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71" r:id="rId3"/>
    <p:sldId id="270" r:id="rId4"/>
    <p:sldId id="292" r:id="rId5"/>
    <p:sldId id="269" r:id="rId6"/>
    <p:sldId id="272" r:id="rId7"/>
    <p:sldId id="29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>
      <p:cViewPr varScale="1">
        <p:scale>
          <a:sx n="113" d="100"/>
          <a:sy n="113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E7D018D-748F-47BF-843A-40349A141CAC}" type="datetimeFigureOut">
              <a:rPr lang="ru-RU" smtClean="0"/>
              <a:pPr/>
              <a:t>24.01.2017</a:t>
            </a:fld>
            <a:endParaRPr lang="ru-RU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04AC5213-BACC-41AB-9B61-B40CF6C5296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23E9B8FB-2ABD-42C9-A6DA-A6789EAF441D}" type="datetimeFigureOut">
              <a:rPr/>
              <a:pPr/>
              <a:t>6/30/2006</a:t>
            </a:fld>
            <a:endParaRPr lang="ru-RU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ru-RU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E2A7042-DEED-4AA1-9E89-4A16B2572577}" type="slidenum">
              <a:rPr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ru-RU" sz="48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ru-RU"/>
              <a:t>Заголовок фотоальбома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chemeClr val="bg1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ru-RU" sz="2000">
                <a:solidFill>
                  <a:srgbClr val="FFFFFF"/>
                </a:solidFill>
              </a:defRPr>
            </a:lvl1pPr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8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ru-RU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ru-RU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2400" i="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ru-RU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6/30/2006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solidFill>
            <a:schemeClr val="bg1"/>
          </a:solidFill>
          <a:ln w="76200" cmpd="tri">
            <a:solidFill>
              <a:schemeClr val="folHlink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C6BB91-0F1A-4A9C-A1E0-3A5969A09BE0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23554" name="Picture 2" descr="Expban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23561" name="Picture 9" descr="EXPHORS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kumimoji="0" lang="ru-RU" i="0"/>
              <a:t>Щелкните значок, чтобы добавить фотографию размером со всю страницу</a:t>
            </a:r>
            <a:endParaRPr kumimoji="0" lang="ru-RU" i="0" baseline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ru-RU"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ru-RU"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ru-RU"/>
              <a:t>Заголовок раздела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ru-RU" sz="18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ru-RU" sz="18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ru-RU" sz="18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ru-RU" sz="18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0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ru-RU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ru-RU" sz="20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ru-RU" sz="20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ru-RU" sz="20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ru-RU"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kumimoji="0" lang="ru-RU">
                <a:solidFill>
                  <a:schemeClr val="bg1"/>
                </a:solidFill>
              </a:rPr>
              <a:pPr algn="r"/>
              <a:t>24.01.2017</a:t>
            </a:fld>
            <a:endParaRPr kumimoji="0" lang="ru-RU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ru-RU"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kumimoji="0"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ru-RU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ru-RU">
                <a:solidFill>
                  <a:schemeClr val="bg1"/>
                </a:solidFill>
              </a:rPr>
              <a:pPr/>
              <a:t>‹#›</a:t>
            </a:fld>
            <a:endParaRPr kumimoji="0" lang="ru-RU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lang="ru-RU"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lang="ru-RU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kumimoji="0" lang="ru-RU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kumimoji="0" lang="ru-RU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kumimoji="0" lang="ru-RU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kumimoji="0" lang="ru-RU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expert.ru/companies/pavlodar_state_university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1152128" cy="115212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67744" y="18864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Павлодарский государственный университет им. </a:t>
            </a:r>
            <a:r>
              <a:rPr lang="ru-RU" b="1" dirty="0" err="1" smtClean="0"/>
              <a:t>С.Торайгырова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620688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pc="300" dirty="0" smtClean="0"/>
              <a:t>Кафедра "Вычислительная техника</a:t>
            </a:r>
          </a:p>
          <a:p>
            <a:pPr algn="ctr"/>
            <a:r>
              <a:rPr lang="ru-RU" spc="300" dirty="0" smtClean="0"/>
              <a:t>и программирование"</a:t>
            </a:r>
            <a:endParaRPr lang="ru-RU" spc="3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1628800"/>
            <a:ext cx="7704856" cy="486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«Современное визуальное программирование на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000" dirty="0" smtClean="0"/>
              <a:t> </a:t>
            </a:r>
            <a:r>
              <a:rPr lang="ru-RU" sz="2400" spc="300" dirty="0" smtClean="0"/>
              <a:t>Талипов Сергей Николаевич</a:t>
            </a:r>
            <a:endParaRPr lang="en-US" sz="2400" spc="3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000" dirty="0" smtClean="0"/>
              <a:t>магистр технических наук,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000" dirty="0" smtClean="0"/>
              <a:t>старший преподаватель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sz="2000" dirty="0" smtClean="0"/>
              <a:t>   2017 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spc="300" dirty="0" smtClean="0">
                <a:solidFill>
                  <a:schemeClr val="accent1">
                    <a:lumMod val="75000"/>
                  </a:schemeClr>
                </a:solidFill>
              </a:rPr>
              <a:t>Студенты будут уметь:</a:t>
            </a:r>
          </a:p>
        </p:txBody>
      </p:sp>
      <p:pic>
        <p:nvPicPr>
          <p:cNvPr id="45058" name="Picture 2" descr="https://achievement-images.teamtreehouse.com/badges_java_basics_Stag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1404128" cy="1530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59832" y="2060848"/>
            <a:ext cx="5040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разрабатывать современные программы на </a:t>
            </a:r>
            <a:r>
              <a:rPr lang="ru-RU" sz="2800" dirty="0" err="1" smtClean="0">
                <a:solidFill>
                  <a:srgbClr val="002060"/>
                </a:solidFill>
              </a:rPr>
              <a:t>Java</a:t>
            </a:r>
            <a:r>
              <a:rPr lang="ru-RU" sz="2800" dirty="0" smtClean="0">
                <a:solidFill>
                  <a:srgbClr val="002060"/>
                </a:solidFill>
              </a:rPr>
              <a:t> с графическим интерфейсом для </a:t>
            </a:r>
            <a:r>
              <a:rPr lang="ru-RU" sz="2800" dirty="0" err="1" smtClean="0">
                <a:solidFill>
                  <a:srgbClr val="002060"/>
                </a:solidFill>
              </a:rPr>
              <a:t>Windows</a:t>
            </a:r>
            <a:r>
              <a:rPr lang="ru-RU" sz="2800" dirty="0" smtClean="0">
                <a:solidFill>
                  <a:srgbClr val="002060"/>
                </a:solidFill>
              </a:rPr>
              <a:t> и </a:t>
            </a:r>
            <a:r>
              <a:rPr lang="ru-RU" sz="2800" dirty="0" err="1" smtClean="0">
                <a:solidFill>
                  <a:srgbClr val="002060"/>
                </a:solidFill>
              </a:rPr>
              <a:t>Linux</a:t>
            </a:r>
            <a:endParaRPr lang="ru-RU" sz="2800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spc="300" dirty="0" smtClean="0">
                <a:solidFill>
                  <a:schemeClr val="accent1">
                    <a:lumMod val="75000"/>
                  </a:schemeClr>
                </a:solidFill>
              </a:rPr>
              <a:t>Особенности дисциплины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1124744"/>
            <a:ext cx="48245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>
                <a:solidFill>
                  <a:schemeClr val="bg2">
                    <a:lumMod val="10000"/>
                  </a:schemeClr>
                </a:solidFill>
              </a:rPr>
              <a:t>	Для данного курса Талиповым С.Н. разработано электронное учебное пособие, включающее в себя курс лекций, лабораторных работ, а также примеры их выполнения и вопросы для самоконтроля со списком литературы</a:t>
            </a:r>
          </a:p>
          <a:p>
            <a:endParaRPr lang="ru-RU" dirty="0"/>
          </a:p>
        </p:txBody>
      </p:sp>
      <p:pic>
        <p:nvPicPr>
          <p:cNvPr id="50180" name="Picture 4" descr="http://cdn.wccftech.com/wp-content/uploads/2015/07/JAVA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2010039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75656" y="1124744"/>
            <a:ext cx="69127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</a:rPr>
              <a:t>Данное электронное пособие служит в качестве основного лекционно-практического материала, служащего для обучения студентов современному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solidFill>
                  <a:srgbClr val="002060"/>
                </a:solidFill>
              </a:rPr>
              <a:t>визуальному </a:t>
            </a:r>
            <a:r>
              <a:rPr lang="en-US" sz="3200" dirty="0" smtClean="0">
                <a:solidFill>
                  <a:srgbClr val="002060"/>
                </a:solidFill>
              </a:rPr>
              <a:t>   </a:t>
            </a:r>
            <a:r>
              <a:rPr lang="ru-RU" sz="3200" dirty="0" smtClean="0">
                <a:solidFill>
                  <a:srgbClr val="002060"/>
                </a:solidFill>
              </a:rPr>
              <a:t>программированию на языке программирования </a:t>
            </a:r>
            <a:r>
              <a:rPr lang="en-US" sz="3200" dirty="0" smtClean="0">
                <a:solidFill>
                  <a:srgbClr val="002060"/>
                </a:solidFill>
              </a:rPr>
              <a:t>Java, </a:t>
            </a:r>
            <a:r>
              <a:rPr lang="ru-RU" sz="3200" dirty="0" smtClean="0">
                <a:solidFill>
                  <a:srgbClr val="002060"/>
                </a:solidFill>
              </a:rPr>
              <a:t>используя среду разработки </a:t>
            </a:r>
            <a:r>
              <a:rPr lang="en-US" sz="3200" dirty="0" err="1" smtClean="0">
                <a:solidFill>
                  <a:srgbClr val="002060"/>
                </a:solidFill>
              </a:rPr>
              <a:t>NetBeans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115617" y="260648"/>
            <a:ext cx="7488832" cy="1731255"/>
          </a:xfrm>
          <a:prstGeom prst="rect">
            <a:avLst/>
          </a:prstGeom>
          <a:ln w="6350"/>
        </p:spPr>
        <p:txBody>
          <a:bodyPr vert="horz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Лекции по курсу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553821" cy="452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611560" y="260648"/>
            <a:ext cx="8338542" cy="1492859"/>
          </a:xfrm>
          <a:prstGeom prst="rect">
            <a:avLst/>
          </a:prstGeom>
          <a:ln w="6350"/>
        </p:spPr>
        <p:txBody>
          <a:bodyPr vert="horz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 к курсу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7325513" cy="45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Содержимое 6"/>
          <p:cNvSpPr txBox="1">
            <a:spLocks/>
          </p:cNvSpPr>
          <p:nvPr/>
        </p:nvSpPr>
        <p:spPr>
          <a:xfrm>
            <a:off x="863080" y="188640"/>
            <a:ext cx="8280920" cy="911390"/>
          </a:xfrm>
          <a:prstGeom prst="rect">
            <a:avLst/>
          </a:prstGeom>
          <a:ln w="6350"/>
        </p:spPr>
        <p:txBody>
          <a:bodyPr vert="horz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 лабораторных работ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674066" cy="442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611560" y="188640"/>
            <a:ext cx="8532440" cy="806599"/>
          </a:xfrm>
          <a:prstGeom prst="rect">
            <a:avLst/>
          </a:prstGeom>
          <a:ln w="6350"/>
        </p:spPr>
        <p:txBody>
          <a:bodyPr vert="horz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Задания к лабораторным работам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6410294" cy="449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755576" y="188640"/>
            <a:ext cx="8388424" cy="792088"/>
          </a:xfrm>
          <a:prstGeom prst="rect">
            <a:avLst/>
          </a:prstGeom>
          <a:ln w="6350"/>
        </p:spPr>
        <p:txBody>
          <a:bodyPr vert="horz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Вопросы для самопроверки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667368" cy="436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3707904" y="836712"/>
            <a:ext cx="5040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Освоив данный курс студентов ждет хорошо оплачиваемая работа, карьерный рост и благодарность нашему вузу за полученное современное и нужное образование! 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1442" name="Picture 2" descr="&amp;Kcy;&amp;acy;&amp;rcy;&amp;tcy;&amp;icy;&amp;ncy;&amp;kcy;&amp;icy; &amp;pcy;&amp;ocy; &amp;zcy;&amp;acy;&amp;pcy;&amp;rcy;&amp;ocy;&amp;scy;&amp;ucy; &amp;ucy;&amp;scy;&amp;pcy;&amp;iecy;&amp;khcy; &amp;vcy; &amp;bcy;&amp;icy;&amp;zcy;&amp;ncy;&amp;iecy;&amp;scy;&amp;ie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2476500" cy="1847851"/>
          </a:xfrm>
          <a:prstGeom prst="rect">
            <a:avLst/>
          </a:prstGeom>
          <a:noFill/>
        </p:spPr>
      </p:pic>
      <p:pic>
        <p:nvPicPr>
          <p:cNvPr id="61444" name="Picture 4" descr="&amp;Kcy;&amp;acy;&amp;rcy;&amp;tcy;&amp;icy;&amp;ncy;&amp;kcy;&amp;icy; &amp;pcy;&amp;ocy; &amp;zcy;&amp;acy;&amp;pcy;&amp;rcy;&amp;ocy;&amp;scy;&amp;ucy; &amp;ucy;&amp;scy;&amp;pcy;&amp;iecy;&amp;khcy; &amp;vcy; &amp;bcy;&amp;icy;&amp;zcy;&amp;ncy;&amp;iecy;&amp;scy;&amp;iecy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356992"/>
            <a:ext cx="1524000" cy="1524001"/>
          </a:xfrm>
          <a:prstGeom prst="rect">
            <a:avLst/>
          </a:prstGeom>
          <a:noFill/>
        </p:spPr>
      </p:pic>
      <p:pic>
        <p:nvPicPr>
          <p:cNvPr id="61446" name="Picture 6" descr="&amp;Kcy;&amp;acy;&amp;rcy;&amp;tcy;&amp;icy;&amp;ncy;&amp;kcy;&amp;icy; &amp;pcy;&amp;ocy; &amp;zcy;&amp;acy;&amp;pcy;&amp;rcy;&amp;ocy;&amp;scy;&amp;ucy; &amp;ucy;&amp;scy;&amp;pcy;&amp;iecy;&amp;khcy; &amp;vcy; &amp;bcy;&amp;icy;&amp;zcy;&amp;ncy;&amp;iecy;&amp;scy;&amp;iecy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365104"/>
            <a:ext cx="1638326" cy="1395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1700808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студентам важно знать язык программирования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уметь писать на нем современные визуальные программы?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31840" y="1340768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 smtClean="0"/>
              <a:t>TIOBE Index for </a:t>
            </a:r>
            <a:r>
              <a:rPr lang="en-US" b="1" dirty="0" smtClean="0"/>
              <a:t>Jan 2017 </a:t>
            </a:r>
            <a:r>
              <a:rPr lang="ru-RU" b="1" dirty="0" smtClean="0"/>
              <a:t>:</a:t>
            </a:r>
            <a:endParaRPr lang="da-D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4664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Потому что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уже много лет на первом месте по </a:t>
            </a:r>
            <a:r>
              <a:rPr lang="ru-RU" sz="2000" b="1" u="sng" dirty="0" err="1" smtClean="0">
                <a:solidFill>
                  <a:schemeClr val="accent1">
                    <a:lumMod val="75000"/>
                  </a:schemeClr>
                </a:solidFill>
              </a:rPr>
              <a:t>востребованности</a:t>
            </a:r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  на рынке труда:</a:t>
            </a:r>
          </a:p>
        </p:txBody>
      </p:sp>
      <p:pic>
        <p:nvPicPr>
          <p:cNvPr id="44040" name="Рисунок 1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9" name="Рисунок 2" descr="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8" name="Рисунок 3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7" name="Рисунок 4" descr="ch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6" name="Рисунок 5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5" name="Рисунок 6" descr="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4" name="Рисунок 7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3" name="Рисунок 8" descr="ch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1331640" y="1844822"/>
          <a:ext cx="7272808" cy="364273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648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Jan 2017 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Programming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Language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Ratings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Change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17.278%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-4.19%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9.349%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-6.69%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6.301%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-0.61%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4.039%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-0.67%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3.465%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-0.39%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.NET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2.960%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+0.38%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2.850%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+0.29%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2.750%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+0.91%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9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language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2.701%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+0.61%</a:t>
                      </a:r>
                    </a:p>
                  </a:txBody>
                  <a:tcPr marL="9525" marR="9525" marT="9525" marB="9525" anchor="ctr"/>
                </a:tc>
              </a:tr>
              <a:tr h="299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2.564%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-0.14%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7624" y="5157192"/>
            <a:ext cx="74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600" b="1" dirty="0" smtClean="0"/>
              <a:t>http://www.superjob.ru/research/articles/111800/samye-vysokie-zarplaty-v-sfere-it/</a:t>
            </a:r>
            <a:endParaRPr lang="da-DK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466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И у программистов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самая высокая заработная плата:</a:t>
            </a:r>
            <a:endParaRPr lang="ru-RU" sz="2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4040" name="Рисунок 1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9" name="Рисунок 2" descr="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8" name="Рисунок 3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7" name="Рисунок 4" descr="ch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6" name="Рисунок 5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5" name="Рисунок 6" descr="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4" name="Рисунок 7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pic>
        <p:nvPicPr>
          <p:cNvPr id="44033" name="Рисунок 8" descr="ch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115616" y="1124744"/>
          <a:ext cx="7560839" cy="388904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76264"/>
                <a:gridCol w="2448272"/>
                <a:gridCol w="273630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/>
                        <a:t>Должность</a:t>
                      </a: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Средняя </a:t>
                      </a:r>
                      <a:r>
                        <a:rPr lang="ru-RU" sz="1800" u="none" strike="noStrike" dirty="0" smtClean="0"/>
                        <a:t>зарплата,</a:t>
                      </a:r>
                    </a:p>
                    <a:p>
                      <a:pPr algn="ctr" fontAlgn="b"/>
                      <a:r>
                        <a:rPr lang="ru-RU" sz="1800" u="none" strike="noStrike" dirty="0" smtClean="0"/>
                        <a:t>тенге 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Максимальная </a:t>
                      </a:r>
                      <a:r>
                        <a:rPr lang="ru-RU" sz="1800" u="none" strike="noStrike" dirty="0" smtClean="0"/>
                        <a:t>зарплата,</a:t>
                      </a:r>
                      <a:r>
                        <a:rPr lang="ru-RU" sz="1800" u="none" strike="noStrike" baseline="0" dirty="0" smtClean="0"/>
                        <a:t> тенге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Java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775 000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1 100 000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Oracle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675 000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1 000 000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1С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650 000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1 000 000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PHP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650 000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1 000 000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С#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610 000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850 000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/>
                        <a:t>Ведущий программист С++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600 000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/>
                        <a:t>900 000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938" marR="6938" marT="6938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pic>
        <p:nvPicPr>
          <p:cNvPr id="40962" name="Picture 2" descr="http://digitov.com/uploads/media/default/0001/01/91518840fc9f24df4deb3909e241d1b7ec475eaf.jpeg"/>
          <p:cNvPicPr>
            <a:picLocks noChangeAspect="1" noChangeArrowheads="1"/>
          </p:cNvPicPr>
          <p:nvPr/>
        </p:nvPicPr>
        <p:blipFill>
          <a:blip r:embed="rId2" cstate="print">
            <a:lum contrast="42000"/>
          </a:blip>
          <a:stretch>
            <a:fillRect/>
          </a:stretch>
        </p:blipFill>
        <p:spPr bwMode="auto">
          <a:xfrm>
            <a:off x="1259632" y="1196752"/>
            <a:ext cx="69913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31640" y="1196752"/>
            <a:ext cx="4608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не слишком сложен в изучении</a:t>
            </a:r>
          </a:p>
          <a:p>
            <a:pPr marL="342900" indent="-342900"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является объектно-ориентированным языком программирования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имеет проработанный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(средства для программистов)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 Мощные инструменты для разработки, такие как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Netbeans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и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 Большая коллекция библиотек с открытым исходным кодом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30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так зарекомендовал себя </a:t>
            </a:r>
            <a:r>
              <a:rPr lang="ru-RU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pic>
        <p:nvPicPr>
          <p:cNvPr id="40962" name="Picture 2" descr="http://digitov.com/uploads/media/default/0001/01/91518840fc9f24df4deb3909e241d1b7ec475eaf.jpeg"/>
          <p:cNvPicPr>
            <a:picLocks noChangeAspect="1" noChangeArrowheads="1"/>
          </p:cNvPicPr>
          <p:nvPr/>
        </p:nvPicPr>
        <p:blipFill>
          <a:blip r:embed="rId2" cstate="print">
            <a:lum contrast="42000"/>
          </a:blip>
          <a:stretch>
            <a:fillRect/>
          </a:stretch>
        </p:blipFill>
        <p:spPr bwMode="auto">
          <a:xfrm>
            <a:off x="1259632" y="1196752"/>
            <a:ext cx="69913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259632" y="1196752"/>
            <a:ext cx="4608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Отличная поддержка сообщества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является бесплатным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Отличная поддержка документации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– это независимая платформа</a:t>
            </a:r>
          </a:p>
          <a:p>
            <a:pPr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повсюду и во всем (ПК,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гаджеты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, смартфоны, банкоматы, ЭЦП)</a:t>
            </a:r>
          </a:p>
          <a:p>
            <a:pPr marL="342900" indent="-342900">
              <a:buFont typeface="Wingdings" pitchFamily="2" charset="2"/>
              <a:buChar char="ü"/>
            </a:pP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Программы на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являются </a:t>
            </a:r>
            <a:r>
              <a:rPr lang="ru-RU" i="1" dirty="0" err="1" smtClean="0">
                <a:solidFill>
                  <a:schemeClr val="accent1">
                    <a:lumMod val="75000"/>
                  </a:schemeClr>
                </a:solidFill>
              </a:rPr>
              <a:t>кросс-платформенными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: работают как в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Windows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так и в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Linux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и безопасными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30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так зарекомендовал себя </a:t>
            </a:r>
            <a:r>
              <a:rPr lang="ru-RU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2276872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получат студенты в результате изучения данного курса?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spc="300" dirty="0" smtClean="0">
                <a:solidFill>
                  <a:schemeClr val="accent1">
                    <a:lumMod val="75000"/>
                  </a:schemeClr>
                </a:solidFill>
              </a:rPr>
              <a:t>Студенты будут иметь представление:</a:t>
            </a:r>
            <a:endParaRPr lang="ru-RU" sz="2800" spc="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5058" name="Picture 2" descr="https://achievement-images.teamtreehouse.com/badges_java_basics_Stag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1404128" cy="1530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31840" y="1268760"/>
            <a:ext cx="5040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об объектно-ориентированном программировании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ru-RU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о виртуальных средах выполнения программ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ru-RU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об основных типах данных и  программных конструкциях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15616" y="548680"/>
            <a:ext cx="7488832" cy="136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8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  <a:p>
            <a:pPr marL="342900" indent="-342900" algn="ctr" eaLnBrk="1" hangingPunct="1">
              <a:lnSpc>
                <a:spcPct val="80000"/>
              </a:lnSpc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40466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spc="300" dirty="0" smtClean="0">
                <a:solidFill>
                  <a:schemeClr val="accent1">
                    <a:lumMod val="75000"/>
                  </a:schemeClr>
                </a:solidFill>
              </a:rPr>
              <a:t>Студенты будут знать:</a:t>
            </a:r>
          </a:p>
        </p:txBody>
      </p:sp>
      <p:pic>
        <p:nvPicPr>
          <p:cNvPr id="45058" name="Picture 2" descr="https://achievement-images.teamtreehouse.com/badges_java_basics_Stag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1404128" cy="1530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31840" y="1628800"/>
            <a:ext cx="50405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возможности и особенности современного визуального и объектно-ориентированного программирования на </a:t>
            </a:r>
            <a:r>
              <a:rPr lang="ru-RU" sz="2800" dirty="0" err="1" smtClean="0">
                <a:solidFill>
                  <a:srgbClr val="002060"/>
                </a:solidFill>
              </a:rPr>
              <a:t>Java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ru-RU" sz="2800" dirty="0" smtClean="0">
              <a:solidFill>
                <a:srgbClr val="00206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технологию и методологию разработки программ на </a:t>
            </a:r>
            <a:r>
              <a:rPr lang="ru-RU" sz="2800" dirty="0" err="1" smtClean="0">
                <a:solidFill>
                  <a:srgbClr val="002060"/>
                </a:solidFill>
              </a:rPr>
              <a:t>Java</a:t>
            </a:r>
            <a:endParaRPr lang="ru-RU" sz="2800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464</Words>
  <Application>Microsoft Office PowerPoint</Application>
  <PresentationFormat>Экран (4:3)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ContemporaryPhotoAlbum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2015-12-19T09:59:45Z</dcterms:created>
  <dcterms:modified xsi:type="dcterms:W3CDTF">2017-01-24T16:57:02Z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