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82" r:id="rId7"/>
    <p:sldId id="261" r:id="rId8"/>
    <p:sldId id="263" r:id="rId9"/>
    <p:sldId id="264" r:id="rId10"/>
    <p:sldId id="279" r:id="rId11"/>
    <p:sldId id="274" r:id="rId12"/>
    <p:sldId id="275" r:id="rId13"/>
    <p:sldId id="277" r:id="rId14"/>
    <p:sldId id="276" r:id="rId15"/>
    <p:sldId id="278" r:id="rId1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2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9E2D5B6-A6D3-447B-98CE-67358B902637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F5AA1CE-8B62-4F8B-A461-9C9841496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055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F2AA9B3-D803-40FC-8C5F-21D7B21CDF5E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AA5DD35-FCEC-466D-8F9F-7EE90141B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Layering of opacities</a:t>
            </a:r>
          </a:p>
          <a:p>
            <a:r>
              <a:rPr lang="en-US" dirty="0" smtClean="0"/>
              <a:t>Double encoding of edges</a:t>
            </a:r>
          </a:p>
          <a:p>
            <a:r>
              <a:rPr lang="en-US" dirty="0" smtClean="0"/>
              <a:t>Color scale of faces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5DD35-FCEC-466D-8F9F-7EE90141B43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6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800"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Book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3254-D30E-4621-81F7-8891527B0B8B}" type="datetime1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DA9E-7E99-4D3C-A0AF-52BF3B4BA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92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800">
                <a:latin typeface="Arial Blac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Bookman" pitchFamily="18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Bookman" pitchFamily="18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Bookman" pitchFamily="18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Bookman" pitchFamily="18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Bookman" pitchFamily="18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015C-5955-4ACC-89BA-BE854A7A891E}" type="datetime1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DA9E-7E99-4D3C-A0AF-52BF3B4BA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6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effectLst>
            <a:reflection blurRad="6350" stA="52000" endA="300" endPos="35000" dir="5400000" sy="-100000" algn="bl" rotWithShape="0"/>
          </a:effectLst>
        </p:spPr>
        <p:txBody>
          <a:bodyPr vert="eaVert">
            <a:normAutofit/>
          </a:bodyPr>
          <a:lstStyle>
            <a:lvl1pPr>
              <a:defRPr sz="2800">
                <a:latin typeface="Arial Blac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Bookman" pitchFamily="18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Bookman" pitchFamily="18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Bookman" pitchFamily="18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Bookman" pitchFamily="18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Bookman" pitchFamily="18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76CA-2088-44DF-9707-1CCB2AF4C6C3}" type="datetime1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DA9E-7E99-4D3C-A0AF-52BF3B4BA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4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800">
                <a:latin typeface="Arial Blac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Bookman" pitchFamily="18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Bookman" pitchFamily="18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Bookman" pitchFamily="18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Bookman" pitchFamily="18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Bookman" pitchFamily="18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D83C-D2D8-45C8-9C98-DAFCA0BEFC00}" type="datetime1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DA9E-7E99-4D3C-A0AF-52BF3B4BA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5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effectLst>
            <a:reflection blurRad="6350" stA="52000" endA="300" endPos="35000" dir="5400000" sy="-100000" algn="bl" rotWithShape="0"/>
          </a:effectLst>
        </p:spPr>
        <p:txBody>
          <a:bodyPr anchor="t">
            <a:normAutofit/>
          </a:bodyPr>
          <a:lstStyle>
            <a:lvl1pPr algn="l">
              <a:defRPr sz="2800" b="1" cap="all">
                <a:latin typeface="Arial Blac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Bookman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6109-A28A-4E81-A011-35E6D0F43AC7}" type="datetime1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DA9E-7E99-4D3C-A0AF-52BF3B4BA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63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800">
                <a:latin typeface="Arial Blac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Bookman" pitchFamily="18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Bookman" pitchFamily="18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Bookman" pitchFamily="18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Bookman" pitchFamily="18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Bookman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Bookman" pitchFamily="18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Bookman" pitchFamily="18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Bookman" pitchFamily="18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Bookman" pitchFamily="18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Bookman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1A78-6E39-4393-A045-C1AD56282FBB}" type="datetime1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DA9E-7E99-4D3C-A0AF-52BF3B4BA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4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800">
                <a:latin typeface="Arial Blac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Bookman" pitchFamily="18" charset="0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Bookman" pitchFamily="18" charset="0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Bookman" pitchFamily="18" charset="0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Bookman" pitchFamily="18" charset="0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Bookman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Bookman" pitchFamily="18" charset="0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Bookman" pitchFamily="18" charset="0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Bookman" pitchFamily="18" charset="0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Bookman" pitchFamily="18" charset="0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Bookman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AA8A-E4A7-4A91-B6D0-67EA23138379}" type="datetime1">
              <a:rPr lang="en-US" smtClean="0"/>
              <a:t>5/1/2017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DA9E-7E99-4D3C-A0AF-52BF3B4BA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3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  <a:latin typeface="Arial Blac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2292-1D7F-481C-B85A-99F9F4AE3B52}" type="datetime1">
              <a:rPr lang="en-US" smtClean="0"/>
              <a:t>5/1/2017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DA9E-7E99-4D3C-A0AF-52BF3B4BA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2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3313-A596-4220-ACB1-ECF4A0AFC28F}" type="datetime1">
              <a:rPr lang="en-US" smtClean="0"/>
              <a:t>5/1/2017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DA9E-7E99-4D3C-A0AF-52BF3B4BA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0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effectLst/>
        </p:spPr>
        <p:txBody>
          <a:bodyPr anchor="b"/>
          <a:lstStyle>
            <a:lvl1pPr algn="l">
              <a:defRPr sz="2000" b="1">
                <a:latin typeface="Arial Blac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Bookman" pitchFamily="18" charset="0"/>
              </a:defRPr>
            </a:lvl1pPr>
            <a:lvl2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Bookman" pitchFamily="18" charset="0"/>
              </a:defRPr>
            </a:lvl2pPr>
            <a:lvl3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Bookman" pitchFamily="18" charset="0"/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Bookman" pitchFamily="18" charset="0"/>
              </a:defRPr>
            </a:lvl4pPr>
            <a:lvl5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Bookman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Book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22D6-F190-4C6B-B0BE-6ED595CCF55C}" type="datetime1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DA9E-7E99-4D3C-A0AF-52BF3B4BA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71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Arial Blac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Book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6856-6BDE-4111-B0CE-2F5822450138}" type="datetime1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DA9E-7E99-4D3C-A0AF-52BF3B4BA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6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000">
              <a:schemeClr val="bg1">
                <a:lumMod val="95000"/>
              </a:schemeClr>
            </a:gs>
            <a:gs pos="87000">
              <a:schemeClr val="bg1">
                <a:lumMod val="75000"/>
              </a:schemeClr>
            </a:gs>
            <a:gs pos="0">
              <a:schemeClr val="bg1">
                <a:shade val="20000"/>
                <a:satMod val="255000"/>
                <a:alpha val="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8DEC4-A4D4-41C7-ABCA-4528E5197DB1}" type="datetime1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5DA9E-7E99-4D3C-A0AF-52BF3B4BA5F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CI-logo-transparent-white.png"/>
          <p:cNvPicPr>
            <a:picLocks noChangeAspect="1"/>
          </p:cNvPicPr>
          <p:nvPr/>
        </p:nvPicPr>
        <p:blipFill>
          <a:blip r:embed="rId13" cstate="print">
            <a:duotone>
              <a:prstClr val="black"/>
              <a:schemeClr val="tx1">
                <a:lumMod val="65000"/>
                <a:lumOff val="35000"/>
                <a:tint val="45000"/>
                <a:satMod val="400000"/>
              </a:schemeClr>
            </a:duotone>
            <a:lum bright="-40000"/>
          </a:blip>
          <a:stretch>
            <a:fillRect/>
          </a:stretch>
        </p:blipFill>
        <p:spPr>
          <a:xfrm>
            <a:off x="3810000" y="6324600"/>
            <a:ext cx="762000" cy="392434"/>
          </a:xfrm>
          <a:prstGeom prst="rect">
            <a:avLst/>
          </a:prstGeom>
          <a:effectLst/>
        </p:spPr>
      </p:pic>
      <p:cxnSp>
        <p:nvCxnSpPr>
          <p:cNvPr id="8" name="Straight Connector 7"/>
          <p:cNvCxnSpPr/>
          <p:nvPr/>
        </p:nvCxnSpPr>
        <p:spPr>
          <a:xfrm>
            <a:off x="457200" y="6538913"/>
            <a:ext cx="3200400" cy="1428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410200" y="6553200"/>
            <a:ext cx="3276600" cy="1428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Ulogo_CMYK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724400" y="6327013"/>
            <a:ext cx="533400" cy="3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60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Bookman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Bookman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Bookman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Bookman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Bookman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83387" y="674700"/>
            <a:ext cx="7772400" cy="1470025"/>
          </a:xfrm>
        </p:spPr>
        <p:txBody>
          <a:bodyPr/>
          <a:lstStyle/>
          <a:p>
            <a:r>
              <a:rPr lang="en-US" dirty="0" smtClean="0"/>
              <a:t>Visualization of Sensor Network Coverage with Sensor Location Uncertainty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+mj-lt"/>
              </a:rPr>
              <a:t>Tim Sodergren and Jessica Lohse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May 1, 2017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CS 6170 – Computational Topology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DA9E-7E99-4D3C-A0AF-52BF3B4BA5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2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Visualization Details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DA9E-7E99-4D3C-A0AF-52BF3B4BA5F5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 descr="Screen Shot 2017-04-30 at 6.12.4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95" y="1492477"/>
            <a:ext cx="4783518" cy="4809897"/>
          </a:xfrm>
          <a:prstGeom prst="rect">
            <a:avLst/>
          </a:prstGeom>
        </p:spPr>
      </p:pic>
      <p:pic>
        <p:nvPicPr>
          <p:cNvPr id="5" name="Picture 4" descr="Screen Shot 2017-04-30 at 6.15.2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594" y="2637826"/>
            <a:ext cx="3099777" cy="206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60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DA9E-7E99-4D3C-A0AF-52BF3B4BA5F5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 descr="Screen Shot 2017-04-30 at 6.03.10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492" y="1368519"/>
            <a:ext cx="6152913" cy="503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57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Wireless Sensor Networks are an increasingly significant component of the modern computing environment.</a:t>
            </a:r>
          </a:p>
          <a:p>
            <a:r>
              <a:rPr lang="en-US" dirty="0" err="1" smtClean="0"/>
              <a:t>Determing</a:t>
            </a:r>
            <a:r>
              <a:rPr lang="en-US" dirty="0" smtClean="0"/>
              <a:t> coverage when sensor locations are uncertain poses additional challenges.</a:t>
            </a:r>
          </a:p>
          <a:p>
            <a:r>
              <a:rPr lang="en-US" dirty="0" smtClean="0"/>
              <a:t>We can address this via TDA by computing probabilistic simplicial complexes for input into coverage models (i.e. persistent homology).</a:t>
            </a:r>
          </a:p>
          <a:p>
            <a:r>
              <a:rPr lang="en-US" dirty="0" smtClean="0"/>
              <a:t>We have developed means of also visualizing these types of networks.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DA9E-7E99-4D3C-A0AF-52BF3B4BA5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6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output to external TDA package for determination of coverage via persistent homology.</a:t>
            </a:r>
          </a:p>
          <a:p>
            <a:r>
              <a:rPr lang="en-US" dirty="0" smtClean="0"/>
              <a:t>Generalizing solution to allow for probability distributions of sensor locations.</a:t>
            </a:r>
          </a:p>
          <a:p>
            <a:r>
              <a:rPr lang="en-US" dirty="0" smtClean="0"/>
              <a:t>Improved rendering for scalability.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DA9E-7E99-4D3C-A0AF-52BF3B4BA5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Implemented a simple </a:t>
            </a:r>
            <a:r>
              <a:rPr lang="en-US" dirty="0" err="1" smtClean="0"/>
              <a:t>algorithim</a:t>
            </a:r>
            <a:r>
              <a:rPr lang="en-US" dirty="0" smtClean="0"/>
              <a:t> for determining the “Probabilistic Simplicial Complex” of an uncertain WSN.</a:t>
            </a:r>
          </a:p>
          <a:p>
            <a:r>
              <a:rPr lang="en-US" dirty="0" smtClean="0"/>
              <a:t>Developed a in interactive visualization tool that allows for the setup and manipulation of an uncertain WSN and computation and output of probabilistic simplicial complexes.</a:t>
            </a:r>
          </a:p>
          <a:p>
            <a:r>
              <a:rPr lang="en-US" dirty="0" smtClean="0"/>
              <a:t>Individual contributions:</a:t>
            </a:r>
          </a:p>
          <a:p>
            <a:pPr lvl="1"/>
            <a:r>
              <a:rPr lang="en-US" dirty="0" smtClean="0"/>
              <a:t>TS – algorithm development – computation of simplicial complexes</a:t>
            </a:r>
          </a:p>
          <a:p>
            <a:pPr lvl="1"/>
            <a:r>
              <a:rPr lang="en-US" dirty="0" smtClean="0"/>
              <a:t>JL – visualization design, rendering of probabilistic complexes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DA9E-7E99-4D3C-A0AF-52BF3B4BA5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6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DA9E-7E99-4D3C-A0AF-52BF3B4BA5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4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Motivation – Wireless Sensor Networks</a:t>
            </a:r>
          </a:p>
          <a:p>
            <a:pPr lvl="1"/>
            <a:r>
              <a:rPr lang="en-US" dirty="0" smtClean="0">
                <a:latin typeface="+mj-lt"/>
              </a:rPr>
              <a:t>Location Uncertainty</a:t>
            </a:r>
          </a:p>
          <a:p>
            <a:r>
              <a:rPr lang="en-US" dirty="0" smtClean="0">
                <a:latin typeface="+mj-lt"/>
              </a:rPr>
              <a:t>Problem Statement and Objective</a:t>
            </a:r>
          </a:p>
          <a:p>
            <a:r>
              <a:rPr lang="en-US" dirty="0" smtClean="0">
                <a:latin typeface="+mj-lt"/>
              </a:rPr>
              <a:t>Technical details – Computing Simplicial Complexes</a:t>
            </a:r>
          </a:p>
          <a:p>
            <a:r>
              <a:rPr lang="en-US" dirty="0" smtClean="0">
                <a:latin typeface="+mj-lt"/>
              </a:rPr>
              <a:t>Visualization overview and demonstration</a:t>
            </a:r>
          </a:p>
          <a:p>
            <a:r>
              <a:rPr lang="en-US" dirty="0" smtClean="0">
                <a:latin typeface="+mj-lt"/>
              </a:rPr>
              <a:t>Conclusions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DA9E-7E99-4D3C-A0AF-52BF3B4BA5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6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- background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+mj-lt"/>
              </a:rPr>
              <a:t>Wireless Sensor Networks – spatially distributed, autonomous sensors to monitor physical or environmental conditions.</a:t>
            </a:r>
          </a:p>
          <a:p>
            <a:r>
              <a:rPr lang="en-US" sz="2800" dirty="0" smtClean="0">
                <a:latin typeface="+mj-lt"/>
              </a:rPr>
              <a:t>Applications: Robotics, cellular phone networks, robotics, security and surveillance.</a:t>
            </a:r>
          </a:p>
          <a:p>
            <a:endParaRPr lang="en-US" sz="2800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DA9E-7E99-4D3C-A0AF-52BF3B4BA5F5}" type="slidenum">
              <a:rPr lang="en-US" smtClean="0"/>
              <a:t>3</a:t>
            </a:fld>
            <a:endParaRPr lang="en-US"/>
          </a:p>
        </p:txBody>
      </p:sp>
      <p:pic>
        <p:nvPicPr>
          <p:cNvPr id="7" name="Content Placeholder 8"/>
          <p:cNvPicPr>
            <a:picLocks noChangeAspect="1"/>
          </p:cNvPicPr>
          <p:nvPr/>
        </p:nvPicPr>
        <p:blipFill rotWithShape="1">
          <a:blip r:embed="rId2"/>
          <a:srcRect l="24167" t="44679" r="20000" b="33704"/>
          <a:stretch/>
        </p:blipFill>
        <p:spPr>
          <a:xfrm>
            <a:off x="156062" y="4386186"/>
            <a:ext cx="9046460" cy="197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94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Uncertain 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Often desirable to have low-cost hardware which leads to network nodes with limited localization capability, leading to uncertain node location data. Each nodes location may only be described by a probability distribution.</a:t>
            </a:r>
            <a:endParaRPr lang="en-US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DA9E-7E99-4D3C-A0AF-52BF3B4BA5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8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Setup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50" y="1281220"/>
            <a:ext cx="5111750" cy="38367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Placeholder 6"/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+mn-lt"/>
                  </a:rPr>
                  <a:t>We consider a restrictive case referred to as “indecisive data”.</a:t>
                </a:r>
              </a:p>
              <a:p>
                <a:endParaRPr lang="en-US" dirty="0" smtClean="0">
                  <a:latin typeface="+mn-lt"/>
                </a:endParaRPr>
              </a:p>
              <a:p>
                <a:r>
                  <a:rPr lang="en-US" dirty="0" smtClean="0">
                    <a:latin typeface="+mn-lt"/>
                  </a:rPr>
                  <a:t>For a set of </a:t>
                </a:r>
                <a:r>
                  <a:rPr lang="en-US" i="1" dirty="0" smtClean="0">
                    <a:latin typeface="+mn-lt"/>
                  </a:rPr>
                  <a:t>n</a:t>
                </a:r>
                <a:r>
                  <a:rPr lang="en-US" dirty="0" smtClean="0">
                    <a:latin typeface="+mn-lt"/>
                  </a:rPr>
                  <a:t> sensors, P in Euclidean space:</a:t>
                </a:r>
              </a:p>
              <a:p>
                <a:endParaRPr lang="en-US" dirty="0" smtClean="0">
                  <a:latin typeface="+mn-lt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+mn-lt"/>
                      </a:rPr>
                      <m:t>𝑃</m:t>
                    </m:r>
                    <m:r>
                      <a:rPr lang="en-US" b="0" i="1" smtClean="0">
                        <a:latin typeface="+mn-lt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+mn-lt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+mn-lt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+mn-lt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+mn-lt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+mn-lt"/>
                          </a:rPr>
                        </m:ctrlPr>
                      </m:sSubPr>
                      <m:e>
                        <m:r>
                          <a:rPr lang="en-US" i="1">
                            <a:latin typeface="+mn-lt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+mn-lt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+mn-lt"/>
                      </a:rPr>
                      <m:t>,</m:t>
                    </m:r>
                  </m:oMath>
                </a14:m>
                <a:r>
                  <a:rPr lang="en-US" dirty="0" smtClean="0">
                    <a:latin typeface="+mn-lt"/>
                  </a:rPr>
                  <a:t>…,</a:t>
                </a:r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+mn-lt"/>
                          </a:rPr>
                        </m:ctrlPr>
                      </m:sSubPr>
                      <m:e>
                        <m:r>
                          <a:rPr lang="en-US" i="1">
                            <a:latin typeface="+mn-lt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+mn-lt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>
                    <a:latin typeface="+mn-lt"/>
                  </a:rPr>
                  <a:t>}</a:t>
                </a:r>
              </a:p>
              <a:p>
                <a:pPr algn="ctr"/>
                <a:endParaRPr lang="en-US" dirty="0" smtClean="0">
                  <a:latin typeface="+mn-lt"/>
                </a:endParaRPr>
              </a:p>
              <a:p>
                <a:r>
                  <a:rPr lang="en-US" dirty="0" smtClean="0">
                    <a:latin typeface="+mn-lt"/>
                  </a:rPr>
                  <a:t>Each uncertain point, </a:t>
                </a:r>
                <a:r>
                  <a:rPr lang="en-US" i="1" dirty="0" smtClean="0">
                    <a:latin typeface="+mn-lt"/>
                  </a:rPr>
                  <a:t>Pi </a:t>
                </a:r>
                <a:r>
                  <a:rPr lang="en-US" dirty="0" smtClean="0">
                    <a:latin typeface="+mn-lt"/>
                  </a:rPr>
                  <a:t>has exactly k possible locations:</a:t>
                </a:r>
              </a:p>
              <a:p>
                <a:endParaRPr lang="en-US" dirty="0">
                  <a:latin typeface="+mn-lt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+mn-lt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+mn-lt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+mn-lt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+mn-lt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+mn-lt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+mn-lt"/>
                          </a:rPr>
                        </m:ctrlPr>
                      </m:sSubPr>
                      <m:e>
                        <m:r>
                          <a:rPr lang="en-US" i="1">
                            <a:latin typeface="+mn-lt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+mn-lt"/>
                          </a:rPr>
                          <m:t>𝑖</m:t>
                        </m:r>
                        <m:r>
                          <a:rPr lang="en-US" i="1">
                            <a:latin typeface="+mn-lt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+mn-lt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+mn-lt"/>
                          </a:rPr>
                        </m:ctrlPr>
                      </m:sSubPr>
                      <m:e>
                        <m:r>
                          <a:rPr lang="en-US" i="1">
                            <a:latin typeface="+mn-lt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+mn-lt"/>
                          </a:rPr>
                          <m:t>𝑖</m:t>
                        </m:r>
                        <m:r>
                          <a:rPr lang="en-US" b="0" i="1" smtClean="0">
                            <a:latin typeface="+mn-lt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+mn-lt"/>
                      </a:rPr>
                      <m:t>,</m:t>
                    </m:r>
                  </m:oMath>
                </a14:m>
                <a:r>
                  <a:rPr lang="en-US" dirty="0">
                    <a:latin typeface="+mn-lt"/>
                  </a:rPr>
                  <a:t>…,</a:t>
                </a:r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+mn-lt"/>
                          </a:rPr>
                        </m:ctrlPr>
                      </m:sSubPr>
                      <m:e>
                        <m:r>
                          <a:rPr lang="en-US" i="1">
                            <a:latin typeface="+mn-lt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+mn-lt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dirty="0" smtClean="0">
                    <a:latin typeface="+mn-lt"/>
                  </a:rPr>
                  <a:t>}</a:t>
                </a:r>
              </a:p>
              <a:p>
                <a:pPr algn="ctr"/>
                <a:endParaRPr lang="en-US" dirty="0">
                  <a:latin typeface="+mn-lt"/>
                </a:endParaRPr>
              </a:p>
              <a:p>
                <a:r>
                  <a:rPr lang="en-US" dirty="0" smtClean="0">
                    <a:latin typeface="+mn-lt"/>
                  </a:rPr>
                  <a:t>These possible locations exist within a “radius of uncertainty”, </a:t>
                </a:r>
                <a:r>
                  <a:rPr lang="en-US" dirty="0">
                    <a:latin typeface="+mn-lt"/>
                    <a:sym typeface="Symbol" panose="05050102010706020507" pitchFamily="18" charset="2"/>
                  </a:rPr>
                  <a:t></a:t>
                </a:r>
                <a:r>
                  <a:rPr lang="en-US" dirty="0" smtClean="0">
                    <a:latin typeface="+mn-lt"/>
                  </a:rPr>
                  <a:t>, with each location having an equal probability of </a:t>
                </a:r>
                <a:r>
                  <a:rPr lang="en-US" i="1" dirty="0" smtClean="0">
                    <a:latin typeface="+mn-lt"/>
                  </a:rPr>
                  <a:t>1/k.</a:t>
                </a: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7" name="Tex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3"/>
                <a:stretch>
                  <a:fillRect l="-609" t="-130" r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DA9E-7E99-4D3C-A0AF-52BF3B4BA5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3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Objective: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To compute and visualize the simplicial complexes of uncertain sensor network coverage, determining the probability of each simplex.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DA9E-7E99-4D3C-A0AF-52BF3B4BA5F5}" type="slidenum">
              <a:rPr lang="en-US" smtClean="0"/>
              <a:t>6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167" t="26738" r="20000" b="33705"/>
          <a:stretch/>
        </p:blipFill>
        <p:spPr>
          <a:xfrm>
            <a:off x="3801821" y="1527549"/>
            <a:ext cx="5111750" cy="450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43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10896" y="1227125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n-lt"/>
              </a:rPr>
              <a:t>V. De Silva and R. Ghrist. Homological sensor networks. </a:t>
            </a:r>
            <a:r>
              <a:rPr lang="en-US" sz="2000" i="1" dirty="0">
                <a:latin typeface="+mn-lt"/>
              </a:rPr>
              <a:t>Notices Amer. Math. </a:t>
            </a:r>
            <a:r>
              <a:rPr lang="en-US" sz="2000" i="1" dirty="0" err="1">
                <a:latin typeface="+mn-lt"/>
              </a:rPr>
              <a:t>Soc</a:t>
            </a:r>
            <a:r>
              <a:rPr lang="en-US" sz="2000" dirty="0">
                <a:latin typeface="+mn-lt"/>
              </a:rPr>
              <a:t>, pages </a:t>
            </a:r>
            <a:r>
              <a:rPr lang="en-US" sz="2000" dirty="0" smtClean="0">
                <a:latin typeface="+mn-lt"/>
              </a:rPr>
              <a:t>10-17</a:t>
            </a:r>
            <a:r>
              <a:rPr lang="en-US" sz="2000" dirty="0">
                <a:latin typeface="+mn-lt"/>
              </a:rPr>
              <a:t>, 2007. </a:t>
            </a:r>
          </a:p>
          <a:p>
            <a:r>
              <a:rPr lang="de-DE" sz="2000" dirty="0" smtClean="0">
                <a:latin typeface="+mn-lt"/>
              </a:rPr>
              <a:t>C</a:t>
            </a:r>
            <a:r>
              <a:rPr lang="de-DE" sz="2000" dirty="0">
                <a:latin typeface="+mn-lt"/>
              </a:rPr>
              <a:t>. Schulz, A. Nocaj, J. Goertler, O. Deussen, U. Brandes, and D. Weiskopf. </a:t>
            </a:r>
            <a:r>
              <a:rPr lang="de-DE" sz="2000" dirty="0" smtClean="0">
                <a:latin typeface="+mn-lt"/>
              </a:rPr>
              <a:t>Probabilistic </a:t>
            </a:r>
            <a:r>
              <a:rPr lang="en-US" sz="2000" dirty="0" smtClean="0">
                <a:latin typeface="+mn-lt"/>
              </a:rPr>
              <a:t>graph </a:t>
            </a:r>
            <a:r>
              <a:rPr lang="en-US" sz="2000" dirty="0">
                <a:latin typeface="+mn-lt"/>
              </a:rPr>
              <a:t>layout for uncertain network visualization. </a:t>
            </a:r>
            <a:r>
              <a:rPr lang="en-US" sz="2000" i="1" dirty="0">
                <a:latin typeface="+mn-lt"/>
              </a:rPr>
              <a:t>IEEE Transactions on </a:t>
            </a:r>
            <a:r>
              <a:rPr lang="en-US" sz="2000" i="1" dirty="0" smtClean="0">
                <a:latin typeface="+mn-lt"/>
              </a:rPr>
              <a:t>Visualization and </a:t>
            </a:r>
            <a:r>
              <a:rPr lang="en-US" sz="2000" i="1" dirty="0">
                <a:latin typeface="+mn-lt"/>
              </a:rPr>
              <a:t>Computer </a:t>
            </a:r>
            <a:r>
              <a:rPr lang="en-US" sz="2000" i="1" dirty="0" smtClean="0">
                <a:latin typeface="+mn-lt"/>
              </a:rPr>
              <a:t>Graphics</a:t>
            </a:r>
            <a:r>
              <a:rPr lang="en-US" sz="2000" dirty="0" smtClean="0">
                <a:latin typeface="+mn-lt"/>
              </a:rPr>
              <a:t>, 23(1</a:t>
            </a:r>
            <a:r>
              <a:rPr lang="en-US" sz="2000" dirty="0">
                <a:latin typeface="+mn-lt"/>
              </a:rPr>
              <a:t>):</a:t>
            </a:r>
            <a:r>
              <a:rPr lang="en-US" sz="2000" dirty="0" smtClean="0">
                <a:latin typeface="+mn-lt"/>
              </a:rPr>
              <a:t>531-540</a:t>
            </a:r>
            <a:r>
              <a:rPr lang="en-US" sz="2000" dirty="0">
                <a:latin typeface="+mn-lt"/>
              </a:rPr>
              <a:t>, Jan </a:t>
            </a:r>
            <a:r>
              <a:rPr lang="en-US" sz="2000" dirty="0" smtClean="0">
                <a:latin typeface="+mn-lt"/>
              </a:rPr>
              <a:t>2017.</a:t>
            </a:r>
          </a:p>
          <a:p>
            <a:r>
              <a:rPr lang="en-US" sz="2000" dirty="0">
                <a:latin typeface="+mn-lt"/>
              </a:rPr>
              <a:t>Jorgensen, Allan, Maarten </a:t>
            </a:r>
            <a:r>
              <a:rPr lang="en-US" sz="2000" dirty="0" err="1">
                <a:latin typeface="+mn-lt"/>
              </a:rPr>
              <a:t>Löffler</a:t>
            </a:r>
            <a:r>
              <a:rPr lang="en-US" sz="2000" dirty="0">
                <a:latin typeface="+mn-lt"/>
              </a:rPr>
              <a:t>, and Jeff M. Phillips. "Geometric computations on indecisive and uncertain points." </a:t>
            </a:r>
            <a:r>
              <a:rPr lang="en-US" sz="2000" i="1" dirty="0" err="1">
                <a:latin typeface="+mn-lt"/>
              </a:rPr>
              <a:t>arXiv</a:t>
            </a:r>
            <a:r>
              <a:rPr lang="en-US" sz="2000" i="1" dirty="0">
                <a:latin typeface="+mn-lt"/>
              </a:rPr>
              <a:t> preprint </a:t>
            </a:r>
            <a:r>
              <a:rPr lang="en-US" sz="2000" i="1" dirty="0" smtClean="0">
                <a:latin typeface="+mn-lt"/>
              </a:rPr>
              <a:t>arXiv:1205.0273</a:t>
            </a:r>
            <a:r>
              <a:rPr lang="en-US" sz="2000" dirty="0">
                <a:latin typeface="+mn-lt"/>
              </a:rPr>
              <a:t> (2012</a:t>
            </a:r>
            <a:r>
              <a:rPr lang="en-US" sz="2000" dirty="0" smtClean="0">
                <a:latin typeface="+mn-lt"/>
              </a:rPr>
              <a:t>).</a:t>
            </a:r>
          </a:p>
          <a:p>
            <a:r>
              <a:rPr lang="en-US" sz="2000" dirty="0" smtClean="0">
                <a:latin typeface="+mn-lt"/>
              </a:rPr>
              <a:t>Sodergren, </a:t>
            </a:r>
            <a:r>
              <a:rPr lang="en-US" sz="2000" dirty="0" err="1" smtClean="0">
                <a:latin typeface="+mn-lt"/>
              </a:rPr>
              <a:t>Tim,Visualization</a:t>
            </a:r>
            <a:r>
              <a:rPr lang="en-US" sz="2000" dirty="0" smtClean="0">
                <a:latin typeface="+mn-lt"/>
              </a:rPr>
              <a:t> class project, Fall 2016</a:t>
            </a:r>
            <a:endParaRPr lang="en-US" sz="200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DA9E-7E99-4D3C-A0AF-52BF3B4BA5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6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probability of each simplex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832" y="938106"/>
            <a:ext cx="5481167" cy="4114049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We define an “instance” as one possible realization of sensor locations.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There are </a:t>
            </a:r>
            <a:r>
              <a:rPr lang="en-US" i="1" dirty="0" err="1" smtClean="0">
                <a:latin typeface="+mn-lt"/>
              </a:rPr>
              <a:t>k</a:t>
            </a:r>
            <a:r>
              <a:rPr lang="en-US" i="1" baseline="30000" dirty="0" err="1" smtClean="0">
                <a:latin typeface="+mn-lt"/>
              </a:rPr>
              <a:t>n</a:t>
            </a:r>
            <a:r>
              <a:rPr lang="en-US" i="1" dirty="0" smtClean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possible instances.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Each sensor has a sensing radius, </a:t>
            </a:r>
            <a:r>
              <a:rPr lang="en-US" i="1" dirty="0" err="1" smtClean="0">
                <a:latin typeface="+mn-lt"/>
              </a:rPr>
              <a:t>rc</a:t>
            </a:r>
            <a:r>
              <a:rPr lang="en-US" i="1" dirty="0" smtClean="0">
                <a:latin typeface="+mn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An edge has a probability of existing between 2 sensors if their coverage radii overlap.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In the </a:t>
            </a:r>
            <a:r>
              <a:rPr lang="en-US" dirty="0" err="1" smtClean="0">
                <a:latin typeface="+mn-lt"/>
              </a:rPr>
              <a:t>Cech</a:t>
            </a:r>
            <a:r>
              <a:rPr lang="en-US" dirty="0" smtClean="0">
                <a:latin typeface="+mn-lt"/>
              </a:rPr>
              <a:t> complex a face or triangle exists between three points if their coverage radii share a common intersection.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The </a:t>
            </a:r>
            <a:r>
              <a:rPr lang="en-US" dirty="0" err="1" smtClean="0">
                <a:latin typeface="+mn-lt"/>
              </a:rPr>
              <a:t>Vietoris</a:t>
            </a:r>
            <a:r>
              <a:rPr lang="en-US" dirty="0" smtClean="0">
                <a:latin typeface="+mn-lt"/>
              </a:rPr>
              <a:t>-Rips complex requires only that all three vertices are pairwise connected.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DA9E-7E99-4D3C-A0AF-52BF3B4BA5F5}" type="slidenum">
              <a:rPr lang="en-US" smtClean="0"/>
              <a:t>8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833" y="938106"/>
            <a:ext cx="5481167" cy="4114049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6232550" y="1324051"/>
            <a:ext cx="58522" cy="1250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probability – Minimum Enclosing Disk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DA9E-7E99-4D3C-A0AF-52BF3B4BA5F5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843" y="1753559"/>
            <a:ext cx="6505530" cy="4530197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222625" y="2626157"/>
            <a:ext cx="2626156" cy="26261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" name="Isosceles Triangle 7"/>
          <p:cNvSpPr/>
          <p:nvPr/>
        </p:nvSpPr>
        <p:spPr>
          <a:xfrm>
            <a:off x="3416198" y="2626159"/>
            <a:ext cx="2245767" cy="1982418"/>
          </a:xfrm>
          <a:prstGeom prst="triangle">
            <a:avLst>
              <a:gd name="adj" fmla="val 4353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6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ci-gray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</TotalTime>
  <Words>543</Words>
  <Application>Microsoft Office PowerPoint</Application>
  <PresentationFormat>On-screen Show (4:3)</PresentationFormat>
  <Paragraphs>82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Black</vt:lpstr>
      <vt:lpstr>Bookman</vt:lpstr>
      <vt:lpstr>Calibri</vt:lpstr>
      <vt:lpstr>Cambria Math</vt:lpstr>
      <vt:lpstr>Symbol</vt:lpstr>
      <vt:lpstr>sci-grayv1</vt:lpstr>
      <vt:lpstr>Visualization of Sensor Network Coverage with Sensor Location Uncertainty</vt:lpstr>
      <vt:lpstr>outline</vt:lpstr>
      <vt:lpstr>Motivation - background</vt:lpstr>
      <vt:lpstr>Uncertain Data</vt:lpstr>
      <vt:lpstr>Problem Setup</vt:lpstr>
      <vt:lpstr>Objective:</vt:lpstr>
      <vt:lpstr>Related Work</vt:lpstr>
      <vt:lpstr>Calculating probability of each simplex</vt:lpstr>
      <vt:lpstr>Computing probability – Minimum Enclosing Disk</vt:lpstr>
      <vt:lpstr>Visualization Details</vt:lpstr>
      <vt:lpstr>Results</vt:lpstr>
      <vt:lpstr>Conclusions</vt:lpstr>
      <vt:lpstr>Future work</vt:lpstr>
      <vt:lpstr>Contributions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Sodergren</dc:creator>
  <cp:lastModifiedBy>Tim Sodergren</cp:lastModifiedBy>
  <cp:revision>22</cp:revision>
  <cp:lastPrinted>2017-04-29T20:46:51Z</cp:lastPrinted>
  <dcterms:created xsi:type="dcterms:W3CDTF">2017-04-29T20:45:25Z</dcterms:created>
  <dcterms:modified xsi:type="dcterms:W3CDTF">2017-05-01T18:47:33Z</dcterms:modified>
</cp:coreProperties>
</file>