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2811700" cy="30275213"/>
  <p:notesSz cx="6858000" cy="9144000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8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6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2645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83526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0440848" algn="l" defTabSz="41763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2529017" algn="l" defTabSz="41763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4617187" algn="l" defTabSz="41763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6705356" algn="l" defTabSz="41763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36"/>
    <a:srgbClr val="3366FF"/>
    <a:srgbClr val="C8D2D2"/>
    <a:srgbClr val="E43F35"/>
    <a:srgbClr val="F0F0F0"/>
    <a:srgbClr val="D2D2D2"/>
    <a:srgbClr val="3D3648"/>
    <a:srgbClr val="FF3300"/>
    <a:srgbClr val="CC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936" autoAdjust="0"/>
  </p:normalViewPr>
  <p:slideViewPr>
    <p:cSldViewPr>
      <p:cViewPr>
        <p:scale>
          <a:sx n="40" d="100"/>
          <a:sy n="40" d="100"/>
        </p:scale>
        <p:origin x="-160" y="320"/>
      </p:cViewPr>
      <p:guideLst>
        <p:guide orient="horz" pos="9536"/>
        <p:guide pos="13484"/>
      </p:guideLst>
    </p:cSldViewPr>
  </p:slideViewPr>
  <p:notesTextViewPr>
    <p:cViewPr>
      <p:scale>
        <a:sx n="100" d="100"/>
        <a:sy n="100" d="100"/>
      </p:scale>
      <p:origin x="0" y="12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95D5C-CE9B-9544-9D16-18F1B1EA1C24}" type="datetimeFigureOut">
              <a:rPr lang="fr-FR" smtClean="0"/>
              <a:t>9/10/14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2963F-19F2-AE42-83E7-FC713AFA5E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31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963F-19F2-AE42-83E7-FC713AFA5E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1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b="4543"/>
          <a:stretch>
            <a:fillRect/>
          </a:stretch>
        </p:blipFill>
        <p:spPr bwMode="auto">
          <a:xfrm>
            <a:off x="0" y="2"/>
            <a:ext cx="42811700" cy="795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8207677" y="8192531"/>
            <a:ext cx="27065283" cy="422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D3648"/>
            </a:outerShdw>
          </a:effectLst>
        </p:spPr>
        <p:txBody>
          <a:bodyPr wrap="none" lIns="417634" tIns="208817" rIns="417634" bIns="208817">
            <a:spAutoFit/>
          </a:bodyPr>
          <a:lstStyle/>
          <a:p>
            <a:pPr algn="ctr">
              <a:defRPr/>
            </a:pPr>
            <a:r>
              <a:rPr lang="en-GB" sz="24700" b="1">
                <a:solidFill>
                  <a:srgbClr val="E43F35"/>
                </a:solidFill>
              </a:rPr>
              <a:t>Poster Spotlights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262910" y="15186668"/>
            <a:ext cx="36404810" cy="13665895"/>
          </a:xfrm>
          <a:prstGeom prst="rect">
            <a:avLst/>
          </a:prstGeom>
          <a:solidFill>
            <a:srgbClr val="3D364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7634" tIns="208817" rIns="417634" bIns="2088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622707"/>
            <a:ext cx="42811700" cy="1324538"/>
          </a:xfrm>
          <a:prstGeom prst="rect">
            <a:avLst/>
          </a:prstGeom>
          <a:gradFill rotWithShape="1">
            <a:gsLst>
              <a:gs pos="0">
                <a:schemeClr val="bg1">
                  <a:alpha val="14000"/>
                </a:schemeClr>
              </a:gs>
              <a:gs pos="100000">
                <a:schemeClr val="bg1">
                  <a:gamma/>
                  <a:shade val="9215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17634" tIns="208817" rIns="417634" bIns="208817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205576" y="6657746"/>
            <a:ext cx="34725046" cy="13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17634" tIns="208817" rIns="417634" bIns="208817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5900" b="1" dirty="0"/>
              <a:t>The Twenty-Third IEEE Conference on Computer Vision and Pattern Recognition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585" y="7064219"/>
            <a:ext cx="38530530" cy="19980241"/>
          </a:xfrm>
          <a:prstGeom prst="rect">
            <a:avLst/>
          </a:prstGeom>
        </p:spPr>
        <p:txBody>
          <a:bodyPr vert="eaVert" lIns="417634" tIns="208817" rIns="417634" bIns="20881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8E515-32E4-4144-AC05-C75BBF2DFE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8482" y="-21027"/>
            <a:ext cx="9632633" cy="27065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585" y="-21027"/>
            <a:ext cx="28184369" cy="27065484"/>
          </a:xfrm>
          <a:prstGeom prst="rect">
            <a:avLst/>
          </a:prstGeom>
        </p:spPr>
        <p:txBody>
          <a:bodyPr vert="eaVert" lIns="417634" tIns="208817" rIns="417634" bIns="20881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5DDC7-22C4-4AB7-9252-CD27B7F17C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380" y="-106"/>
            <a:ext cx="33379745" cy="22846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585" y="7064219"/>
            <a:ext cx="38530530" cy="19980241"/>
          </a:xfrm>
          <a:prstGeom prst="rect">
            <a:avLst/>
          </a:prstGeom>
        </p:spPr>
        <p:txBody>
          <a:bodyPr lIns="417634" tIns="208817" rIns="417634" bIns="20881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DE2A-9D05-41E3-97BC-681E2CECA7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585908" y="315263"/>
            <a:ext cx="33379745" cy="2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417633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3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9" y="19454630"/>
            <a:ext cx="36389945" cy="6012994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9" y="12831929"/>
            <a:ext cx="36389945" cy="6622701"/>
          </a:xfrm>
          <a:prstGeom prst="rect">
            <a:avLst/>
          </a:prstGeom>
        </p:spPr>
        <p:txBody>
          <a:bodyPr lIns="417634" tIns="208817" rIns="417634" bIns="208817" anchor="b"/>
          <a:lstStyle>
            <a:lvl1pPr marL="0" indent="0">
              <a:buNone/>
              <a:defRPr sz="9100"/>
            </a:lvl1pPr>
            <a:lvl2pPr marL="2088170" indent="0">
              <a:buNone/>
              <a:defRPr sz="8200"/>
            </a:lvl2pPr>
            <a:lvl3pPr marL="4176339" indent="0">
              <a:buNone/>
              <a:defRPr sz="7300"/>
            </a:lvl3pPr>
            <a:lvl4pPr marL="6264509" indent="0">
              <a:buNone/>
              <a:defRPr sz="6400"/>
            </a:lvl4pPr>
            <a:lvl5pPr marL="8352678" indent="0">
              <a:buNone/>
              <a:defRPr sz="6400"/>
            </a:lvl5pPr>
            <a:lvl6pPr marL="10440848" indent="0">
              <a:buNone/>
              <a:defRPr sz="6400"/>
            </a:lvl6pPr>
            <a:lvl7pPr marL="12529017" indent="0">
              <a:buNone/>
              <a:defRPr sz="6400"/>
            </a:lvl7pPr>
            <a:lvl8pPr marL="14617187" indent="0">
              <a:buNone/>
              <a:defRPr sz="6400"/>
            </a:lvl8pPr>
            <a:lvl9pPr marL="16705356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609E-DFFB-4073-9ECB-01CC493FA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585" y="7064219"/>
            <a:ext cx="18908501" cy="19980241"/>
          </a:xfrm>
          <a:prstGeom prst="rect">
            <a:avLst/>
          </a:prstGeom>
        </p:spPr>
        <p:txBody>
          <a:bodyPr lIns="417634" tIns="208817" rIns="417634" bIns="208817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2614" y="7064219"/>
            <a:ext cx="18908501" cy="19980241"/>
          </a:xfrm>
          <a:prstGeom prst="rect">
            <a:avLst/>
          </a:prstGeom>
        </p:spPr>
        <p:txBody>
          <a:bodyPr lIns="417634" tIns="208817" rIns="417634" bIns="208817"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D25D-D467-4EEF-B070-D4140B4765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6776884"/>
            <a:ext cx="18915936" cy="2824283"/>
          </a:xfrm>
          <a:prstGeom prst="rect">
            <a:avLst/>
          </a:prstGeom>
        </p:spPr>
        <p:txBody>
          <a:bodyPr lIns="417634" tIns="208817" rIns="417634" bIns="208817"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585" y="9601167"/>
            <a:ext cx="18915936" cy="17443290"/>
          </a:xfrm>
          <a:prstGeom prst="rect">
            <a:avLst/>
          </a:prstGeom>
        </p:spPr>
        <p:txBody>
          <a:bodyPr lIns="417634" tIns="208817" rIns="417634" bIns="208817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751" y="6776884"/>
            <a:ext cx="18923366" cy="2824283"/>
          </a:xfrm>
          <a:prstGeom prst="rect">
            <a:avLst/>
          </a:prstGeom>
        </p:spPr>
        <p:txBody>
          <a:bodyPr lIns="417634" tIns="208817" rIns="417634" bIns="208817"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751" y="9601167"/>
            <a:ext cx="18923366" cy="17443290"/>
          </a:xfrm>
          <a:prstGeom prst="rect">
            <a:avLst/>
          </a:prstGeom>
        </p:spPr>
        <p:txBody>
          <a:bodyPr lIns="417634" tIns="208817" rIns="417634" bIns="208817"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1D429-126E-4D38-BF96-653EDB99B4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F9C7-AC74-4107-86A6-49B23F8BCE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3B7A3-11E6-4668-8EFE-50EFEC591F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8" y="1205402"/>
            <a:ext cx="14084754" cy="51299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185" y="1205404"/>
            <a:ext cx="23932930" cy="25839056"/>
          </a:xfrm>
          <a:prstGeom prst="rect">
            <a:avLst/>
          </a:prstGeom>
        </p:spPr>
        <p:txBody>
          <a:bodyPr lIns="417634" tIns="208817" rIns="417634" bIns="208817"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588" y="6335371"/>
            <a:ext cx="14084754" cy="20709089"/>
          </a:xfrm>
          <a:prstGeom prst="rect">
            <a:avLst/>
          </a:prstGeom>
        </p:spPr>
        <p:txBody>
          <a:bodyPr lIns="417634" tIns="208817" rIns="417634" bIns="208817"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56D9-9D7E-4F8C-A72C-B52CB4DB10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93" y="21192649"/>
            <a:ext cx="25687020" cy="25019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393" y="2705146"/>
            <a:ext cx="25687020" cy="18165128"/>
          </a:xfrm>
          <a:prstGeom prst="rect">
            <a:avLst/>
          </a:prstGeom>
        </p:spPr>
        <p:txBody>
          <a:bodyPr lIns="417634" tIns="208817" rIns="417634" bIns="208817"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93" y="23694561"/>
            <a:ext cx="25687020" cy="3553130"/>
          </a:xfrm>
          <a:prstGeom prst="rect">
            <a:avLst/>
          </a:prstGeom>
        </p:spPr>
        <p:txBody>
          <a:bodyPr lIns="417634" tIns="208817" rIns="417634" bIns="208817"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D68F-A4CA-4799-9BC9-D5155D55D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2"/>
            <a:ext cx="42811700" cy="2284657"/>
          </a:xfrm>
          <a:prstGeom prst="rect">
            <a:avLst/>
          </a:prstGeom>
          <a:solidFill>
            <a:srgbClr val="CCD2D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7634" tIns="208817" rIns="417634" bIns="208817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262957" y="0"/>
            <a:ext cx="4548743" cy="210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34" tIns="208817" rIns="417634" bIns="208817" numCol="1" anchor="t" anchorCtr="0" compatLnSpc="1">
            <a:prstTxWarp prst="textNoShape">
              <a:avLst/>
            </a:prstTxWarp>
          </a:bodyPr>
          <a:lstStyle>
            <a:lvl1pPr algn="r">
              <a:defRPr sz="6400" smtClean="0"/>
            </a:lvl1pPr>
          </a:lstStyle>
          <a:p>
            <a:pPr>
              <a:defRPr/>
            </a:pPr>
            <a:fld id="{AB58DCA9-A596-41EF-89F9-0B84A863DC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2"/>
            <a:ext cx="3872380" cy="2284657"/>
          </a:xfrm>
          <a:prstGeom prst="rect">
            <a:avLst/>
          </a:prstGeom>
          <a:solidFill>
            <a:srgbClr val="3D364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7634" tIns="208817" rIns="417634" bIns="208817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229832" y="2"/>
            <a:ext cx="5626466" cy="22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872380" y="-21027"/>
            <a:ext cx="33379745" cy="2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Paper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5pPr>
      <a:lvl6pPr marL="2088170" algn="ctr" rtl="0" fontAlgn="base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6pPr>
      <a:lvl7pPr marL="4176339" algn="ctr" rtl="0" fontAlgn="base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7pPr>
      <a:lvl8pPr marL="6264509" algn="ctr" rtl="0" fontAlgn="base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8pPr>
      <a:lvl9pPr marL="8352678" algn="ctr" rtl="0" fontAlgn="base">
        <a:spcBef>
          <a:spcPct val="0"/>
        </a:spcBef>
        <a:spcAft>
          <a:spcPct val="0"/>
        </a:spcAft>
        <a:defRPr sz="123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127" indent="-1566127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0424" indent="-1044085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593" indent="-1044085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763" indent="-1044085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11484933" indent="-104408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3573102" indent="-104408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5661272" indent="-104408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7749441" indent="-104408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1027586" y="5089414"/>
            <a:ext cx="18068007" cy="14440680"/>
          </a:xfrm>
          <a:prstGeom prst="roundRect">
            <a:avLst>
              <a:gd name="adj" fmla="val 102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34" tIns="208817" rIns="417634" bIns="208817" rtlCol="0" anchor="ctr"/>
          <a:lstStyle/>
          <a:p>
            <a:pPr algn="ctr"/>
            <a:endParaRPr lang="en-US" baseline="30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r="7112"/>
          <a:stretch/>
        </p:blipFill>
        <p:spPr>
          <a:xfrm>
            <a:off x="6860234" y="12041262"/>
            <a:ext cx="9361040" cy="3370872"/>
          </a:xfrm>
          <a:prstGeom prst="rect">
            <a:avLst/>
          </a:prstGeom>
        </p:spPr>
      </p:pic>
      <p:sp>
        <p:nvSpPr>
          <p:cNvPr id="357" name="Rounded Rectangle 356"/>
          <p:cNvSpPr/>
          <p:nvPr/>
        </p:nvSpPr>
        <p:spPr>
          <a:xfrm>
            <a:off x="19461634" y="5075650"/>
            <a:ext cx="21746416" cy="14473608"/>
          </a:xfrm>
          <a:prstGeom prst="roundRect">
            <a:avLst>
              <a:gd name="adj" fmla="val 102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34" tIns="208817" rIns="417634" bIns="208817" rtlCol="0" anchor="ctr"/>
          <a:lstStyle/>
          <a:p>
            <a:pPr algn="ctr"/>
            <a:endParaRPr lang="en-US" baseline="30000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1027586" y="19602102"/>
            <a:ext cx="17857984" cy="9361040"/>
            <a:chOff x="357158" y="3726570"/>
            <a:chExt cx="3143272" cy="1174028"/>
          </a:xfrm>
        </p:grpSpPr>
        <p:sp>
          <p:nvSpPr>
            <p:cNvPr id="388" name="Rounded Rectangle 387"/>
            <p:cNvSpPr/>
            <p:nvPr/>
          </p:nvSpPr>
          <p:spPr>
            <a:xfrm>
              <a:off x="357158" y="3811292"/>
              <a:ext cx="3143272" cy="1089306"/>
            </a:xfrm>
            <a:prstGeom prst="roundRect">
              <a:avLst>
                <a:gd name="adj" fmla="val 1029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 Box 15"/>
            <p:cNvSpPr txBox="1">
              <a:spLocks noChangeArrowheads="1"/>
            </p:cNvSpPr>
            <p:nvPr/>
          </p:nvSpPr>
          <p:spPr bwMode="auto">
            <a:xfrm>
              <a:off x="864137" y="3726570"/>
              <a:ext cx="2147977" cy="15499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7300" b="1" dirty="0" smtClean="0"/>
                <a:t>Efficiency concerns</a:t>
              </a:r>
              <a:endParaRPr lang="en-US" sz="7300" b="1" dirty="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3730" y="683592"/>
            <a:ext cx="40611813" cy="2284662"/>
          </a:xfrm>
          <a:effectLst>
            <a:outerShdw blurRad="76200" dir="18900000" sy="23000" kx="-1200000" algn="bl" rotWithShape="0">
              <a:srgbClr val="3366FF">
                <a:alpha val="20000"/>
              </a:srgbClr>
            </a:outerShdw>
          </a:effectLst>
        </p:spPr>
        <p:txBody>
          <a:bodyPr/>
          <a:lstStyle/>
          <a:p>
            <a:pPr eaLnBrk="1" hangingPunct="1"/>
            <a:r>
              <a:rPr lang="en-US" sz="8800" dirty="0">
                <a:solidFill>
                  <a:srgbClr val="00B0F0"/>
                </a:solidFill>
              </a:rPr>
              <a:t>Deformable Part Models with CNN Features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9317618" y="20322182"/>
            <a:ext cx="21956439" cy="6624736"/>
          </a:xfrm>
          <a:prstGeom prst="roundRect">
            <a:avLst>
              <a:gd name="adj" fmla="val 102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34" tIns="208817" rIns="417634" bIns="208817" rtlCol="0" anchor="ctr"/>
          <a:lstStyle/>
          <a:p>
            <a:pPr algn="ctr"/>
            <a:endParaRPr lang="en-US"/>
          </a:p>
        </p:txBody>
      </p:sp>
      <p:sp>
        <p:nvSpPr>
          <p:cNvPr id="220" name="Title 1"/>
          <p:cNvSpPr txBox="1">
            <a:spLocks/>
          </p:cNvSpPr>
          <p:nvPr/>
        </p:nvSpPr>
        <p:spPr bwMode="auto">
          <a:xfrm>
            <a:off x="8895824" y="2051744"/>
            <a:ext cx="27919738" cy="2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34" tIns="208817" rIns="417634" bIns="208817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sz="6000" dirty="0"/>
              <a:t>Pierre-André </a:t>
            </a:r>
            <a:r>
              <a:rPr lang="en-US" sz="6000" dirty="0" err="1" smtClean="0"/>
              <a:t>Savalle</a:t>
            </a:r>
            <a:r>
              <a:rPr lang="en-US" sz="6000" dirty="0" smtClean="0"/>
              <a:t>, </a:t>
            </a:r>
            <a:r>
              <a:rPr lang="en-US" sz="6000" dirty="0"/>
              <a:t>Stavros </a:t>
            </a:r>
            <a:r>
              <a:rPr lang="en-US" sz="6000" dirty="0" err="1"/>
              <a:t>Tsogkas</a:t>
            </a:r>
            <a:r>
              <a:rPr lang="en-US" sz="6000" dirty="0"/>
              <a:t>, George Papandreou, Iasonas Kokkinos</a:t>
            </a:r>
          </a:p>
        </p:txBody>
      </p:sp>
      <p:cxnSp>
        <p:nvCxnSpPr>
          <p:cNvPr id="361" name="Straight Connector 360"/>
          <p:cNvCxnSpPr/>
          <p:nvPr/>
        </p:nvCxnSpPr>
        <p:spPr>
          <a:xfrm>
            <a:off x="5351350" y="5518090"/>
            <a:ext cx="10368531" cy="70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 Box 15"/>
          <p:cNvSpPr txBox="1">
            <a:spLocks noChangeArrowheads="1"/>
          </p:cNvSpPr>
          <p:nvPr/>
        </p:nvSpPr>
        <p:spPr bwMode="auto">
          <a:xfrm>
            <a:off x="3043810" y="4231469"/>
            <a:ext cx="14545616" cy="154509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17634" tIns="208817" rIns="417634" bIns="208817">
            <a:spAutoFit/>
          </a:bodyPr>
          <a:lstStyle/>
          <a:p>
            <a:pPr algn="ctr"/>
            <a:r>
              <a:rPr lang="en-US" sz="7300" b="1" dirty="0" smtClean="0"/>
              <a:t>From HOG to CNN features</a:t>
            </a:r>
            <a:endParaRPr lang="en-US" sz="7300" b="1" dirty="0"/>
          </a:p>
        </p:txBody>
      </p:sp>
      <p:cxnSp>
        <p:nvCxnSpPr>
          <p:cNvPr id="407" name="Straight Connector 406"/>
          <p:cNvCxnSpPr/>
          <p:nvPr/>
        </p:nvCxnSpPr>
        <p:spPr>
          <a:xfrm>
            <a:off x="26196142" y="12584739"/>
            <a:ext cx="12709812" cy="70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4126191" y="22483429"/>
            <a:ext cx="12709812" cy="70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Picture 303" descr="logo_inri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37" y="1816126"/>
            <a:ext cx="3783895" cy="1224136"/>
          </a:xfrm>
          <a:prstGeom prst="rect">
            <a:avLst/>
          </a:prstGeom>
        </p:spPr>
      </p:pic>
      <p:pic>
        <p:nvPicPr>
          <p:cNvPr id="322" name="Picture 321" descr="logoEC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30" y="1744118"/>
            <a:ext cx="2190920" cy="1554183"/>
          </a:xfrm>
          <a:prstGeom prst="rect">
            <a:avLst/>
          </a:prstGeom>
        </p:spPr>
      </p:pic>
      <p:pic>
        <p:nvPicPr>
          <p:cNvPr id="451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589" y="-12962468"/>
            <a:ext cx="448680" cy="3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7" name="Straight Connector 466"/>
          <p:cNvCxnSpPr/>
          <p:nvPr/>
        </p:nvCxnSpPr>
        <p:spPr>
          <a:xfrm flipV="1">
            <a:off x="25027274" y="12508795"/>
            <a:ext cx="16013678" cy="435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Box 15"/>
          <p:cNvSpPr txBox="1">
            <a:spLocks noChangeArrowheads="1"/>
          </p:cNvSpPr>
          <p:nvPr/>
        </p:nvSpPr>
        <p:spPr bwMode="auto">
          <a:xfrm>
            <a:off x="23926130" y="19674110"/>
            <a:ext cx="13969552" cy="140659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17634" tIns="208817" rIns="417634" bIns="208817">
            <a:spAutoFit/>
          </a:bodyPr>
          <a:lstStyle/>
          <a:p>
            <a:pPr algn="ctr"/>
            <a:r>
              <a:rPr lang="en-US" sz="6400" b="1" dirty="0"/>
              <a:t>Detection </a:t>
            </a:r>
            <a:r>
              <a:rPr lang="en-US" sz="6400" b="1" dirty="0" smtClean="0"/>
              <a:t>performance of C-DPM</a:t>
            </a:r>
            <a:endParaRPr lang="en-US" sz="6400" b="1" dirty="0"/>
          </a:p>
        </p:txBody>
      </p:sp>
      <p:pic>
        <p:nvPicPr>
          <p:cNvPr id="143" name="Picture 8" descr="http://www.uni-saarland.de/fak5/entwicklung/Workshop/Grafiken/logoAN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794" y="1960142"/>
            <a:ext cx="249224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514" y="1744118"/>
            <a:ext cx="2071119" cy="158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27477363" y="11628565"/>
            <a:ext cx="13730687" cy="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76606"/>
              </p:ext>
            </p:extLst>
          </p:nvPr>
        </p:nvGraphicFramePr>
        <p:xfrm>
          <a:off x="19677658" y="21834350"/>
          <a:ext cx="21409226" cy="3240360"/>
        </p:xfrm>
        <a:graphic>
          <a:graphicData uri="http://schemas.openxmlformats.org/drawingml/2006/table">
            <a:tbl>
              <a:tblPr/>
              <a:tblGrid>
                <a:gridCol w="2602869"/>
                <a:gridCol w="867626"/>
                <a:gridCol w="820723"/>
                <a:gridCol w="867626"/>
                <a:gridCol w="867626"/>
                <a:gridCol w="867626"/>
                <a:gridCol w="984872"/>
                <a:gridCol w="867626"/>
                <a:gridCol w="867626"/>
                <a:gridCol w="867626"/>
                <a:gridCol w="867626"/>
                <a:gridCol w="867626"/>
                <a:gridCol w="867626"/>
                <a:gridCol w="797274"/>
                <a:gridCol w="867626"/>
                <a:gridCol w="1008316"/>
                <a:gridCol w="1102118"/>
                <a:gridCol w="961418"/>
                <a:gridCol w="984872"/>
                <a:gridCol w="867626"/>
                <a:gridCol w="867626"/>
                <a:gridCol w="867626"/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aero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bike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bird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boat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botl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bus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car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cat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chair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cow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dtbl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dog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hors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mbk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plant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sheep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sofa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train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tv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mAP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C-DPM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39.7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59.5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35.8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24.8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35.5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53.7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48.6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46.0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29.2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36.8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45.5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42.0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57.7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37.4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31.1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51.6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43.4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C-DPM-BB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50.9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64.4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29.8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46.3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47.3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42.2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31.4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35.2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48.2 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DPMv5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33.2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16.1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27.3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23.0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24.1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26.7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48.2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21.1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36.1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46.0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33.7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C-DPM-BB vs DPMv5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+17.7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+4.1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+33.2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+13.7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+13.0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+2.6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+0.4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+23.3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+13.3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+16.4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+20.6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+30.7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+7.1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+12.3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-1.0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+19.4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+14.1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+18.4 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+15.6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+15.1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+14.5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RCNN7-BB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68.1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72.8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36.8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66.3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74.2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67.6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34.4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63.5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69.1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51.1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64.8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58.5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RCNN7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64.2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69.7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41.9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32.0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71.0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32.7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46.5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66.8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54.2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31.5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52.8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48.9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57.9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64.7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54.2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RCNN5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58.2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63.3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37.9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27.6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26.1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54.1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66.9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51.4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26.7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55.5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43.1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57.7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59.0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45.8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28.1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40.6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53.1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56.4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47.3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C-DPM vs RCNN5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-18.5 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-3.8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+9.4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-18.3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+2.5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-18.7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+2.1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-8.4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+2.0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-19.7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+9.8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+3.0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-4.8 </a:t>
                      </a:r>
                    </a:p>
                  </a:txBody>
                  <a:tcPr marL="23450" marR="23450" marT="221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23450" marR="23450" marT="22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819674" y="5632550"/>
            <a:ext cx="573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HOG: gradient </a:t>
            </a:r>
            <a:r>
              <a:rPr lang="fr-FR" sz="4400" b="1" dirty="0" err="1" smtClean="0"/>
              <a:t>filters</a:t>
            </a:r>
            <a:endParaRPr lang="fr-FR" sz="4400" b="1" dirty="0"/>
          </a:p>
        </p:txBody>
      </p:sp>
      <p:sp>
        <p:nvSpPr>
          <p:cNvPr id="94" name="Rounded Rectangle 128"/>
          <p:cNvSpPr/>
          <p:nvPr/>
        </p:nvSpPr>
        <p:spPr>
          <a:xfrm>
            <a:off x="19461634" y="27378966"/>
            <a:ext cx="21818424" cy="1584176"/>
          </a:xfrm>
          <a:prstGeom prst="roundRect">
            <a:avLst>
              <a:gd name="adj" fmla="val 102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34" tIns="208817" rIns="417634" bIns="208817"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Dubout</a:t>
            </a:r>
            <a:r>
              <a:rPr lang="en-US" dirty="0">
                <a:solidFill>
                  <a:srgbClr val="000000"/>
                </a:solidFill>
              </a:rPr>
              <a:t>, C., </a:t>
            </a:r>
            <a:r>
              <a:rPr lang="en-US" dirty="0" err="1">
                <a:solidFill>
                  <a:srgbClr val="000000"/>
                </a:solidFill>
              </a:rPr>
              <a:t>Fleuret</a:t>
            </a:r>
            <a:r>
              <a:rPr lang="en-US" dirty="0">
                <a:solidFill>
                  <a:srgbClr val="000000"/>
                </a:solidFill>
              </a:rPr>
              <a:t>, F.: Exact acceleration of linear object </a:t>
            </a:r>
            <a:r>
              <a:rPr lang="en-US" dirty="0" smtClean="0">
                <a:solidFill>
                  <a:srgbClr val="000000"/>
                </a:solidFill>
              </a:rPr>
              <a:t>detectors (</a:t>
            </a:r>
            <a:r>
              <a:rPr lang="en-US" dirty="0" smtClean="0">
                <a:solidFill>
                  <a:srgbClr val="000000"/>
                </a:solidFill>
              </a:rPr>
              <a:t>ECCV </a:t>
            </a:r>
            <a:r>
              <a:rPr lang="en-US" dirty="0" smtClean="0">
                <a:solidFill>
                  <a:srgbClr val="000000"/>
                </a:solidFill>
              </a:rPr>
              <a:t>2012)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Girshick</a:t>
            </a:r>
            <a:r>
              <a:rPr lang="en-US" dirty="0">
                <a:solidFill>
                  <a:srgbClr val="000000"/>
                </a:solidFill>
              </a:rPr>
              <a:t>, R., Donahue, J., Darrell, T., Malik, J.: Rich feature hierarchies for </a:t>
            </a:r>
            <a:r>
              <a:rPr lang="en-US" dirty="0" smtClean="0">
                <a:solidFill>
                  <a:srgbClr val="000000"/>
                </a:solidFill>
              </a:rPr>
              <a:t>accurate </a:t>
            </a:r>
            <a:r>
              <a:rPr lang="en-US" dirty="0">
                <a:solidFill>
                  <a:srgbClr val="000000"/>
                </a:solidFill>
              </a:rPr>
              <a:t>object detection and semantic </a:t>
            </a:r>
            <a:r>
              <a:rPr lang="en-US" dirty="0" smtClean="0">
                <a:solidFill>
                  <a:srgbClr val="000000"/>
                </a:solidFill>
              </a:rPr>
              <a:t>segmentation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(CVPR 2014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Girshick</a:t>
            </a:r>
            <a:r>
              <a:rPr lang="en-US" dirty="0" smtClean="0">
                <a:solidFill>
                  <a:srgbClr val="000000"/>
                </a:solidFill>
              </a:rPr>
              <a:t>, R., Malik, </a:t>
            </a:r>
            <a:r>
              <a:rPr lang="en-US" dirty="0" err="1" smtClean="0">
                <a:solidFill>
                  <a:srgbClr val="000000"/>
                </a:solidFill>
              </a:rPr>
              <a:t>J.:Training</a:t>
            </a:r>
            <a:r>
              <a:rPr lang="en-US" dirty="0" smtClean="0">
                <a:solidFill>
                  <a:srgbClr val="000000"/>
                </a:solidFill>
              </a:rPr>
              <a:t> Deformable Part Models with </a:t>
            </a:r>
            <a:r>
              <a:rPr lang="en-US" dirty="0" err="1" smtClean="0">
                <a:solidFill>
                  <a:srgbClr val="000000"/>
                </a:solidFill>
              </a:rPr>
              <a:t>Decorrelated</a:t>
            </a:r>
            <a:r>
              <a:rPr lang="en-US" dirty="0" smtClean="0">
                <a:solidFill>
                  <a:srgbClr val="000000"/>
                </a:solidFill>
              </a:rPr>
              <a:t> features (ICCV 2013)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Sermanet</a:t>
            </a:r>
            <a:r>
              <a:rPr lang="en-US" dirty="0">
                <a:solidFill>
                  <a:srgbClr val="000000"/>
                </a:solidFill>
              </a:rPr>
              <a:t>, P., Eigen, D., Zhang, X., Mathieu, M., Fergus, R., </a:t>
            </a:r>
            <a:r>
              <a:rPr lang="en-US" dirty="0" err="1">
                <a:solidFill>
                  <a:srgbClr val="000000"/>
                </a:solidFill>
              </a:rPr>
              <a:t>LeCun</a:t>
            </a:r>
            <a:r>
              <a:rPr lang="en-US" dirty="0">
                <a:solidFill>
                  <a:srgbClr val="000000"/>
                </a:solidFill>
              </a:rPr>
              <a:t>, Y.: </a:t>
            </a:r>
            <a:r>
              <a:rPr lang="en-US" dirty="0" err="1">
                <a:solidFill>
                  <a:srgbClr val="000000"/>
                </a:solidFill>
              </a:rPr>
              <a:t>Overfeat</a:t>
            </a:r>
            <a:r>
              <a:rPr lang="en-US" dirty="0">
                <a:solidFill>
                  <a:srgbClr val="000000"/>
                </a:solidFill>
              </a:rPr>
              <a:t>: Integrated recognition, localization and detection using convolutional </a:t>
            </a:r>
            <a:r>
              <a:rPr lang="en-US" dirty="0" smtClean="0">
                <a:solidFill>
                  <a:srgbClr val="000000"/>
                </a:solidFill>
              </a:rPr>
              <a:t>networks (</a:t>
            </a:r>
            <a:r>
              <a:rPr lang="en-US" dirty="0">
                <a:solidFill>
                  <a:srgbClr val="000000"/>
                </a:solidFill>
              </a:rPr>
              <a:t>ICLR 2014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Iandola</a:t>
            </a:r>
            <a:r>
              <a:rPr lang="en-US" dirty="0">
                <a:solidFill>
                  <a:srgbClr val="000000"/>
                </a:solidFill>
              </a:rPr>
              <a:t>, F., </a:t>
            </a:r>
            <a:r>
              <a:rPr lang="en-US" dirty="0" err="1">
                <a:solidFill>
                  <a:srgbClr val="000000"/>
                </a:solidFill>
              </a:rPr>
              <a:t>Moskewicz</a:t>
            </a:r>
            <a:r>
              <a:rPr lang="en-US" dirty="0">
                <a:solidFill>
                  <a:srgbClr val="000000"/>
                </a:solidFill>
              </a:rPr>
              <a:t>, M., </a:t>
            </a:r>
            <a:r>
              <a:rPr lang="en-US" dirty="0" err="1">
                <a:solidFill>
                  <a:srgbClr val="000000"/>
                </a:solidFill>
              </a:rPr>
              <a:t>Karayev</a:t>
            </a:r>
            <a:r>
              <a:rPr lang="en-US" dirty="0">
                <a:solidFill>
                  <a:srgbClr val="000000"/>
                </a:solidFill>
              </a:rPr>
              <a:t>, S., </a:t>
            </a:r>
            <a:r>
              <a:rPr lang="en-US" dirty="0" err="1">
                <a:solidFill>
                  <a:srgbClr val="000000"/>
                </a:solidFill>
              </a:rPr>
              <a:t>Girshick</a:t>
            </a:r>
            <a:r>
              <a:rPr lang="en-US" dirty="0">
                <a:solidFill>
                  <a:srgbClr val="000000"/>
                </a:solidFill>
              </a:rPr>
              <a:t>, R., Darrell, T., </a:t>
            </a:r>
            <a:r>
              <a:rPr lang="en-US" dirty="0" err="1">
                <a:solidFill>
                  <a:srgbClr val="000000"/>
                </a:solidFill>
              </a:rPr>
              <a:t>Keutzer</a:t>
            </a:r>
            <a:r>
              <a:rPr lang="en-US" dirty="0">
                <a:solidFill>
                  <a:srgbClr val="000000"/>
                </a:solidFill>
              </a:rPr>
              <a:t>, K.: </a:t>
            </a:r>
            <a:r>
              <a:rPr lang="en-US" dirty="0" err="1">
                <a:solidFill>
                  <a:srgbClr val="000000"/>
                </a:solidFill>
              </a:rPr>
              <a:t>Densenet</a:t>
            </a:r>
            <a:r>
              <a:rPr lang="en-US" dirty="0">
                <a:solidFill>
                  <a:srgbClr val="000000"/>
                </a:solidFill>
              </a:rPr>
              <a:t>: Implementing efficient </a:t>
            </a:r>
            <a:r>
              <a:rPr lang="en-US" dirty="0" err="1">
                <a:solidFill>
                  <a:srgbClr val="000000"/>
                </a:solidFill>
              </a:rPr>
              <a:t>convnet</a:t>
            </a:r>
            <a:r>
              <a:rPr lang="en-US" dirty="0">
                <a:solidFill>
                  <a:srgbClr val="000000"/>
                </a:solidFill>
              </a:rPr>
              <a:t> descriptor pyramids. </a:t>
            </a:r>
            <a:r>
              <a:rPr lang="en-US" dirty="0" smtClean="0">
                <a:solidFill>
                  <a:srgbClr val="000000"/>
                </a:solidFill>
              </a:rPr>
              <a:t>(arXiv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1404.1869 2014)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5" name="Text Box 15"/>
          <p:cNvSpPr txBox="1">
            <a:spLocks noChangeArrowheads="1"/>
          </p:cNvSpPr>
          <p:nvPr/>
        </p:nvSpPr>
        <p:spPr bwMode="auto">
          <a:xfrm>
            <a:off x="37103594" y="26946918"/>
            <a:ext cx="3960440" cy="109882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17634" tIns="208817" rIns="417634" bIns="208817">
            <a:spAutoFit/>
          </a:bodyPr>
          <a:lstStyle/>
          <a:p>
            <a:pPr algn="ctr"/>
            <a:r>
              <a:rPr lang="en-US" sz="4400" b="1" dirty="0" smtClean="0"/>
              <a:t>References</a:t>
            </a:r>
            <a:endParaRPr lang="en-US" sz="4400" b="1" dirty="0"/>
          </a:p>
        </p:txBody>
      </p:sp>
      <p:pic>
        <p:nvPicPr>
          <p:cNvPr id="471" name="Image 470" descr="000056_patchwor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291" y="12617326"/>
            <a:ext cx="5354600" cy="2736304"/>
          </a:xfrm>
          <a:prstGeom prst="rect">
            <a:avLst/>
          </a:prstGeom>
        </p:spPr>
      </p:pic>
      <p:pic>
        <p:nvPicPr>
          <p:cNvPr id="472" name="Image 471" descr="000056_patchwork_ft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187" y="12401302"/>
            <a:ext cx="6059153" cy="3096344"/>
          </a:xfrm>
          <a:prstGeom prst="rect">
            <a:avLst/>
          </a:prstGeom>
        </p:spPr>
      </p:pic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1531642" y="20523396"/>
            <a:ext cx="15769752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="1" dirty="0" smtClean="0"/>
              <a:t>Problem: 8x larger features </a:t>
            </a:r>
          </a:p>
          <a:p>
            <a:endParaRPr lang="en-US" sz="4800" b="1" dirty="0"/>
          </a:p>
          <a:p>
            <a:r>
              <a:rPr lang="en-US" sz="4800" b="1" dirty="0" smtClean="0"/>
              <a:t>Learning:</a:t>
            </a:r>
          </a:p>
          <a:p>
            <a:r>
              <a:rPr lang="en-US" sz="4800" b="1" dirty="0" smtClean="0"/>
              <a:t>LDA on whitened representation 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Girshick</a:t>
            </a:r>
            <a:r>
              <a:rPr lang="en-US" sz="3200" b="1" dirty="0" smtClean="0"/>
              <a:t> and Malik, 2013]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Learning + Testing</a:t>
            </a:r>
            <a:r>
              <a:rPr lang="en-US" sz="4800" b="1" dirty="0" smtClean="0"/>
              <a:t>:</a:t>
            </a:r>
            <a:endParaRPr lang="en-US" sz="4800" b="1" dirty="0"/>
          </a:p>
          <a:p>
            <a:endParaRPr lang="en-US" sz="4800" b="1" dirty="0" smtClean="0"/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315618" y="25027386"/>
            <a:ext cx="15049673" cy="83099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E38C36"/>
                </a:solidFill>
              </a:rPr>
              <a:t> </a:t>
            </a:r>
            <a:r>
              <a:rPr lang="en-US" sz="4800" b="1" dirty="0" smtClean="0">
                <a:solidFill>
                  <a:srgbClr val="E38C36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FFT-based convolution</a:t>
            </a:r>
            <a:r>
              <a:rPr lang="en-US" sz="4800" b="1" dirty="0" smtClean="0"/>
              <a:t> 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Dubout</a:t>
            </a:r>
            <a:r>
              <a:rPr lang="en-US" sz="3200" b="1" dirty="0"/>
              <a:t> </a:t>
            </a:r>
            <a:r>
              <a:rPr lang="en-US" sz="3200" b="1" dirty="0" smtClean="0"/>
              <a:t>and </a:t>
            </a:r>
            <a:r>
              <a:rPr lang="en-US" sz="3200" b="1" dirty="0" err="1" smtClean="0"/>
              <a:t>Fleuret</a:t>
            </a:r>
            <a:r>
              <a:rPr lang="en-US" sz="3200" b="1" dirty="0" smtClean="0"/>
              <a:t>, 2012]</a:t>
            </a:r>
            <a:endParaRPr lang="en-US" sz="48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788226" y="11897246"/>
            <a:ext cx="7848872" cy="3312368"/>
          </a:xfrm>
          <a:prstGeom prst="roundRect">
            <a:avLst/>
          </a:prstGeom>
          <a:noFill/>
          <a:ln w="76200" cmpd="sng">
            <a:solidFill>
              <a:srgbClr val="E38C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156378" y="1182523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E38C36"/>
                </a:solidFill>
              </a:rPr>
              <a:t>learned</a:t>
            </a:r>
            <a:r>
              <a:rPr lang="fr-FR" sz="2800" b="1" dirty="0" smtClean="0">
                <a:solidFill>
                  <a:srgbClr val="E38C36"/>
                </a:solidFill>
              </a:rPr>
              <a:t> </a:t>
            </a:r>
            <a:r>
              <a:rPr lang="fr-FR" sz="2800" b="1" dirty="0" err="1" smtClean="0">
                <a:solidFill>
                  <a:srgbClr val="E38C36"/>
                </a:solidFill>
              </a:rPr>
              <a:t>filters</a:t>
            </a:r>
            <a:r>
              <a:rPr lang="fr-FR" sz="2800" b="1" dirty="0" smtClean="0">
                <a:solidFill>
                  <a:srgbClr val="E38C36"/>
                </a:solidFill>
              </a:rPr>
              <a:t> + </a:t>
            </a:r>
            <a:r>
              <a:rPr lang="fr-FR" sz="2800" b="1" dirty="0" err="1" smtClean="0">
                <a:solidFill>
                  <a:srgbClr val="E38C36"/>
                </a:solidFill>
              </a:rPr>
              <a:t>pooling</a:t>
            </a:r>
            <a:endParaRPr lang="fr-FR" sz="2800" b="1" dirty="0">
              <a:solidFill>
                <a:srgbClr val="E38C36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212162" y="13610460"/>
            <a:ext cx="576064" cy="14978"/>
          </a:xfrm>
          <a:prstGeom prst="straightConnector1">
            <a:avLst/>
          </a:prstGeom>
          <a:ln w="76200" cmpd="sng">
            <a:solidFill>
              <a:srgbClr val="E38C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000056_feats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22" y="15497646"/>
            <a:ext cx="4752528" cy="3408544"/>
          </a:xfrm>
          <a:prstGeom prst="rect">
            <a:avLst/>
          </a:prstGeom>
        </p:spPr>
      </p:pic>
      <p:sp>
        <p:nvSpPr>
          <p:cNvPr id="64" name="Rectangle à coins arrondis 63"/>
          <p:cNvSpPr/>
          <p:nvPr/>
        </p:nvSpPr>
        <p:spPr>
          <a:xfrm>
            <a:off x="15069146" y="11978294"/>
            <a:ext cx="1080120" cy="3015296"/>
          </a:xfrm>
          <a:prstGeom prst="roundRect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4637098" y="1492158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ully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connected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13340954" y="188820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H x W x 256-D</a:t>
            </a:r>
            <a:endParaRPr lang="fr-FR" sz="2800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16005250" y="1441752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0000"/>
                </a:solidFill>
              </a:rPr>
              <a:t>4096-D</a:t>
            </a:r>
            <a:endParaRPr lang="fr-FR" sz="2800" b="1" dirty="0">
              <a:solidFill>
                <a:srgbClr val="000000"/>
              </a:solidFill>
            </a:endParaRPr>
          </a:p>
        </p:txBody>
      </p:sp>
      <p:grpSp>
        <p:nvGrpSpPr>
          <p:cNvPr id="80" name="Grouper 79"/>
          <p:cNvGrpSpPr/>
          <p:nvPr/>
        </p:nvGrpSpPr>
        <p:grpSpPr>
          <a:xfrm>
            <a:off x="1918605" y="6640661"/>
            <a:ext cx="15166766" cy="3960440"/>
            <a:chOff x="1412961" y="7527937"/>
            <a:chExt cx="15025931" cy="3907388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6351004" y="9255921"/>
              <a:ext cx="1157302" cy="0"/>
            </a:xfrm>
            <a:prstGeom prst="straightConnector1">
              <a:avLst/>
            </a:prstGeom>
            <a:ln w="76200" cmpd="sng">
              <a:solidFill>
                <a:srgbClr val="E38C3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 descr="000056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61" y="7717841"/>
              <a:ext cx="4565718" cy="3049900"/>
            </a:xfrm>
            <a:prstGeom prst="rect">
              <a:avLst/>
            </a:prstGeom>
          </p:spPr>
        </p:pic>
        <p:sp>
          <p:nvSpPr>
            <p:cNvPr id="84" name="ZoneTexte 83"/>
            <p:cNvSpPr txBox="1"/>
            <p:nvPr/>
          </p:nvSpPr>
          <p:spPr>
            <a:xfrm>
              <a:off x="6335912" y="7527937"/>
              <a:ext cx="4752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rgbClr val="E38C36"/>
                  </a:solidFill>
                </a:rPr>
                <a:t>gradient </a:t>
              </a:r>
              <a:r>
                <a:rPr lang="fr-FR" sz="2800" b="1" dirty="0" err="1" smtClean="0">
                  <a:solidFill>
                    <a:srgbClr val="E38C36"/>
                  </a:solidFill>
                </a:rPr>
                <a:t>filters</a:t>
              </a:r>
              <a:r>
                <a:rPr lang="fr-FR" sz="2800" b="1" dirty="0">
                  <a:solidFill>
                    <a:srgbClr val="E38C36"/>
                  </a:solidFill>
                </a:rPr>
                <a:t> </a:t>
              </a:r>
              <a:r>
                <a:rPr lang="fr-FR" sz="2800" b="1" dirty="0" smtClean="0">
                  <a:solidFill>
                    <a:srgbClr val="E38C36"/>
                  </a:solidFill>
                </a:rPr>
                <a:t>+ </a:t>
              </a:r>
              <a:r>
                <a:rPr lang="fr-FR" sz="2800" b="1" dirty="0" err="1" smtClean="0">
                  <a:solidFill>
                    <a:srgbClr val="E38C36"/>
                  </a:solidFill>
                </a:rPr>
                <a:t>pooling</a:t>
              </a:r>
              <a:endParaRPr lang="fr-FR" sz="2800" b="1" dirty="0">
                <a:solidFill>
                  <a:srgbClr val="E38C36"/>
                </a:solidFill>
              </a:endParaRPr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>
              <a:off x="9956578" y="9210303"/>
              <a:ext cx="1157302" cy="0"/>
            </a:xfrm>
            <a:prstGeom prst="straightConnector1">
              <a:avLst/>
            </a:prstGeom>
            <a:ln w="76200" cmpd="sng">
              <a:solidFill>
                <a:srgbClr val="E38C3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/>
            <p:cNvSpPr txBox="1"/>
            <p:nvPr/>
          </p:nvSpPr>
          <p:spPr>
            <a:xfrm>
              <a:off x="12741284" y="10912105"/>
              <a:ext cx="2615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H x W x 32-D</a:t>
              </a:r>
            </a:p>
          </p:txBody>
        </p:sp>
        <p:pic>
          <p:nvPicPr>
            <p:cNvPr id="473" name="Image 472" descr="imhog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9155" y="7670026"/>
              <a:ext cx="4779737" cy="3186492"/>
            </a:xfrm>
            <a:prstGeom prst="rect">
              <a:avLst/>
            </a:prstGeom>
          </p:spPr>
        </p:pic>
        <p:grpSp>
          <p:nvGrpSpPr>
            <p:cNvPr id="41" name="Grouper 40"/>
            <p:cNvGrpSpPr/>
            <p:nvPr/>
          </p:nvGrpSpPr>
          <p:grpSpPr>
            <a:xfrm>
              <a:off x="7436298" y="7986167"/>
              <a:ext cx="2304256" cy="2414491"/>
              <a:chOff x="6500194" y="8584878"/>
              <a:chExt cx="2304256" cy="2414491"/>
            </a:xfrm>
          </p:grpSpPr>
          <p:sp>
            <p:nvSpPr>
              <p:cNvPr id="476" name="Forme libre 475"/>
              <p:cNvSpPr/>
              <p:nvPr/>
            </p:nvSpPr>
            <p:spPr>
              <a:xfrm>
                <a:off x="6500194" y="8584878"/>
                <a:ext cx="943070" cy="2414491"/>
              </a:xfrm>
              <a:custGeom>
                <a:avLst/>
                <a:gdLst>
                  <a:gd name="connsiteX0" fmla="*/ 0 w 439014"/>
                  <a:gd name="connsiteY0" fmla="*/ 0 h 2414491"/>
                  <a:gd name="connsiteX1" fmla="*/ 439014 w 439014"/>
                  <a:gd name="connsiteY1" fmla="*/ 815283 h 2414491"/>
                  <a:gd name="connsiteX2" fmla="*/ 423335 w 439014"/>
                  <a:gd name="connsiteY2" fmla="*/ 2414491 h 2414491"/>
                  <a:gd name="connsiteX3" fmla="*/ 15679 w 439014"/>
                  <a:gd name="connsiteY3" fmla="*/ 1677601 h 2414491"/>
                  <a:gd name="connsiteX4" fmla="*/ 0 w 439014"/>
                  <a:gd name="connsiteY4" fmla="*/ 0 h 241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014" h="2414491">
                    <a:moveTo>
                      <a:pt x="0" y="0"/>
                    </a:moveTo>
                    <a:lnTo>
                      <a:pt x="439014" y="815283"/>
                    </a:lnTo>
                    <a:lnTo>
                      <a:pt x="423335" y="2414491"/>
                    </a:lnTo>
                    <a:lnTo>
                      <a:pt x="15679" y="16776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Forme libre 164"/>
              <p:cNvSpPr/>
              <p:nvPr/>
            </p:nvSpPr>
            <p:spPr>
              <a:xfrm>
                <a:off x="6868618" y="9737006"/>
                <a:ext cx="351656" cy="910707"/>
              </a:xfrm>
              <a:custGeom>
                <a:avLst/>
                <a:gdLst>
                  <a:gd name="connsiteX0" fmla="*/ 0 w 439014"/>
                  <a:gd name="connsiteY0" fmla="*/ 0 h 2414491"/>
                  <a:gd name="connsiteX1" fmla="*/ 439014 w 439014"/>
                  <a:gd name="connsiteY1" fmla="*/ 815283 h 2414491"/>
                  <a:gd name="connsiteX2" fmla="*/ 423335 w 439014"/>
                  <a:gd name="connsiteY2" fmla="*/ 2414491 h 2414491"/>
                  <a:gd name="connsiteX3" fmla="*/ 15679 w 439014"/>
                  <a:gd name="connsiteY3" fmla="*/ 1677601 h 2414491"/>
                  <a:gd name="connsiteX4" fmla="*/ 0 w 439014"/>
                  <a:gd name="connsiteY4" fmla="*/ 0 h 241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014" h="2414491">
                    <a:moveTo>
                      <a:pt x="0" y="0"/>
                    </a:moveTo>
                    <a:lnTo>
                      <a:pt x="439014" y="815283"/>
                    </a:lnTo>
                    <a:lnTo>
                      <a:pt x="423335" y="2414491"/>
                    </a:lnTo>
                    <a:lnTo>
                      <a:pt x="15679" y="16776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6932242" y="9376966"/>
                <a:ext cx="384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/>
                  <a:t>8</a:t>
                </a:r>
                <a:endParaRPr lang="fr-FR" sz="2800" b="1" dirty="0"/>
              </a:p>
            </p:txBody>
          </p:sp>
          <p:sp>
            <p:nvSpPr>
              <p:cNvPr id="167" name="ZoneTexte 166"/>
              <p:cNvSpPr txBox="1"/>
              <p:nvPr/>
            </p:nvSpPr>
            <p:spPr>
              <a:xfrm>
                <a:off x="6547877" y="9789850"/>
                <a:ext cx="384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/>
                  <a:t>8</a:t>
                </a:r>
                <a:endParaRPr lang="fr-FR" sz="2800" b="1" dirty="0"/>
              </a:p>
            </p:txBody>
          </p:sp>
          <p:sp>
            <p:nvSpPr>
              <p:cNvPr id="168" name="Forme libre 167"/>
              <p:cNvSpPr/>
              <p:nvPr/>
            </p:nvSpPr>
            <p:spPr>
              <a:xfrm>
                <a:off x="8142634" y="8728894"/>
                <a:ext cx="661816" cy="1694411"/>
              </a:xfrm>
              <a:custGeom>
                <a:avLst/>
                <a:gdLst>
                  <a:gd name="connsiteX0" fmla="*/ 0 w 439014"/>
                  <a:gd name="connsiteY0" fmla="*/ 0 h 2414491"/>
                  <a:gd name="connsiteX1" fmla="*/ 439014 w 439014"/>
                  <a:gd name="connsiteY1" fmla="*/ 815283 h 2414491"/>
                  <a:gd name="connsiteX2" fmla="*/ 423335 w 439014"/>
                  <a:gd name="connsiteY2" fmla="*/ 2414491 h 2414491"/>
                  <a:gd name="connsiteX3" fmla="*/ 15679 w 439014"/>
                  <a:gd name="connsiteY3" fmla="*/ 1677601 h 2414491"/>
                  <a:gd name="connsiteX4" fmla="*/ 0 w 439014"/>
                  <a:gd name="connsiteY4" fmla="*/ 0 h 241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014" h="2414491">
                    <a:moveTo>
                      <a:pt x="0" y="0"/>
                    </a:moveTo>
                    <a:lnTo>
                      <a:pt x="439014" y="815283"/>
                    </a:lnTo>
                    <a:lnTo>
                      <a:pt x="423335" y="2414491"/>
                    </a:lnTo>
                    <a:lnTo>
                      <a:pt x="15679" y="16776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8" name="Connecteur droit 477"/>
              <p:cNvCxnSpPr>
                <a:stCxn id="165" idx="1"/>
              </p:cNvCxnSpPr>
              <p:nvPr/>
            </p:nvCxnSpPr>
            <p:spPr>
              <a:xfrm flipV="1">
                <a:off x="7220274" y="9809014"/>
                <a:ext cx="1296144" cy="23550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>
                <a:stCxn id="165" idx="0"/>
              </p:cNvCxnSpPr>
              <p:nvPr/>
            </p:nvCxnSpPr>
            <p:spPr>
              <a:xfrm>
                <a:off x="6868618" y="9737006"/>
                <a:ext cx="1575792" cy="7200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>
                <a:stCxn id="165" idx="2"/>
              </p:cNvCxnSpPr>
              <p:nvPr/>
            </p:nvCxnSpPr>
            <p:spPr>
              <a:xfrm flipV="1">
                <a:off x="7207715" y="9809014"/>
                <a:ext cx="1236695" cy="83869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>
                <a:stCxn id="165" idx="3"/>
              </p:cNvCxnSpPr>
              <p:nvPr/>
            </p:nvCxnSpPr>
            <p:spPr>
              <a:xfrm flipV="1">
                <a:off x="6881177" y="9809014"/>
                <a:ext cx="1563233" cy="560756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Text Box 15"/>
          <p:cNvSpPr txBox="1">
            <a:spLocks noChangeArrowheads="1"/>
          </p:cNvSpPr>
          <p:nvPr/>
        </p:nvSpPr>
        <p:spPr bwMode="auto">
          <a:xfrm>
            <a:off x="26302394" y="4303477"/>
            <a:ext cx="7920880" cy="154509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17634" tIns="208817" rIns="417634" bIns="208817">
            <a:spAutoFit/>
          </a:bodyPr>
          <a:lstStyle/>
          <a:p>
            <a:pPr algn="ctr"/>
            <a:r>
              <a:rPr lang="en-US" sz="7300" b="1" dirty="0" smtClean="0"/>
              <a:t>CNN-DPM</a:t>
            </a:r>
            <a:endParaRPr lang="en-US" sz="7300" b="1" dirty="0"/>
          </a:p>
        </p:txBody>
      </p:sp>
      <p:sp>
        <p:nvSpPr>
          <p:cNvPr id="183" name="ZoneTexte 182"/>
          <p:cNvSpPr txBox="1"/>
          <p:nvPr/>
        </p:nvSpPr>
        <p:spPr>
          <a:xfrm>
            <a:off x="1603650" y="10695757"/>
            <a:ext cx="12600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 smtClean="0"/>
              <a:t>Convolutional</a:t>
            </a:r>
            <a:r>
              <a:rPr lang="fr-FR" sz="4400" b="1" dirty="0" smtClean="0"/>
              <a:t> Neural Networks: </a:t>
            </a:r>
            <a:r>
              <a:rPr lang="fr-FR" sz="4400" b="1" dirty="0" err="1" smtClean="0"/>
              <a:t>learned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filters</a:t>
            </a:r>
            <a:endParaRPr lang="fr-FR" sz="4400" b="1" dirty="0"/>
          </a:p>
        </p:txBody>
      </p:sp>
      <p:sp>
        <p:nvSpPr>
          <p:cNvPr id="184" name="ZoneTexte 183"/>
          <p:cNvSpPr txBox="1"/>
          <p:nvPr/>
        </p:nvSpPr>
        <p:spPr>
          <a:xfrm>
            <a:off x="20253722" y="6170866"/>
            <a:ext cx="131953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 smtClean="0">
                <a:solidFill>
                  <a:srgbClr val="000000"/>
                </a:solidFill>
              </a:rPr>
              <a:t>Fast</a:t>
            </a:r>
            <a:r>
              <a:rPr lang="fr-FR" sz="4400" b="1" dirty="0" smtClean="0">
                <a:solidFill>
                  <a:srgbClr val="000000"/>
                </a:solidFill>
              </a:rPr>
              <a:t> multi</a:t>
            </a:r>
            <a:r>
              <a:rPr lang="fr-FR" sz="4400" b="1" dirty="0" smtClean="0">
                <a:solidFill>
                  <a:srgbClr val="000000"/>
                </a:solidFill>
              </a:rPr>
              <a:t>-</a:t>
            </a:r>
            <a:r>
              <a:rPr lang="fr-FR" sz="4400" b="1" dirty="0" err="1" smtClean="0">
                <a:solidFill>
                  <a:srgbClr val="000000"/>
                </a:solidFill>
              </a:rPr>
              <a:t>scale</a:t>
            </a:r>
            <a:r>
              <a:rPr lang="fr-FR" sz="4400" b="1" dirty="0" smtClean="0">
                <a:solidFill>
                  <a:srgbClr val="000000"/>
                </a:solidFill>
              </a:rPr>
              <a:t> </a:t>
            </a:r>
            <a:r>
              <a:rPr lang="fr-FR" sz="4400" b="1" dirty="0" err="1" smtClean="0">
                <a:solidFill>
                  <a:srgbClr val="000000"/>
                </a:solidFill>
              </a:rPr>
              <a:t>sliding</a:t>
            </a:r>
            <a:r>
              <a:rPr lang="fr-FR" sz="4400" b="1" dirty="0" smtClean="0">
                <a:solidFill>
                  <a:srgbClr val="000000"/>
                </a:solidFill>
              </a:rPr>
              <a:t> </a:t>
            </a:r>
            <a:r>
              <a:rPr lang="fr-FR" sz="4400" b="1" dirty="0" err="1" smtClean="0">
                <a:solidFill>
                  <a:srgbClr val="000000"/>
                </a:solidFill>
              </a:rPr>
              <a:t>window</a:t>
            </a:r>
            <a:r>
              <a:rPr lang="fr-FR" sz="4400" b="1" dirty="0" smtClean="0">
                <a:solidFill>
                  <a:srgbClr val="000000"/>
                </a:solidFill>
              </a:rPr>
              <a:t> </a:t>
            </a:r>
            <a:r>
              <a:rPr lang="fr-FR" sz="4400" b="1" dirty="0" err="1" smtClean="0">
                <a:solidFill>
                  <a:srgbClr val="000000"/>
                </a:solidFill>
              </a:rPr>
              <a:t>with</a:t>
            </a:r>
            <a:r>
              <a:rPr lang="fr-FR" sz="4400" b="1" dirty="0" smtClean="0">
                <a:solidFill>
                  <a:srgbClr val="000000"/>
                </a:solidFill>
              </a:rPr>
              <a:t> patchworks</a:t>
            </a:r>
            <a:endParaRPr lang="fr-FR" sz="4400" b="1" dirty="0" smtClean="0">
              <a:solidFill>
                <a:srgbClr val="000000"/>
              </a:solidFill>
            </a:endParaRPr>
          </a:p>
          <a:p>
            <a:r>
              <a:rPr lang="fr-FR" sz="3200" b="1" dirty="0" smtClean="0">
                <a:solidFill>
                  <a:srgbClr val="000000"/>
                </a:solidFill>
              </a:rPr>
              <a:t>[Dubout and Fleuret, 2012; </a:t>
            </a:r>
            <a:r>
              <a:rPr lang="fr-FR" sz="3200" b="1" dirty="0" err="1" smtClean="0">
                <a:solidFill>
                  <a:srgbClr val="000000"/>
                </a:solidFill>
              </a:rPr>
              <a:t>Iandola</a:t>
            </a:r>
            <a:r>
              <a:rPr lang="fr-FR" sz="3200" b="1" dirty="0" smtClean="0">
                <a:solidFill>
                  <a:srgbClr val="000000"/>
                </a:solidFill>
              </a:rPr>
              <a:t> et al., 2014]</a:t>
            </a:r>
            <a:endParaRPr lang="fr-FR" sz="6000" b="1" dirty="0">
              <a:solidFill>
                <a:srgbClr val="000000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28769827" y="13751451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E38C36"/>
                </a:solidFill>
              </a:rPr>
              <a:t>convolutional</a:t>
            </a:r>
            <a:r>
              <a:rPr lang="fr-FR" sz="2800" b="1" dirty="0">
                <a:solidFill>
                  <a:srgbClr val="E38C36"/>
                </a:solidFill>
              </a:rPr>
              <a:t> </a:t>
            </a:r>
            <a:endParaRPr lang="fr-FR" sz="2800" b="1" dirty="0" smtClean="0">
              <a:solidFill>
                <a:srgbClr val="E38C36"/>
              </a:solidFill>
            </a:endParaRPr>
          </a:p>
          <a:p>
            <a:pPr algn="ctr"/>
            <a:r>
              <a:rPr lang="fr-FR" sz="2800" b="1" dirty="0" err="1" smtClean="0">
                <a:solidFill>
                  <a:srgbClr val="E38C36"/>
                </a:solidFill>
              </a:rPr>
              <a:t>layers</a:t>
            </a:r>
            <a:endParaRPr lang="fr-FR" sz="2800" b="1" dirty="0" smtClean="0">
              <a:solidFill>
                <a:srgbClr val="E38C36"/>
              </a:solidFill>
            </a:endParaRPr>
          </a:p>
        </p:txBody>
      </p:sp>
      <p:grpSp>
        <p:nvGrpSpPr>
          <p:cNvPr id="57" name="Grouper 56"/>
          <p:cNvGrpSpPr/>
          <p:nvPr/>
        </p:nvGrpSpPr>
        <p:grpSpPr>
          <a:xfrm>
            <a:off x="32495082" y="6852758"/>
            <a:ext cx="3528392" cy="5260512"/>
            <a:chOff x="34655322" y="8008814"/>
            <a:chExt cx="5904656" cy="5901235"/>
          </a:xfrm>
        </p:grpSpPr>
        <p:pic>
          <p:nvPicPr>
            <p:cNvPr id="46" name="Image 45" descr="000056_feats_4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7530" y="11465198"/>
              <a:ext cx="3096344" cy="24448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5" name="Image 44" descr="000056_feats_3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3474" y="10313070"/>
              <a:ext cx="3795308" cy="29967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4" name="Image 43" descr="000056_feats_11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9418" y="9236208"/>
              <a:ext cx="4464496" cy="352513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3" name="Image 42" descr="000056_feats_1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5362" y="8008814"/>
              <a:ext cx="5184576" cy="40937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192" name="Connecteur droit 191"/>
            <p:cNvCxnSpPr/>
            <p:nvPr/>
          </p:nvCxnSpPr>
          <p:spPr>
            <a:xfrm flipH="1" flipV="1">
              <a:off x="34655322" y="10025038"/>
              <a:ext cx="1656184" cy="2736304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 flipV="1">
              <a:off x="36311506" y="10889134"/>
              <a:ext cx="864096" cy="2304256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39767890" y="10313070"/>
              <a:ext cx="792088" cy="2664296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ZoneTexte 210"/>
          <p:cNvSpPr txBox="1"/>
          <p:nvPr/>
        </p:nvSpPr>
        <p:spPr>
          <a:xfrm>
            <a:off x="20123928" y="20970254"/>
            <a:ext cx="1245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rgbClr val="E38C36"/>
                </a:solidFill>
              </a:rPr>
              <a:t>Common Network: </a:t>
            </a:r>
            <a:r>
              <a:rPr lang="fr-FR" sz="4400" b="1" dirty="0" err="1" smtClean="0">
                <a:solidFill>
                  <a:srgbClr val="000000"/>
                </a:solidFill>
              </a:rPr>
              <a:t>RCNN’s</a:t>
            </a:r>
            <a:r>
              <a:rPr lang="fr-FR" sz="4400" b="1" dirty="0" smtClean="0">
                <a:solidFill>
                  <a:srgbClr val="000000"/>
                </a:solidFill>
              </a:rPr>
              <a:t> </a:t>
            </a:r>
            <a:r>
              <a:rPr lang="fr-FR" sz="4400" b="1" dirty="0" err="1" smtClean="0">
                <a:solidFill>
                  <a:srgbClr val="000000"/>
                </a:solidFill>
              </a:rPr>
              <a:t>finetuned</a:t>
            </a:r>
            <a:r>
              <a:rPr lang="fr-FR" sz="4400" b="1" dirty="0" smtClean="0">
                <a:solidFill>
                  <a:srgbClr val="000000"/>
                </a:solidFill>
              </a:rPr>
              <a:t> network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20632923" y="15785678"/>
            <a:ext cx="12452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rgbClr val="000000"/>
                </a:solidFill>
              </a:rPr>
              <a:t>Compare to </a:t>
            </a:r>
            <a:r>
              <a:rPr lang="fr-FR" sz="4400" b="1" dirty="0" smtClean="0">
                <a:solidFill>
                  <a:srgbClr val="000000"/>
                </a:solidFill>
              </a:rPr>
              <a:t>RCNN detector </a:t>
            </a:r>
            <a:r>
              <a:rPr lang="fr-FR" sz="3600" b="1" dirty="0" smtClean="0">
                <a:solidFill>
                  <a:srgbClr val="000000"/>
                </a:solidFill>
              </a:rPr>
              <a:t>[</a:t>
            </a:r>
            <a:r>
              <a:rPr lang="fr-FR" sz="3600" b="1" dirty="0" err="1">
                <a:solidFill>
                  <a:srgbClr val="000000"/>
                </a:solidFill>
              </a:rPr>
              <a:t>Girshick</a:t>
            </a:r>
            <a:r>
              <a:rPr lang="fr-FR" sz="3600" b="1" dirty="0">
                <a:solidFill>
                  <a:srgbClr val="000000"/>
                </a:solidFill>
              </a:rPr>
              <a:t> et al., 2014</a:t>
            </a:r>
            <a:r>
              <a:rPr lang="fr-FR" sz="3600" b="1" dirty="0" smtClean="0">
                <a:solidFill>
                  <a:srgbClr val="000000"/>
                </a:solidFill>
              </a:rPr>
              <a:t>]</a:t>
            </a:r>
            <a:endParaRPr lang="fr-FR" sz="6000" b="1" dirty="0">
              <a:solidFill>
                <a:srgbClr val="000000"/>
              </a:solidFill>
            </a:endParaRPr>
          </a:p>
        </p:txBody>
      </p:sp>
      <p:cxnSp>
        <p:nvCxnSpPr>
          <p:cNvPr id="245" name="Connecteur droit avec flèche 244"/>
          <p:cNvCxnSpPr/>
          <p:nvPr/>
        </p:nvCxnSpPr>
        <p:spPr>
          <a:xfrm flipV="1">
            <a:off x="4029456" y="26445859"/>
            <a:ext cx="1610675" cy="397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4163678" y="26586878"/>
            <a:ext cx="1140895" cy="4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FFT</a:t>
            </a:r>
          </a:p>
        </p:txBody>
      </p:sp>
      <p:grpSp>
        <p:nvGrpSpPr>
          <p:cNvPr id="169" name="Grouper 168"/>
          <p:cNvGrpSpPr/>
          <p:nvPr/>
        </p:nvGrpSpPr>
        <p:grpSpPr>
          <a:xfrm>
            <a:off x="1881889" y="26065750"/>
            <a:ext cx="2483124" cy="1140326"/>
            <a:chOff x="1459634" y="26946918"/>
            <a:chExt cx="2664296" cy="1296144"/>
          </a:xfrm>
        </p:grpSpPr>
        <p:sp>
          <p:nvSpPr>
            <p:cNvPr id="83" name="Rectangle 82"/>
            <p:cNvSpPr/>
            <p:nvPr/>
          </p:nvSpPr>
          <p:spPr>
            <a:xfrm>
              <a:off x="1747666" y="26946918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03650" y="27090934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459634" y="27234950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grpSp>
          <p:nvGrpSpPr>
            <p:cNvPr id="97" name="Grouper 96"/>
            <p:cNvGrpSpPr/>
            <p:nvPr/>
          </p:nvGrpSpPr>
          <p:grpSpPr>
            <a:xfrm>
              <a:off x="2899794" y="27739006"/>
              <a:ext cx="1224136" cy="504056"/>
              <a:chOff x="2899794" y="27739006"/>
              <a:chExt cx="1224136" cy="504056"/>
            </a:xfrm>
          </p:grpSpPr>
          <p:cxnSp>
            <p:nvCxnSpPr>
              <p:cNvPr id="89" name="Connecteur droit avec flèche 88"/>
              <p:cNvCxnSpPr/>
              <p:nvPr/>
            </p:nvCxnSpPr>
            <p:spPr>
              <a:xfrm flipV="1">
                <a:off x="2971802" y="27739006"/>
                <a:ext cx="504056" cy="504056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ZoneTexte 258"/>
              <p:cNvSpPr txBox="1"/>
              <p:nvPr/>
            </p:nvSpPr>
            <p:spPr>
              <a:xfrm>
                <a:off x="2899794" y="2790450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256</a:t>
                </a:r>
              </a:p>
            </p:txBody>
          </p:sp>
        </p:grpSp>
      </p:grpSp>
      <p:grpSp>
        <p:nvGrpSpPr>
          <p:cNvPr id="267" name="Grouper 266"/>
          <p:cNvGrpSpPr/>
          <p:nvPr/>
        </p:nvGrpSpPr>
        <p:grpSpPr>
          <a:xfrm>
            <a:off x="1747666" y="27459483"/>
            <a:ext cx="2483124" cy="1140326"/>
            <a:chOff x="1459634" y="26946918"/>
            <a:chExt cx="2664296" cy="1296144"/>
          </a:xfrm>
        </p:grpSpPr>
        <p:sp>
          <p:nvSpPr>
            <p:cNvPr id="268" name="Rectangle 267"/>
            <p:cNvSpPr/>
            <p:nvPr/>
          </p:nvSpPr>
          <p:spPr>
            <a:xfrm>
              <a:off x="1747666" y="26946918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603650" y="27090934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459634" y="27234950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err="1" smtClean="0">
                  <a:solidFill>
                    <a:srgbClr val="000000"/>
                  </a:solidFill>
                </a:rPr>
                <a:t>Filter</a:t>
              </a:r>
              <a:endParaRPr lang="fr-FR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grpSp>
          <p:nvGrpSpPr>
            <p:cNvPr id="271" name="Grouper 270"/>
            <p:cNvGrpSpPr/>
            <p:nvPr/>
          </p:nvGrpSpPr>
          <p:grpSpPr>
            <a:xfrm>
              <a:off x="2899794" y="27739006"/>
              <a:ext cx="1224136" cy="504056"/>
              <a:chOff x="2899794" y="27739006"/>
              <a:chExt cx="1224136" cy="504056"/>
            </a:xfrm>
          </p:grpSpPr>
          <p:cxnSp>
            <p:nvCxnSpPr>
              <p:cNvPr id="272" name="Connecteur droit avec flèche 271"/>
              <p:cNvCxnSpPr/>
              <p:nvPr/>
            </p:nvCxnSpPr>
            <p:spPr>
              <a:xfrm flipV="1">
                <a:off x="2971802" y="27739006"/>
                <a:ext cx="504056" cy="504056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ZoneTexte 272"/>
              <p:cNvSpPr txBox="1"/>
              <p:nvPr/>
            </p:nvSpPr>
            <p:spPr>
              <a:xfrm>
                <a:off x="2899794" y="2790450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256</a:t>
                </a:r>
              </a:p>
            </p:txBody>
          </p:sp>
        </p:grpSp>
      </p:grpSp>
      <p:cxnSp>
        <p:nvCxnSpPr>
          <p:cNvPr id="275" name="Connecteur droit avec flèche 274"/>
          <p:cNvCxnSpPr/>
          <p:nvPr/>
        </p:nvCxnSpPr>
        <p:spPr>
          <a:xfrm flipV="1">
            <a:off x="8445850" y="27295787"/>
            <a:ext cx="1006672" cy="50681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6" name="Grouper 275"/>
          <p:cNvGrpSpPr/>
          <p:nvPr/>
        </p:nvGrpSpPr>
        <p:grpSpPr>
          <a:xfrm>
            <a:off x="6311245" y="26002399"/>
            <a:ext cx="2483124" cy="1140326"/>
            <a:chOff x="1459634" y="26946918"/>
            <a:chExt cx="2664296" cy="1296144"/>
          </a:xfrm>
        </p:grpSpPr>
        <p:sp>
          <p:nvSpPr>
            <p:cNvPr id="278" name="Rectangle 277"/>
            <p:cNvSpPr/>
            <p:nvPr/>
          </p:nvSpPr>
          <p:spPr>
            <a:xfrm>
              <a:off x="1747666" y="26946918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603650" y="27090934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459634" y="27234950"/>
              <a:ext cx="1368152" cy="864096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prstClr val="white"/>
              </a:bgClr>
            </a:pattFill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FT Image</a:t>
              </a:r>
            </a:p>
          </p:txBody>
        </p:sp>
        <p:grpSp>
          <p:nvGrpSpPr>
            <p:cNvPr id="281" name="Grouper 280"/>
            <p:cNvGrpSpPr/>
            <p:nvPr/>
          </p:nvGrpSpPr>
          <p:grpSpPr>
            <a:xfrm>
              <a:off x="2899794" y="27739006"/>
              <a:ext cx="1224136" cy="504056"/>
              <a:chOff x="2899794" y="27739006"/>
              <a:chExt cx="1224136" cy="504056"/>
            </a:xfrm>
          </p:grpSpPr>
          <p:cxnSp>
            <p:nvCxnSpPr>
              <p:cNvPr id="282" name="Connecteur droit avec flèche 281"/>
              <p:cNvCxnSpPr/>
              <p:nvPr/>
            </p:nvCxnSpPr>
            <p:spPr>
              <a:xfrm flipV="1">
                <a:off x="2971802" y="27739006"/>
                <a:ext cx="504056" cy="504056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ZoneTexte 282"/>
              <p:cNvSpPr txBox="1"/>
              <p:nvPr/>
            </p:nvSpPr>
            <p:spPr>
              <a:xfrm>
                <a:off x="2899794" y="2790450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256</a:t>
                </a:r>
              </a:p>
            </p:txBody>
          </p:sp>
        </p:grpSp>
      </p:grpSp>
      <p:grpSp>
        <p:nvGrpSpPr>
          <p:cNvPr id="284" name="Grouper 283"/>
          <p:cNvGrpSpPr/>
          <p:nvPr/>
        </p:nvGrpSpPr>
        <p:grpSpPr>
          <a:xfrm>
            <a:off x="6109911" y="27459483"/>
            <a:ext cx="2483124" cy="1140326"/>
            <a:chOff x="1459634" y="26946918"/>
            <a:chExt cx="2664296" cy="1296144"/>
          </a:xfrm>
        </p:grpSpPr>
        <p:sp>
          <p:nvSpPr>
            <p:cNvPr id="285" name="Rectangle 284"/>
            <p:cNvSpPr/>
            <p:nvPr/>
          </p:nvSpPr>
          <p:spPr>
            <a:xfrm>
              <a:off x="1747666" y="26946918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603650" y="27090934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459634" y="27234950"/>
              <a:ext cx="1368152" cy="864096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prstClr val="white"/>
              </a:bgClr>
            </a:pattFill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FT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Filter</a:t>
              </a:r>
              <a:endParaRPr lang="fr-FR" b="1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88" name="Grouper 287"/>
            <p:cNvGrpSpPr/>
            <p:nvPr/>
          </p:nvGrpSpPr>
          <p:grpSpPr>
            <a:xfrm>
              <a:off x="2899794" y="27739006"/>
              <a:ext cx="1224136" cy="504056"/>
              <a:chOff x="2899794" y="27739006"/>
              <a:chExt cx="1224136" cy="504056"/>
            </a:xfrm>
          </p:grpSpPr>
          <p:cxnSp>
            <p:nvCxnSpPr>
              <p:cNvPr id="289" name="Connecteur droit avec flèche 288"/>
              <p:cNvCxnSpPr/>
              <p:nvPr/>
            </p:nvCxnSpPr>
            <p:spPr>
              <a:xfrm flipV="1">
                <a:off x="2971802" y="27739006"/>
                <a:ext cx="504056" cy="504056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ZoneTexte 289"/>
              <p:cNvSpPr txBox="1"/>
              <p:nvPr/>
            </p:nvSpPr>
            <p:spPr>
              <a:xfrm>
                <a:off x="2899794" y="2790450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256</a:t>
                </a:r>
              </a:p>
            </p:txBody>
          </p:sp>
        </p:grpSp>
      </p:grpSp>
      <p:cxnSp>
        <p:nvCxnSpPr>
          <p:cNvPr id="291" name="Connecteur droit avec flèche 290"/>
          <p:cNvCxnSpPr/>
          <p:nvPr/>
        </p:nvCxnSpPr>
        <p:spPr>
          <a:xfrm>
            <a:off x="8458812" y="26576541"/>
            <a:ext cx="1006672" cy="37613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9532595" y="26762617"/>
            <a:ext cx="536892" cy="570163"/>
          </a:xfrm>
          <a:prstGeom prst="ellips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x</a:t>
            </a:r>
            <a:endParaRPr lang="fr-FR" b="1" dirty="0"/>
          </a:p>
        </p:txBody>
      </p:sp>
      <p:cxnSp>
        <p:nvCxnSpPr>
          <p:cNvPr id="296" name="Connecteur droit avec flèche 295"/>
          <p:cNvCxnSpPr/>
          <p:nvPr/>
        </p:nvCxnSpPr>
        <p:spPr>
          <a:xfrm>
            <a:off x="10203709" y="27016022"/>
            <a:ext cx="536892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er 297"/>
          <p:cNvGrpSpPr/>
          <p:nvPr/>
        </p:nvGrpSpPr>
        <p:grpSpPr>
          <a:xfrm>
            <a:off x="10874824" y="26382508"/>
            <a:ext cx="2483124" cy="1140326"/>
            <a:chOff x="1459634" y="26946918"/>
            <a:chExt cx="2664296" cy="1296144"/>
          </a:xfrm>
        </p:grpSpPr>
        <p:sp>
          <p:nvSpPr>
            <p:cNvPr id="299" name="Rectangle 298"/>
            <p:cNvSpPr/>
            <p:nvPr/>
          </p:nvSpPr>
          <p:spPr>
            <a:xfrm>
              <a:off x="1747666" y="26946918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603650" y="27090934"/>
              <a:ext cx="1368152" cy="864096"/>
            </a:xfrm>
            <a:prstGeom prst="rect">
              <a:avLst/>
            </a:prstGeom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Image</a:t>
              </a:r>
            </a:p>
            <a:p>
              <a:pPr algn="ctr"/>
              <a:r>
                <a:rPr lang="fr-FR" b="1" dirty="0" smtClean="0">
                  <a:solidFill>
                    <a:srgbClr val="000000"/>
                  </a:solidFill>
                </a:rPr>
                <a:t>CNN </a:t>
              </a:r>
              <a:r>
                <a:rPr lang="fr-FR" b="1" dirty="0" err="1" smtClean="0">
                  <a:solidFill>
                    <a:srgbClr val="000000"/>
                  </a:solidFill>
                </a:rPr>
                <a:t>fts</a:t>
              </a:r>
              <a:r>
                <a:rPr lang="fr-FR" b="1" dirty="0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459634" y="27234950"/>
              <a:ext cx="1368152" cy="864096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prstClr val="white"/>
              </a:bgClr>
            </a:pattFill>
            <a:ln w="7620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302" name="Grouper 301"/>
            <p:cNvGrpSpPr/>
            <p:nvPr/>
          </p:nvGrpSpPr>
          <p:grpSpPr>
            <a:xfrm>
              <a:off x="2899794" y="27739006"/>
              <a:ext cx="1224136" cy="504056"/>
              <a:chOff x="2899794" y="27739006"/>
              <a:chExt cx="1224136" cy="504056"/>
            </a:xfrm>
          </p:grpSpPr>
          <p:cxnSp>
            <p:nvCxnSpPr>
              <p:cNvPr id="303" name="Connecteur droit avec flèche 302"/>
              <p:cNvCxnSpPr/>
              <p:nvPr/>
            </p:nvCxnSpPr>
            <p:spPr>
              <a:xfrm flipV="1">
                <a:off x="2971802" y="27739006"/>
                <a:ext cx="504056" cy="504056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/>
              <p:cNvSpPr txBox="1"/>
              <p:nvPr/>
            </p:nvSpPr>
            <p:spPr>
              <a:xfrm>
                <a:off x="2899794" y="2790450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256</a:t>
                </a:r>
              </a:p>
            </p:txBody>
          </p:sp>
        </p:grpSp>
      </p:grpSp>
      <p:cxnSp>
        <p:nvCxnSpPr>
          <p:cNvPr id="309" name="Connecteur droit avec flèche 308"/>
          <p:cNvCxnSpPr/>
          <p:nvPr/>
        </p:nvCxnSpPr>
        <p:spPr>
          <a:xfrm>
            <a:off x="12821056" y="26952671"/>
            <a:ext cx="536892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Ellipse 309"/>
          <p:cNvSpPr/>
          <p:nvPr/>
        </p:nvSpPr>
        <p:spPr>
          <a:xfrm>
            <a:off x="13492171" y="26635914"/>
            <a:ext cx="536892" cy="570163"/>
          </a:xfrm>
          <a:prstGeom prst="ellips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+</a:t>
            </a:r>
          </a:p>
        </p:txBody>
      </p:sp>
      <p:cxnSp>
        <p:nvCxnSpPr>
          <p:cNvPr id="311" name="Connecteur droit avec flèche 310"/>
          <p:cNvCxnSpPr/>
          <p:nvPr/>
        </p:nvCxnSpPr>
        <p:spPr>
          <a:xfrm>
            <a:off x="14163285" y="26952671"/>
            <a:ext cx="536892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14781114" y="26509211"/>
            <a:ext cx="1275118" cy="760218"/>
          </a:xfrm>
          <a:prstGeom prst="rect">
            <a:avLst/>
          </a:prstGeom>
          <a:pattFill prst="pct5">
            <a:fgClr>
              <a:schemeClr val="tx1"/>
            </a:fgClr>
            <a:bgClr>
              <a:prstClr val="white"/>
            </a:bgClr>
          </a:pattFill>
          <a:ln w="7620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0000"/>
                </a:solidFill>
              </a:rPr>
              <a:t>FT </a:t>
            </a:r>
            <a:r>
              <a:rPr lang="fr-FR" b="1" dirty="0" err="1" smtClean="0">
                <a:solidFill>
                  <a:srgbClr val="000000"/>
                </a:solidFill>
              </a:rPr>
              <a:t>Det</a:t>
            </a:r>
            <a:r>
              <a:rPr lang="fr-FR" b="1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fr-FR" b="1" dirty="0" smtClean="0">
                <a:solidFill>
                  <a:srgbClr val="000000"/>
                </a:solidFill>
              </a:rPr>
              <a:t>scores</a:t>
            </a:r>
            <a:endParaRPr lang="fr-FR" b="1" dirty="0">
              <a:solidFill>
                <a:srgbClr val="000000"/>
              </a:solidFill>
            </a:endParaRPr>
          </a:p>
        </p:txBody>
      </p:sp>
      <p:cxnSp>
        <p:nvCxnSpPr>
          <p:cNvPr id="314" name="Connecteur droit avec flèche 313"/>
          <p:cNvCxnSpPr/>
          <p:nvPr/>
        </p:nvCxnSpPr>
        <p:spPr>
          <a:xfrm>
            <a:off x="16221274" y="26938503"/>
            <a:ext cx="536892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ZoneTexte 314"/>
          <p:cNvSpPr txBox="1"/>
          <p:nvPr/>
        </p:nvSpPr>
        <p:spPr>
          <a:xfrm>
            <a:off x="15933242" y="27315920"/>
            <a:ext cx="1140895" cy="4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FFT</a:t>
            </a:r>
            <a:r>
              <a:rPr lang="fr-FR" sz="2800" b="1" baseline="30000" dirty="0" smtClean="0"/>
              <a:t>-1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6941354" y="26538325"/>
            <a:ext cx="1275118" cy="760218"/>
          </a:xfrm>
          <a:prstGeom prst="rect">
            <a:avLst/>
          </a:prstGeom>
          <a:ln w="7620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000000"/>
                </a:solidFill>
              </a:rPr>
              <a:t>Detection</a:t>
            </a:r>
            <a:endParaRPr lang="fr-FR" b="1" dirty="0" smtClean="0">
              <a:solidFill>
                <a:srgbClr val="000000"/>
              </a:solidFill>
            </a:endParaRPr>
          </a:p>
          <a:p>
            <a:pPr algn="ctr"/>
            <a:r>
              <a:rPr lang="fr-FR" b="1" dirty="0">
                <a:solidFill>
                  <a:srgbClr val="000000"/>
                </a:solidFill>
              </a:rPr>
              <a:t>s</a:t>
            </a:r>
            <a:r>
              <a:rPr lang="fr-FR" b="1" dirty="0" smtClean="0">
                <a:solidFill>
                  <a:srgbClr val="000000"/>
                </a:solidFill>
              </a:rPr>
              <a:t>cores</a:t>
            </a:r>
          </a:p>
        </p:txBody>
      </p:sp>
      <p:sp>
        <p:nvSpPr>
          <p:cNvPr id="193" name="ZoneTexte 192"/>
          <p:cNvSpPr txBox="1"/>
          <p:nvPr/>
        </p:nvSpPr>
        <p:spPr>
          <a:xfrm>
            <a:off x="16681889" y="241266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320" name="Connecteur droit avec flèche 319"/>
          <p:cNvCxnSpPr/>
          <p:nvPr/>
        </p:nvCxnSpPr>
        <p:spPr>
          <a:xfrm flipV="1">
            <a:off x="3979914" y="28162639"/>
            <a:ext cx="1610675" cy="397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8266" y="1744118"/>
            <a:ext cx="1800200" cy="1800200"/>
          </a:xfrm>
          <a:prstGeom prst="rect">
            <a:avLst/>
          </a:prstGeom>
        </p:spPr>
      </p:pic>
      <p:sp>
        <p:nvSpPr>
          <p:cNvPr id="178" name="ZoneTexte 64"/>
          <p:cNvSpPr txBox="1"/>
          <p:nvPr/>
        </p:nvSpPr>
        <p:spPr>
          <a:xfrm>
            <a:off x="7220274" y="1528162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E38C36"/>
                </a:solidFill>
              </a:rPr>
              <a:t>c</a:t>
            </a:r>
            <a:r>
              <a:rPr lang="fr-FR" sz="2800" b="1" dirty="0" err="1" smtClean="0">
                <a:solidFill>
                  <a:srgbClr val="E38C36"/>
                </a:solidFill>
              </a:rPr>
              <a:t>onvolutional</a:t>
            </a:r>
            <a:r>
              <a:rPr lang="fr-FR" sz="2800" b="1" dirty="0" smtClean="0">
                <a:solidFill>
                  <a:srgbClr val="E38C36"/>
                </a:solidFill>
              </a:rPr>
              <a:t> </a:t>
            </a:r>
            <a:r>
              <a:rPr lang="fr-FR" sz="2800" b="1" dirty="0" err="1" smtClean="0">
                <a:solidFill>
                  <a:srgbClr val="E38C36"/>
                </a:solidFill>
              </a:rPr>
              <a:t>layers</a:t>
            </a:r>
            <a:endParaRPr lang="fr-FR" sz="2800" b="1" dirty="0">
              <a:solidFill>
                <a:srgbClr val="E38C3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797338" y="12489634"/>
            <a:ext cx="148418" cy="1855884"/>
            <a:chOff x="16149266" y="12129594"/>
            <a:chExt cx="148418" cy="1855884"/>
          </a:xfrm>
        </p:grpSpPr>
        <p:grpSp>
          <p:nvGrpSpPr>
            <p:cNvPr id="134" name="Group 186"/>
            <p:cNvGrpSpPr>
              <a:grpSpLocks/>
            </p:cNvGrpSpPr>
            <p:nvPr/>
          </p:nvGrpSpPr>
          <p:grpSpPr bwMode="auto">
            <a:xfrm>
              <a:off x="16149266" y="12129594"/>
              <a:ext cx="148418" cy="1855884"/>
              <a:chOff x="3606" y="3423"/>
              <a:chExt cx="68" cy="778"/>
            </a:xfrm>
          </p:grpSpPr>
          <p:sp>
            <p:nvSpPr>
              <p:cNvPr id="135" name="Rectangle 187"/>
              <p:cNvSpPr>
                <a:spLocks noChangeArrowheads="1"/>
              </p:cNvSpPr>
              <p:nvPr/>
            </p:nvSpPr>
            <p:spPr bwMode="auto">
              <a:xfrm rot="5400000">
                <a:off x="3612" y="3417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Rectangle 188"/>
              <p:cNvSpPr>
                <a:spLocks noChangeArrowheads="1"/>
              </p:cNvSpPr>
              <p:nvPr/>
            </p:nvSpPr>
            <p:spPr bwMode="auto">
              <a:xfrm rot="5400000">
                <a:off x="3612" y="3473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189"/>
              <p:cNvSpPr>
                <a:spLocks noChangeArrowheads="1"/>
              </p:cNvSpPr>
              <p:nvPr/>
            </p:nvSpPr>
            <p:spPr bwMode="auto">
              <a:xfrm rot="5400000">
                <a:off x="3612" y="3528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190"/>
              <p:cNvSpPr>
                <a:spLocks noChangeArrowheads="1"/>
              </p:cNvSpPr>
              <p:nvPr/>
            </p:nvSpPr>
            <p:spPr bwMode="auto">
              <a:xfrm rot="5400000">
                <a:off x="3612" y="3584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139" name="Rectangle 191"/>
              <p:cNvSpPr>
                <a:spLocks noChangeArrowheads="1"/>
              </p:cNvSpPr>
              <p:nvPr/>
            </p:nvSpPr>
            <p:spPr bwMode="auto">
              <a:xfrm rot="5400000">
                <a:off x="3612" y="3639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192"/>
              <p:cNvSpPr>
                <a:spLocks noChangeArrowheads="1"/>
              </p:cNvSpPr>
              <p:nvPr/>
            </p:nvSpPr>
            <p:spPr bwMode="auto">
              <a:xfrm rot="5400000">
                <a:off x="3612" y="3695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193"/>
              <p:cNvSpPr>
                <a:spLocks noChangeArrowheads="1"/>
              </p:cNvSpPr>
              <p:nvPr/>
            </p:nvSpPr>
            <p:spPr bwMode="auto">
              <a:xfrm rot="5400000">
                <a:off x="3612" y="3750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194"/>
              <p:cNvSpPr>
                <a:spLocks noChangeArrowheads="1"/>
              </p:cNvSpPr>
              <p:nvPr/>
            </p:nvSpPr>
            <p:spPr bwMode="auto">
              <a:xfrm rot="5400000">
                <a:off x="3612" y="3806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195"/>
              <p:cNvSpPr>
                <a:spLocks noChangeArrowheads="1"/>
              </p:cNvSpPr>
              <p:nvPr/>
            </p:nvSpPr>
            <p:spPr bwMode="auto">
              <a:xfrm rot="5400000">
                <a:off x="3612" y="3861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96"/>
              <p:cNvSpPr>
                <a:spLocks noChangeArrowheads="1"/>
              </p:cNvSpPr>
              <p:nvPr/>
            </p:nvSpPr>
            <p:spPr bwMode="auto">
              <a:xfrm rot="5400000">
                <a:off x="3612" y="3917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97"/>
              <p:cNvSpPr>
                <a:spLocks noChangeArrowheads="1"/>
              </p:cNvSpPr>
              <p:nvPr/>
            </p:nvSpPr>
            <p:spPr bwMode="auto">
              <a:xfrm rot="5400000">
                <a:off x="3612" y="3973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98"/>
              <p:cNvSpPr>
                <a:spLocks noChangeArrowheads="1"/>
              </p:cNvSpPr>
              <p:nvPr/>
            </p:nvSpPr>
            <p:spPr bwMode="auto">
              <a:xfrm rot="5400000">
                <a:off x="3612" y="4028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199"/>
              <p:cNvSpPr>
                <a:spLocks noChangeArrowheads="1"/>
              </p:cNvSpPr>
              <p:nvPr/>
            </p:nvSpPr>
            <p:spPr bwMode="auto">
              <a:xfrm rot="5400000">
                <a:off x="3612" y="4084"/>
                <a:ext cx="56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200"/>
              <p:cNvSpPr>
                <a:spLocks noChangeArrowheads="1"/>
              </p:cNvSpPr>
              <p:nvPr/>
            </p:nvSpPr>
            <p:spPr bwMode="auto">
              <a:xfrm rot="5400000">
                <a:off x="3612" y="4140"/>
                <a:ext cx="55" cy="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2" name="Group 286"/>
            <p:cNvGrpSpPr/>
            <p:nvPr/>
          </p:nvGrpSpPr>
          <p:grpSpPr>
            <a:xfrm>
              <a:off x="16166726" y="12551296"/>
              <a:ext cx="100994" cy="478962"/>
              <a:chOff x="2993565" y="2057400"/>
              <a:chExt cx="73457" cy="318745"/>
            </a:xfrm>
          </p:grpSpPr>
          <p:sp>
            <p:nvSpPr>
              <p:cNvPr id="153" name="Rectangle 152"/>
              <p:cNvSpPr/>
              <p:nvPr/>
            </p:nvSpPr>
            <p:spPr bwMode="auto">
              <a:xfrm flipH="1">
                <a:off x="2995022" y="2057400"/>
                <a:ext cx="72000" cy="72000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 flipH="1">
                <a:off x="2993574" y="2137229"/>
                <a:ext cx="72000" cy="72000"/>
              </a:xfrm>
              <a:prstGeom prst="rect">
                <a:avLst/>
              </a:prstGeom>
              <a:solidFill>
                <a:srgbClr val="FF66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 flipH="1">
                <a:off x="2993574" y="2220687"/>
                <a:ext cx="72001" cy="72000"/>
              </a:xfrm>
              <a:prstGeom prst="rect">
                <a:avLst/>
              </a:prstGeom>
              <a:solidFill>
                <a:srgbClr val="0080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 flipH="1">
                <a:off x="2993565" y="2304145"/>
                <a:ext cx="72000" cy="7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7" name="Group 296"/>
            <p:cNvGrpSpPr/>
            <p:nvPr/>
          </p:nvGrpSpPr>
          <p:grpSpPr>
            <a:xfrm>
              <a:off x="16170498" y="13477890"/>
              <a:ext cx="100994" cy="478962"/>
              <a:chOff x="2993565" y="2057400"/>
              <a:chExt cx="73457" cy="318745"/>
            </a:xfrm>
          </p:grpSpPr>
          <p:sp>
            <p:nvSpPr>
              <p:cNvPr id="158" name="Rectangle 157"/>
              <p:cNvSpPr/>
              <p:nvPr/>
            </p:nvSpPr>
            <p:spPr bwMode="auto">
              <a:xfrm flipH="1">
                <a:off x="2995022" y="2057400"/>
                <a:ext cx="72000" cy="72000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 flipH="1">
                <a:off x="2993574" y="2137229"/>
                <a:ext cx="72000" cy="72000"/>
              </a:xfrm>
              <a:prstGeom prst="rect">
                <a:avLst/>
              </a:prstGeom>
              <a:solidFill>
                <a:srgbClr val="FF66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 flipH="1">
                <a:off x="2993574" y="2220687"/>
                <a:ext cx="72001" cy="72000"/>
              </a:xfrm>
              <a:prstGeom prst="rect">
                <a:avLst/>
              </a:prstGeom>
              <a:solidFill>
                <a:srgbClr val="008000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 flipH="1">
                <a:off x="2993565" y="2304145"/>
                <a:ext cx="72000" cy="7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188" name="Image 80" descr="000056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50" y="12131127"/>
            <a:ext cx="4752528" cy="3174690"/>
          </a:xfrm>
          <a:prstGeom prst="rect">
            <a:avLst/>
          </a:prstGeom>
        </p:spPr>
      </p:pic>
      <p:cxnSp>
        <p:nvCxnSpPr>
          <p:cNvPr id="35" name="Elbow Connector 34"/>
          <p:cNvCxnSpPr>
            <a:stCxn id="11" idx="3"/>
          </p:cNvCxnSpPr>
          <p:nvPr/>
        </p:nvCxnSpPr>
        <p:spPr>
          <a:xfrm>
            <a:off x="14637098" y="13553430"/>
            <a:ext cx="216024" cy="1944216"/>
          </a:xfrm>
          <a:prstGeom prst="bentConnector2">
            <a:avLst/>
          </a:prstGeom>
          <a:ln w="101600">
            <a:solidFill>
              <a:srgbClr val="E38C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86"/>
          <p:cNvCxnSpPr/>
          <p:nvPr/>
        </p:nvCxnSpPr>
        <p:spPr>
          <a:xfrm>
            <a:off x="30065971" y="13523634"/>
            <a:ext cx="1184452" cy="29796"/>
          </a:xfrm>
          <a:prstGeom prst="straightConnector1">
            <a:avLst/>
          </a:prstGeom>
          <a:ln w="76200" cmpd="sng">
            <a:solidFill>
              <a:srgbClr val="E38C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ZoneTexte 181"/>
          <p:cNvSpPr txBox="1"/>
          <p:nvPr/>
        </p:nvSpPr>
        <p:spPr>
          <a:xfrm>
            <a:off x="1387626" y="16366966"/>
            <a:ext cx="10563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 smtClean="0"/>
              <a:t>We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can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feed</a:t>
            </a:r>
            <a:r>
              <a:rPr lang="fr-FR" sz="4400" b="1" dirty="0" smtClean="0"/>
              <a:t> an </a:t>
            </a:r>
            <a:r>
              <a:rPr lang="fr-FR" sz="4400" b="1" dirty="0" err="1" smtClean="0"/>
              <a:t>arbitrary</a:t>
            </a:r>
            <a:r>
              <a:rPr lang="fr-FR" sz="4400" b="1" dirty="0" smtClean="0"/>
              <a:t>-size image to</a:t>
            </a:r>
          </a:p>
          <a:p>
            <a:r>
              <a:rPr lang="fr-FR" sz="4400" b="1" dirty="0" err="1" smtClean="0"/>
              <a:t>convolutional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layers</a:t>
            </a:r>
            <a:r>
              <a:rPr lang="fr-FR" sz="4400" b="1" dirty="0" smtClean="0"/>
              <a:t>: </a:t>
            </a:r>
            <a:r>
              <a:rPr lang="fr-FR" sz="4400" b="1" dirty="0" smtClean="0">
                <a:solidFill>
                  <a:srgbClr val="E38C36"/>
                </a:solidFill>
              </a:rPr>
              <a:t>CNN </a:t>
            </a:r>
            <a:r>
              <a:rPr lang="fr-FR" sz="4400" b="1" dirty="0" err="1" smtClean="0">
                <a:solidFill>
                  <a:srgbClr val="E38C36"/>
                </a:solidFill>
              </a:rPr>
              <a:t>feature</a:t>
            </a:r>
            <a:r>
              <a:rPr lang="fr-FR" sz="4400" b="1" dirty="0" smtClean="0">
                <a:solidFill>
                  <a:srgbClr val="E38C36"/>
                </a:solidFill>
              </a:rPr>
              <a:t> </a:t>
            </a:r>
            <a:r>
              <a:rPr lang="fr-FR" sz="4400" b="1" dirty="0" err="1" smtClean="0">
                <a:solidFill>
                  <a:srgbClr val="E38C36"/>
                </a:solidFill>
              </a:rPr>
              <a:t>map</a:t>
            </a:r>
            <a:r>
              <a:rPr lang="fr-FR" sz="4400" b="1" dirty="0" smtClean="0"/>
              <a:t> </a:t>
            </a:r>
          </a:p>
          <a:p>
            <a:r>
              <a:rPr lang="fr-FR" sz="3200" b="1" dirty="0" smtClean="0">
                <a:solidFill>
                  <a:srgbClr val="000000"/>
                </a:solidFill>
              </a:rPr>
              <a:t>[</a:t>
            </a:r>
            <a:r>
              <a:rPr lang="fr-FR" sz="3200" b="1" dirty="0" err="1" smtClean="0">
                <a:solidFill>
                  <a:srgbClr val="000000"/>
                </a:solidFill>
              </a:rPr>
              <a:t>Sermanet</a:t>
            </a:r>
            <a:r>
              <a:rPr lang="fr-FR" sz="3200" b="1" dirty="0" smtClean="0">
                <a:solidFill>
                  <a:srgbClr val="000000"/>
                </a:solidFill>
              </a:rPr>
              <a:t> et al., 2014; </a:t>
            </a:r>
            <a:r>
              <a:rPr lang="fr-FR" sz="3200" b="1" dirty="0" err="1" smtClean="0">
                <a:solidFill>
                  <a:srgbClr val="000000"/>
                </a:solidFill>
              </a:rPr>
              <a:t>Iandola</a:t>
            </a:r>
            <a:r>
              <a:rPr lang="fr-FR" sz="3200" b="1" dirty="0" smtClean="0">
                <a:solidFill>
                  <a:srgbClr val="000000"/>
                </a:solidFill>
              </a:rPr>
              <a:t> et al., 2014]</a:t>
            </a:r>
            <a:endParaRPr lang="fr-FR" sz="6000" b="1" dirty="0">
              <a:solidFill>
                <a:srgbClr val="000000"/>
              </a:solidFill>
            </a:endParaRPr>
          </a:p>
        </p:txBody>
      </p:sp>
      <p:sp>
        <p:nvSpPr>
          <p:cNvPr id="233" name="ZoneTexte 210"/>
          <p:cNvSpPr txBox="1"/>
          <p:nvPr/>
        </p:nvSpPr>
        <p:spPr>
          <a:xfrm>
            <a:off x="20325730" y="25384808"/>
            <a:ext cx="2771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Observations:</a:t>
            </a:r>
          </a:p>
        </p:txBody>
      </p:sp>
      <p:sp>
        <p:nvSpPr>
          <p:cNvPr id="238" name="ZoneTexte 210"/>
          <p:cNvSpPr txBox="1"/>
          <p:nvPr/>
        </p:nvSpPr>
        <p:spPr>
          <a:xfrm>
            <a:off x="22990026" y="25362742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rgbClr val="008000"/>
                </a:solidFill>
              </a:rPr>
              <a:t>HOG-DPM&lt;&lt; C-DPM</a:t>
            </a:r>
          </a:p>
        </p:txBody>
      </p:sp>
      <p:sp>
        <p:nvSpPr>
          <p:cNvPr id="239" name="ZoneTexte 210"/>
          <p:cNvSpPr txBox="1"/>
          <p:nvPr/>
        </p:nvSpPr>
        <p:spPr>
          <a:xfrm>
            <a:off x="27958578" y="2538480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rgbClr val="008000"/>
                </a:solidFill>
              </a:rPr>
              <a:t>C-DPM&lt;&lt;RCNN-7</a:t>
            </a:r>
          </a:p>
        </p:txBody>
      </p:sp>
      <p:sp>
        <p:nvSpPr>
          <p:cNvPr id="240" name="ZoneTexte 210"/>
          <p:cNvSpPr txBox="1"/>
          <p:nvPr/>
        </p:nvSpPr>
        <p:spPr>
          <a:xfrm>
            <a:off x="32259047" y="25384808"/>
            <a:ext cx="3476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C-DPM&lt;=RCNN-5</a:t>
            </a:r>
          </a:p>
        </p:txBody>
      </p:sp>
      <p:sp>
        <p:nvSpPr>
          <p:cNvPr id="241" name="ZoneTexte 210"/>
          <p:cNvSpPr txBox="1"/>
          <p:nvPr/>
        </p:nvSpPr>
        <p:spPr>
          <a:xfrm>
            <a:off x="20757778" y="25960872"/>
            <a:ext cx="11161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000000"/>
                </a:solidFill>
              </a:rPr>
              <a:t>Conjecture: C-DPM&lt;RCNN-5 </a:t>
            </a:r>
            <a:r>
              <a:rPr lang="fr-FR" sz="3000" b="1" dirty="0" err="1" smtClean="0">
                <a:solidFill>
                  <a:srgbClr val="000000"/>
                </a:solidFill>
              </a:rPr>
              <a:t>is</a:t>
            </a:r>
            <a:r>
              <a:rPr lang="fr-FR" sz="3000" b="1" dirty="0" smtClean="0">
                <a:solidFill>
                  <a:srgbClr val="000000"/>
                </a:solidFill>
              </a:rPr>
              <a:t> due </a:t>
            </a:r>
            <a:r>
              <a:rPr lang="fr-FR" sz="3000" b="1" dirty="0" smtClean="0">
                <a:solidFill>
                  <a:srgbClr val="000000"/>
                </a:solidFill>
              </a:rPr>
              <a:t>to aspect ratio </a:t>
            </a:r>
            <a:r>
              <a:rPr lang="fr-FR" sz="3000" b="1" dirty="0" err="1" smtClean="0">
                <a:solidFill>
                  <a:srgbClr val="000000"/>
                </a:solidFill>
              </a:rPr>
              <a:t>clustering</a:t>
            </a:r>
            <a:endParaRPr lang="fr-FR" sz="3000" b="1" dirty="0" smtClean="0">
              <a:solidFill>
                <a:srgbClr val="000000"/>
              </a:solidFill>
            </a:endParaRPr>
          </a:p>
        </p:txBody>
      </p:sp>
      <p:sp>
        <p:nvSpPr>
          <p:cNvPr id="243" name="ZoneTexte 210"/>
          <p:cNvSpPr txBox="1"/>
          <p:nvPr/>
        </p:nvSpPr>
        <p:spPr>
          <a:xfrm>
            <a:off x="20757778" y="26392920"/>
            <a:ext cx="17165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err="1" smtClean="0">
                <a:solidFill>
                  <a:srgbClr val="000000"/>
                </a:solidFill>
              </a:rPr>
              <a:t>Way</a:t>
            </a:r>
            <a:r>
              <a:rPr lang="fr-FR" sz="3000" b="1" dirty="0" smtClean="0">
                <a:solidFill>
                  <a:srgbClr val="000000"/>
                </a:solidFill>
              </a:rPr>
              <a:t> </a:t>
            </a:r>
            <a:r>
              <a:rPr lang="fr-FR" sz="3000" b="1" dirty="0" err="1" smtClean="0">
                <a:solidFill>
                  <a:srgbClr val="000000"/>
                </a:solidFill>
              </a:rPr>
              <a:t>ahead</a:t>
            </a:r>
            <a:r>
              <a:rPr lang="fr-FR" sz="3000" b="1" dirty="0" smtClean="0">
                <a:solidFill>
                  <a:srgbClr val="000000"/>
                </a:solidFill>
              </a:rPr>
              <a:t>: </a:t>
            </a:r>
            <a:r>
              <a:rPr lang="fr-FR" sz="3000" b="1" dirty="0" err="1" smtClean="0">
                <a:solidFill>
                  <a:srgbClr val="000000"/>
                </a:solidFill>
              </a:rPr>
              <a:t>higher-level</a:t>
            </a:r>
            <a:r>
              <a:rPr lang="fr-FR" sz="3000" b="1" dirty="0" smtClean="0">
                <a:solidFill>
                  <a:srgbClr val="000000"/>
                </a:solidFill>
              </a:rPr>
              <a:t> CNN </a:t>
            </a:r>
            <a:r>
              <a:rPr lang="fr-FR" sz="3000" b="1" dirty="0" err="1" smtClean="0">
                <a:solidFill>
                  <a:srgbClr val="000000"/>
                </a:solidFill>
              </a:rPr>
              <a:t>features</a:t>
            </a:r>
            <a:r>
              <a:rPr lang="fr-FR" sz="3000" b="1" dirty="0" smtClean="0">
                <a:solidFill>
                  <a:srgbClr val="000000"/>
                </a:solidFill>
              </a:rPr>
              <a:t>, </a:t>
            </a:r>
            <a:r>
              <a:rPr lang="fr-FR" sz="3000" b="1" dirty="0" err="1" smtClean="0">
                <a:solidFill>
                  <a:srgbClr val="000000"/>
                </a:solidFill>
              </a:rPr>
              <a:t>integrate</a:t>
            </a:r>
            <a:r>
              <a:rPr lang="fr-FR" sz="3000" b="1" dirty="0" smtClean="0">
                <a:solidFill>
                  <a:srgbClr val="000000"/>
                </a:solidFill>
              </a:rPr>
              <a:t> </a:t>
            </a:r>
            <a:r>
              <a:rPr lang="fr-FR" sz="3000" b="1" dirty="0" err="1" smtClean="0">
                <a:solidFill>
                  <a:srgbClr val="000000"/>
                </a:solidFill>
              </a:rPr>
              <a:t>into</a:t>
            </a:r>
            <a:r>
              <a:rPr lang="fr-FR" sz="3000" b="1" dirty="0" smtClean="0">
                <a:solidFill>
                  <a:srgbClr val="000000"/>
                </a:solidFill>
              </a:rPr>
              <a:t> pose estimation, deal </a:t>
            </a:r>
            <a:r>
              <a:rPr lang="fr-FR" sz="3000" b="1" dirty="0" err="1" smtClean="0">
                <a:solidFill>
                  <a:srgbClr val="000000"/>
                </a:solidFill>
              </a:rPr>
              <a:t>with</a:t>
            </a:r>
            <a:r>
              <a:rPr lang="fr-FR" sz="3000" b="1" smtClean="0">
                <a:solidFill>
                  <a:srgbClr val="000000"/>
                </a:solidFill>
              </a:rPr>
              <a:t> aspect ratio</a:t>
            </a:r>
            <a:endParaRPr lang="fr-FR" sz="3000" b="1" dirty="0" smtClean="0">
              <a:solidFill>
                <a:srgbClr val="000000"/>
              </a:solidFill>
            </a:endParaRPr>
          </a:p>
        </p:txBody>
      </p:sp>
      <p:sp>
        <p:nvSpPr>
          <p:cNvPr id="244" name="ZoneTexte 185"/>
          <p:cNvSpPr txBox="1"/>
          <p:nvPr/>
        </p:nvSpPr>
        <p:spPr>
          <a:xfrm>
            <a:off x="33738379" y="1180607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0000"/>
                </a:solidFill>
              </a:rPr>
              <a:t>unstitch</a:t>
            </a:r>
            <a:endParaRPr lang="fr-FR" sz="2800" b="1" dirty="0" smtClean="0">
              <a:solidFill>
                <a:srgbClr val="000000"/>
              </a:solidFill>
            </a:endParaRPr>
          </a:p>
        </p:txBody>
      </p:sp>
      <p:cxnSp>
        <p:nvCxnSpPr>
          <p:cNvPr id="247" name="Connecteur droit avec flèche 186"/>
          <p:cNvCxnSpPr/>
          <p:nvPr/>
        </p:nvCxnSpPr>
        <p:spPr>
          <a:xfrm flipV="1">
            <a:off x="34602475" y="11537206"/>
            <a:ext cx="0" cy="86409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ZoneTexte 185"/>
          <p:cNvSpPr txBox="1"/>
          <p:nvPr/>
        </p:nvSpPr>
        <p:spPr>
          <a:xfrm>
            <a:off x="26681595" y="1196925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0000"/>
                </a:solidFill>
              </a:rPr>
              <a:t>stitch</a:t>
            </a:r>
            <a:endParaRPr lang="fr-FR" sz="2800" b="1" dirty="0" smtClean="0">
              <a:solidFill>
                <a:srgbClr val="000000"/>
              </a:solidFill>
            </a:endParaRPr>
          </a:p>
        </p:txBody>
      </p:sp>
      <p:cxnSp>
        <p:nvCxnSpPr>
          <p:cNvPr id="249" name="Connecteur droit avec flèche 186"/>
          <p:cNvCxnSpPr/>
          <p:nvPr/>
        </p:nvCxnSpPr>
        <p:spPr>
          <a:xfrm flipV="1">
            <a:off x="27545691" y="11772394"/>
            <a:ext cx="0" cy="864097"/>
          </a:xfrm>
          <a:prstGeom prst="straightConnector1">
            <a:avLst/>
          </a:prstGeom>
          <a:ln w="762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4358178" y="16793790"/>
            <a:ext cx="13249472" cy="2575964"/>
            <a:chOff x="22774002" y="16738106"/>
            <a:chExt cx="12673408" cy="2575964"/>
          </a:xfrm>
        </p:grpSpPr>
        <p:cxnSp>
          <p:nvCxnSpPr>
            <p:cNvPr id="231" name="Connecteur droit avec flèche 226"/>
            <p:cNvCxnSpPr/>
            <p:nvPr/>
          </p:nvCxnSpPr>
          <p:spPr>
            <a:xfrm flipV="1">
              <a:off x="28481795" y="17725372"/>
              <a:ext cx="1728192" cy="4522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2774002" y="16738106"/>
              <a:ext cx="12673408" cy="2575964"/>
              <a:chOff x="22774002" y="16666098"/>
              <a:chExt cx="12673408" cy="2575964"/>
            </a:xfrm>
          </p:grpSpPr>
          <p:grpSp>
            <p:nvGrpSpPr>
              <p:cNvPr id="78" name="Grouper 77"/>
              <p:cNvGrpSpPr/>
              <p:nvPr/>
            </p:nvGrpSpPr>
            <p:grpSpPr>
              <a:xfrm>
                <a:off x="22774002" y="16847795"/>
                <a:ext cx="12673408" cy="2179404"/>
                <a:chOff x="21261834" y="16433750"/>
                <a:chExt cx="12673408" cy="2179404"/>
              </a:xfrm>
            </p:grpSpPr>
            <p:pic>
              <p:nvPicPr>
                <p:cNvPr id="214" name="Image 213" descr="000056.jpg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1834" y="16433750"/>
                  <a:ext cx="2587114" cy="1728192"/>
                </a:xfrm>
                <a:prstGeom prst="rect">
                  <a:avLst/>
                </a:prstGeom>
              </p:spPr>
            </p:pic>
            <p:sp>
              <p:nvSpPr>
                <p:cNvPr id="222" name="ZoneTexte 221"/>
                <p:cNvSpPr txBox="1"/>
                <p:nvPr/>
              </p:nvSpPr>
              <p:spPr>
                <a:xfrm>
                  <a:off x="24934242" y="17387857"/>
                  <a:ext cx="612068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b="1" dirty="0" err="1">
                      <a:solidFill>
                        <a:srgbClr val="E38C36"/>
                      </a:solidFill>
                    </a:rPr>
                    <a:t>c</a:t>
                  </a:r>
                  <a:r>
                    <a:rPr lang="fr-FR" sz="2800" b="1" dirty="0" err="1" smtClean="0">
                      <a:solidFill>
                        <a:srgbClr val="E38C36"/>
                      </a:solidFill>
                    </a:rPr>
                    <a:t>onvolutional</a:t>
                  </a:r>
                  <a:r>
                    <a:rPr lang="fr-FR" sz="2800" b="1" dirty="0" smtClean="0">
                      <a:solidFill>
                        <a:srgbClr val="E38C36"/>
                      </a:solidFill>
                    </a:rPr>
                    <a:t> + </a:t>
                  </a:r>
                </a:p>
                <a:p>
                  <a:pPr algn="ctr"/>
                  <a:r>
                    <a:rPr lang="fr-FR" sz="2800" b="1" dirty="0" err="1" smtClean="0">
                      <a:solidFill>
                        <a:schemeClr val="accent2"/>
                      </a:solidFill>
                    </a:rPr>
                    <a:t>fully</a:t>
                  </a:r>
                  <a:r>
                    <a:rPr lang="fr-FR" sz="2800" b="1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fr-FR" sz="2800" b="1" dirty="0" err="1" smtClean="0">
                      <a:solidFill>
                        <a:schemeClr val="accent2"/>
                      </a:solidFill>
                    </a:rPr>
                    <a:t>connected</a:t>
                  </a:r>
                  <a:endParaRPr lang="fr-FR" sz="2800" b="1" dirty="0" smtClean="0">
                    <a:solidFill>
                      <a:srgbClr val="E38C36"/>
                    </a:solidFill>
                  </a:endParaRPr>
                </a:p>
              </p:txBody>
            </p:sp>
            <p:sp>
              <p:nvSpPr>
                <p:cNvPr id="226" name="ZoneTexte 225"/>
                <p:cNvSpPr txBox="1"/>
                <p:nvPr/>
              </p:nvSpPr>
              <p:spPr>
                <a:xfrm>
                  <a:off x="31414962" y="16865798"/>
                  <a:ext cx="2520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2800" b="1" dirty="0" smtClean="0">
                    <a:solidFill>
                      <a:srgbClr val="E38C36"/>
                    </a:solidFill>
                  </a:endParaRPr>
                </a:p>
              </p:txBody>
            </p:sp>
            <p:cxnSp>
              <p:nvCxnSpPr>
                <p:cNvPr id="227" name="Connecteur droit avec flèche 226"/>
                <p:cNvCxnSpPr/>
                <p:nvPr/>
              </p:nvCxnSpPr>
              <p:spPr>
                <a:xfrm flipV="1">
                  <a:off x="24214162" y="17297846"/>
                  <a:ext cx="720080" cy="4522"/>
                </a:xfrm>
                <a:prstGeom prst="straightConnector1">
                  <a:avLst/>
                </a:prstGeom>
                <a:ln w="762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angle à coins arrondis 233"/>
                <p:cNvSpPr/>
                <p:nvPr/>
              </p:nvSpPr>
              <p:spPr>
                <a:xfrm>
                  <a:off x="21261834" y="16649774"/>
                  <a:ext cx="2088232" cy="1008112"/>
                </a:xfrm>
                <a:prstGeom prst="roundRect">
                  <a:avLst>
                    <a:gd name="adj" fmla="val 0"/>
                  </a:avLst>
                </a:prstGeom>
                <a:noFill/>
                <a:ln w="57150" cmpd="sng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5" name="Image 234" descr="000056.jpg"/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236" r="21261" b="32241"/>
                <a:stretch/>
              </p:blipFill>
              <p:spPr>
                <a:xfrm>
                  <a:off x="25150266" y="16649774"/>
                  <a:ext cx="1115795" cy="1152128"/>
                </a:xfrm>
                <a:prstGeom prst="rect">
                  <a:avLst/>
                </a:prstGeom>
              </p:spPr>
            </p:pic>
            <p:sp>
              <p:nvSpPr>
                <p:cNvPr id="236" name="ZoneTexte 235"/>
                <p:cNvSpPr txBox="1"/>
                <p:nvPr/>
              </p:nvSpPr>
              <p:spPr>
                <a:xfrm>
                  <a:off x="21477858" y="18089934"/>
                  <a:ext cx="20162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b="1" dirty="0" err="1">
                      <a:solidFill>
                        <a:srgbClr val="FF0000"/>
                      </a:solidFill>
                    </a:rPr>
                    <a:t>r</a:t>
                  </a:r>
                  <a:r>
                    <a:rPr lang="fr-FR" sz="2800" b="1" dirty="0" err="1" smtClean="0">
                      <a:solidFill>
                        <a:srgbClr val="FF0000"/>
                      </a:solidFill>
                    </a:rPr>
                    <a:t>egion</a:t>
                  </a:r>
                  <a:r>
                    <a:rPr lang="fr-FR" sz="2800" b="1" dirty="0" smtClean="0">
                      <a:solidFill>
                        <a:srgbClr val="FF0000"/>
                      </a:solidFill>
                    </a:rPr>
                    <a:t>(i)</a:t>
                  </a:r>
                  <a:endParaRPr lang="fr-FR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ZoneTexte 236"/>
                <p:cNvSpPr txBox="1"/>
                <p:nvPr/>
              </p:nvSpPr>
              <p:spPr>
                <a:xfrm>
                  <a:off x="23926130" y="17531873"/>
                  <a:ext cx="1224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800" b="1" dirty="0" err="1" smtClean="0"/>
                    <a:t>warp</a:t>
                  </a:r>
                  <a:endParaRPr lang="fr-FR" sz="2800" b="1" dirty="0" smtClean="0"/>
                </a:p>
              </p:txBody>
            </p:sp>
          </p:grpSp>
          <p:sp>
            <p:nvSpPr>
              <p:cNvPr id="180" name="ZoneTexte 91"/>
              <p:cNvSpPr txBox="1"/>
              <p:nvPr/>
            </p:nvSpPr>
            <p:spPr>
              <a:xfrm>
                <a:off x="30118818" y="18718842"/>
                <a:ext cx="18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 smtClean="0">
                    <a:solidFill>
                      <a:srgbClr val="000000"/>
                    </a:solidFill>
                  </a:rPr>
                  <a:t>4096-D</a:t>
                </a:r>
                <a:endParaRPr lang="fr-FR" sz="2800" b="1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31002075" y="16666098"/>
                <a:ext cx="148418" cy="1855884"/>
                <a:chOff x="16149266" y="12129594"/>
                <a:chExt cx="148418" cy="1855884"/>
              </a:xfrm>
            </p:grpSpPr>
            <p:grpSp>
              <p:nvGrpSpPr>
                <p:cNvPr id="189" name="Group 186"/>
                <p:cNvGrpSpPr>
                  <a:grpSpLocks/>
                </p:cNvGrpSpPr>
                <p:nvPr/>
              </p:nvGrpSpPr>
              <p:grpSpPr bwMode="auto">
                <a:xfrm>
                  <a:off x="16149266" y="12129594"/>
                  <a:ext cx="148418" cy="1855884"/>
                  <a:chOff x="3606" y="3423"/>
                  <a:chExt cx="68" cy="778"/>
                </a:xfrm>
              </p:grpSpPr>
              <p:sp>
                <p:nvSpPr>
                  <p:cNvPr id="206" name="Rectangle 18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417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Rectangle 1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473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Rectangle 18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528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Rectangle 19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584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Rectangle 19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639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Rectangle 19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695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Rectangle 19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750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Rectangle 19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806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Rectangle 19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861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Rectangle 19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917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Rectangle 19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3973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Rectangle 19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4028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" name="Rectangle 19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4084"/>
                    <a:ext cx="56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" name="Rectangle 20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12" y="4140"/>
                    <a:ext cx="55" cy="6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0" name="Group 286"/>
                <p:cNvGrpSpPr/>
                <p:nvPr/>
              </p:nvGrpSpPr>
              <p:grpSpPr>
                <a:xfrm>
                  <a:off x="16166726" y="12551296"/>
                  <a:ext cx="100994" cy="478962"/>
                  <a:chOff x="2993565" y="2057400"/>
                  <a:chExt cx="73457" cy="318745"/>
                </a:xfrm>
              </p:grpSpPr>
              <p:sp>
                <p:nvSpPr>
                  <p:cNvPr id="202" name="Rectangle 201"/>
                  <p:cNvSpPr/>
                  <p:nvPr/>
                </p:nvSpPr>
                <p:spPr bwMode="auto">
                  <a:xfrm flipH="1">
                    <a:off x="2995022" y="2057400"/>
                    <a:ext cx="72000" cy="7200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 flipH="1">
                    <a:off x="2993574" y="2137229"/>
                    <a:ext cx="72000" cy="72000"/>
                  </a:xfrm>
                  <a:prstGeom prst="rect">
                    <a:avLst/>
                  </a:prstGeom>
                  <a:solidFill>
                    <a:srgbClr val="FF66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 flipH="1">
                    <a:off x="2993574" y="2220687"/>
                    <a:ext cx="72001" cy="72000"/>
                  </a:xfrm>
                  <a:prstGeom prst="rect">
                    <a:avLst/>
                  </a:prstGeom>
                  <a:solidFill>
                    <a:srgbClr val="0080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 flipH="1">
                    <a:off x="2993565" y="2304145"/>
                    <a:ext cx="72000" cy="7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94" name="Group 296"/>
                <p:cNvGrpSpPr/>
                <p:nvPr/>
              </p:nvGrpSpPr>
              <p:grpSpPr>
                <a:xfrm>
                  <a:off x="16170498" y="13477890"/>
                  <a:ext cx="100994" cy="478962"/>
                  <a:chOff x="2993565" y="2057400"/>
                  <a:chExt cx="73457" cy="318745"/>
                </a:xfrm>
              </p:grpSpPr>
              <p:sp>
                <p:nvSpPr>
                  <p:cNvPr id="196" name="Rectangle 195"/>
                  <p:cNvSpPr/>
                  <p:nvPr/>
                </p:nvSpPr>
                <p:spPr bwMode="auto">
                  <a:xfrm flipH="1">
                    <a:off x="2995022" y="2057400"/>
                    <a:ext cx="72000" cy="7200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 bwMode="auto">
                  <a:xfrm flipH="1">
                    <a:off x="2993574" y="2137229"/>
                    <a:ext cx="72000" cy="72000"/>
                  </a:xfrm>
                  <a:prstGeom prst="rect">
                    <a:avLst/>
                  </a:prstGeom>
                  <a:solidFill>
                    <a:srgbClr val="FF66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 flipH="1">
                    <a:off x="2993574" y="2220687"/>
                    <a:ext cx="72001" cy="72000"/>
                  </a:xfrm>
                  <a:prstGeom prst="rect">
                    <a:avLst/>
                  </a:prstGeom>
                  <a:solidFill>
                    <a:srgbClr val="008000"/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 flipH="1">
                    <a:off x="2993565" y="2304145"/>
                    <a:ext cx="72000" cy="7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38100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FF3300"/>
                      </a:buClr>
                      <a:buSzTx/>
                      <a:buFont typeface="Wingdings" pitchFamily="2" charset="2"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cxnSp>
            <p:nvCxnSpPr>
              <p:cNvPr id="232" name="Connecteur droit avec flèche 226"/>
              <p:cNvCxnSpPr/>
              <p:nvPr/>
            </p:nvCxnSpPr>
            <p:spPr>
              <a:xfrm flipV="1">
                <a:off x="31362115" y="17653364"/>
                <a:ext cx="1728192" cy="4522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ZoneTexte 221"/>
              <p:cNvSpPr txBox="1"/>
              <p:nvPr/>
            </p:nvSpPr>
            <p:spPr>
              <a:xfrm>
                <a:off x="29057859" y="17854746"/>
                <a:ext cx="6120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 smtClean="0">
                    <a:solidFill>
                      <a:srgbClr val="000000"/>
                    </a:solidFill>
                  </a:rPr>
                  <a:t>SVM</a:t>
                </a:r>
              </a:p>
            </p:txBody>
          </p:sp>
          <p:sp>
            <p:nvSpPr>
              <p:cNvPr id="253" name="ZoneTexte 236"/>
              <p:cNvSpPr txBox="1"/>
              <p:nvPr/>
            </p:nvSpPr>
            <p:spPr>
              <a:xfrm>
                <a:off x="33018299" y="17422698"/>
                <a:ext cx="1224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 smtClean="0"/>
                  <a:t>S(i)</a:t>
                </a:r>
              </a:p>
            </p:txBody>
          </p:sp>
        </p:grpSp>
      </p:grpSp>
      <p:cxnSp>
        <p:nvCxnSpPr>
          <p:cNvPr id="254" name="Connecteur droit avec flèche 226"/>
          <p:cNvCxnSpPr/>
          <p:nvPr/>
        </p:nvCxnSpPr>
        <p:spPr>
          <a:xfrm flipV="1">
            <a:off x="36762715" y="9770812"/>
            <a:ext cx="1728192" cy="452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ZoneTexte 221"/>
          <p:cNvSpPr txBox="1"/>
          <p:nvPr/>
        </p:nvSpPr>
        <p:spPr>
          <a:xfrm>
            <a:off x="34386451" y="1002503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0000"/>
                </a:solidFill>
              </a:rPr>
              <a:t>DPM</a:t>
            </a:r>
          </a:p>
        </p:txBody>
      </p:sp>
      <p:sp>
        <p:nvSpPr>
          <p:cNvPr id="256" name="ZoneTexte 236"/>
          <p:cNvSpPr txBox="1"/>
          <p:nvPr/>
        </p:nvSpPr>
        <p:spPr>
          <a:xfrm>
            <a:off x="38274883" y="952098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S(</a:t>
            </a:r>
            <a:r>
              <a:rPr lang="fr-FR" sz="2800" b="1" dirty="0" err="1" smtClean="0"/>
              <a:t>x,y,s</a:t>
            </a:r>
            <a:r>
              <a:rPr lang="fr-FR" sz="2800" b="1" dirty="0" smtClean="0"/>
              <a:t>)</a:t>
            </a:r>
          </a:p>
        </p:txBody>
      </p:sp>
      <p:sp>
        <p:nvSpPr>
          <p:cNvPr id="257" name="ZoneTexte 210"/>
          <p:cNvSpPr txBox="1"/>
          <p:nvPr/>
        </p:nvSpPr>
        <p:spPr>
          <a:xfrm>
            <a:off x="31270946" y="25384808"/>
            <a:ext cx="510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3000" b="1" dirty="0" smtClean="0">
              <a:solidFill>
                <a:srgbClr val="008000"/>
              </a:solidFill>
            </a:endParaRPr>
          </a:p>
        </p:txBody>
      </p:sp>
      <p:sp>
        <p:nvSpPr>
          <p:cNvPr id="258" name="ZoneTexte 210"/>
          <p:cNvSpPr txBox="1"/>
          <p:nvPr/>
        </p:nvSpPr>
        <p:spPr>
          <a:xfrm>
            <a:off x="26734442" y="25362742"/>
            <a:ext cx="510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sz="3000" b="1" dirty="0" smtClean="0">
              <a:solidFill>
                <a:srgbClr val="008000"/>
              </a:solidFill>
            </a:endParaRPr>
          </a:p>
        </p:txBody>
      </p:sp>
      <p:sp>
        <p:nvSpPr>
          <p:cNvPr id="260" name="ZoneTexte 210"/>
          <p:cNvSpPr txBox="1"/>
          <p:nvPr/>
        </p:nvSpPr>
        <p:spPr>
          <a:xfrm>
            <a:off x="35663434" y="25362742"/>
            <a:ext cx="91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?!?!</a:t>
            </a:r>
          </a:p>
        </p:txBody>
      </p:sp>
      <p:grpSp>
        <p:nvGrpSpPr>
          <p:cNvPr id="216" name="Grouper 215"/>
          <p:cNvGrpSpPr/>
          <p:nvPr/>
        </p:nvGrpSpPr>
        <p:grpSpPr>
          <a:xfrm>
            <a:off x="25601475" y="7754286"/>
            <a:ext cx="3528392" cy="3998944"/>
            <a:chOff x="34655322" y="8894868"/>
            <a:chExt cx="5904656" cy="4486009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7529" y="11994369"/>
              <a:ext cx="3096343" cy="13865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223" name="Image 2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3474" y="10961695"/>
              <a:ext cx="3795308" cy="169949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225" name="Image 2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9418" y="9999198"/>
              <a:ext cx="4464497" cy="199915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242" name="Image 2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5362" y="8894868"/>
              <a:ext cx="5184576" cy="23215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1Top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261" name="Connecteur droit 260"/>
            <p:cNvCxnSpPr/>
            <p:nvPr/>
          </p:nvCxnSpPr>
          <p:spPr>
            <a:xfrm flipH="1" flipV="1">
              <a:off x="34655322" y="10025038"/>
              <a:ext cx="1656184" cy="2736304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flipH="1" flipV="1">
              <a:off x="36311506" y="10889134"/>
              <a:ext cx="864096" cy="2304256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V="1">
              <a:off x="39767890" y="10313070"/>
              <a:ext cx="792088" cy="2664296"/>
            </a:xfrm>
            <a:prstGeom prst="line">
              <a:avLst/>
            </a:prstGeom>
            <a:ln w="76200" cmpd="sng">
              <a:solidFill>
                <a:srgbClr val="000000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4" name="Image 213" descr="000056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979" y="9160942"/>
            <a:ext cx="2160240" cy="1443040"/>
          </a:xfrm>
          <a:prstGeom prst="rect">
            <a:avLst/>
          </a:prstGeom>
        </p:spPr>
      </p:pic>
      <p:sp>
        <p:nvSpPr>
          <p:cNvPr id="277" name="ZoneTexte 185"/>
          <p:cNvSpPr txBox="1"/>
          <p:nvPr/>
        </p:nvSpPr>
        <p:spPr>
          <a:xfrm>
            <a:off x="22721155" y="1016905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pyramid</a:t>
            </a:r>
            <a:endParaRPr lang="fr-FR" sz="2800" b="1" dirty="0" smtClean="0"/>
          </a:p>
        </p:txBody>
      </p:sp>
      <p:cxnSp>
        <p:nvCxnSpPr>
          <p:cNvPr id="292" name="Connecteur droit avec flèche 186"/>
          <p:cNvCxnSpPr/>
          <p:nvPr/>
        </p:nvCxnSpPr>
        <p:spPr>
          <a:xfrm>
            <a:off x="24017299" y="9941237"/>
            <a:ext cx="1184452" cy="2979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ZoneTexte 245"/>
          <p:cNvSpPr txBox="1"/>
          <p:nvPr/>
        </p:nvSpPr>
        <p:spPr>
          <a:xfrm>
            <a:off x="4163678" y="28171054"/>
            <a:ext cx="1140895" cy="4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FFT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ICHAEL@WDHLOGNFUVWXY5ML" val="355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937</Words>
  <Application>Microsoft Macintosh PowerPoint</Application>
  <PresentationFormat>Custom</PresentationFormat>
  <Paragraphs>299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Deformable Part Models with CNN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CVPR10 poster spotlight presentation</dc:subject>
  <dc:creator>Iason</dc:creator>
  <cp:lastModifiedBy>Iasonas</cp:lastModifiedBy>
  <cp:revision>129</cp:revision>
  <cp:lastPrinted>2014-09-08T16:49:12Z</cp:lastPrinted>
  <dcterms:created xsi:type="dcterms:W3CDTF">2010-04-21T18:48:56Z</dcterms:created>
  <dcterms:modified xsi:type="dcterms:W3CDTF">2014-09-10T12:21:44Z</dcterms:modified>
</cp:coreProperties>
</file>