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3b7870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3b7870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3b7870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3b7870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fd3cbf7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fd3cbf7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cfd3cbf7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cfd3cbf7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 Emissions Data Visualization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Interactive charts (e.g., line plots, bar graphs, maps) to explore emissions trends.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Filter by: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Country or region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Sector (e.g., energy, transport, agriculture)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>
                <a:solidFill>
                  <a:schemeClr val="dk1"/>
                </a:solidFill>
              </a:rPr>
              <a:t>Time range (e.g., 1990–2023)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Comparative Analysis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Side-by-side comparisons of emissions by country or sector.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Trend detection and calculations.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66464fd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66464fd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DT for tables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aae126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aae126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Using C++ for this simple operation might not be necessary for small data, but it can </a:t>
            </a:r>
            <a:r>
              <a:rPr b="1" lang="en-GB">
                <a:solidFill>
                  <a:schemeClr val="dk1"/>
                </a:solidFill>
              </a:rPr>
              <a:t>greatly improve performance</a:t>
            </a:r>
            <a:r>
              <a:rPr lang="en-GB">
                <a:solidFill>
                  <a:schemeClr val="dk1"/>
                </a:solidFill>
              </a:rPr>
              <a:t> for large vectors or repeated calculations inside an interactive dashboard. Optimized calculations using Rcpp (C++ integration).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a4d9ae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a4d9ae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c0ca072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c0ca072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cfd3cbf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cfd3cbf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d3b7870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d3b787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ed3b7870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ed3b7870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83608" y="44982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246525" y="4448750"/>
            <a:ext cx="42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Putu Agastya Harta Pratama - 472876 - i.pratama@student.uw.edu.pl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Tsoi Kwan Ma </a:t>
            </a: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476914</a:t>
            </a: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- t.ma@student.uw.edu.pl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311700" y="4448750"/>
            <a:ext cx="42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Faculty of Economic Sciences, University of Warsaw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Warsaw, Poland 2025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47600" y="553975"/>
            <a:ext cx="8248800" cy="20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80">
                <a:latin typeface="Calibri"/>
                <a:ea typeface="Calibri"/>
                <a:cs typeface="Calibri"/>
                <a:sym typeface="Calibri"/>
              </a:rPr>
              <a:t>Comprehensive Analytic</a:t>
            </a:r>
            <a:r>
              <a:rPr b="1" lang="en-GB" sz="3580"/>
              <a:t>al </a:t>
            </a:r>
            <a:r>
              <a:rPr b="1" lang="en-GB" sz="3580">
                <a:latin typeface="Calibri"/>
                <a:ea typeface="Calibri"/>
                <a:cs typeface="Calibri"/>
                <a:sym typeface="Calibri"/>
              </a:rPr>
              <a:t>Dashboard of European Countries Carbon Emission</a:t>
            </a:r>
            <a:endParaRPr b="1" sz="35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47600" y="2480275"/>
            <a:ext cx="82488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Presentation of Final Project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Advanced Programming in R [2400-DS1APR]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 title="Screenshot 2025-05-29 at 13.40.11.png"/>
          <p:cNvPicPr preferRelativeResize="0"/>
          <p:nvPr/>
        </p:nvPicPr>
        <p:blipFill rotWithShape="1">
          <a:blip r:embed="rId3">
            <a:alphaModFix/>
          </a:blip>
          <a:srcRect b="0" l="0" r="0" t="6942"/>
          <a:stretch/>
        </p:blipFill>
        <p:spPr>
          <a:xfrm>
            <a:off x="1153600" y="207050"/>
            <a:ext cx="6836803" cy="413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 title="Screenshot 2025-05-29 at 13.40.50.png"/>
          <p:cNvPicPr preferRelativeResize="0"/>
          <p:nvPr/>
        </p:nvPicPr>
        <p:blipFill rotWithShape="1">
          <a:blip r:embed="rId3">
            <a:alphaModFix/>
          </a:blip>
          <a:srcRect b="0" l="0" r="0" t="6559"/>
          <a:stretch/>
        </p:blipFill>
        <p:spPr>
          <a:xfrm>
            <a:off x="1378925" y="305150"/>
            <a:ext cx="6386150" cy="38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91927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63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288277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-GB" sz="2820"/>
              <a:t>Objective &amp; Functionalities</a:t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endParaRPr b="1"/>
          </a:p>
          <a:p>
            <a:pPr indent="-31774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517"/>
              <a:t>Europe houses some of the world’s largest and most influential economies.</a:t>
            </a:r>
            <a:endParaRPr sz="1517"/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17"/>
              <a:t>Analyze Europe’s carbon emissions, given the region’s economic prominence.</a:t>
            </a:r>
            <a:endParaRPr sz="1517"/>
          </a:p>
          <a:p>
            <a:pPr indent="-31774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17"/>
              <a:t>Explore the environmental, economic, and policy implications of those emissions.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obtained from eurostat “Carbon dioxide emission footprints (FIGARO application)”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Required columns:  year, countries, sector total emission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498000" y="1152475"/>
            <a:ext cx="4334400" cy="29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50"/>
              <a:t>Functionalities</a:t>
            </a:r>
            <a:endParaRPr b="1" sz="1250"/>
          </a:p>
          <a:p>
            <a:pPr indent="-31862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18"/>
              <a:buChar char="●"/>
            </a:pPr>
            <a:r>
              <a:rPr lang="en-GB" sz="1417"/>
              <a:t>Emission data visualizations to explore trends and carry out comparative analysis (e.g. line plots, bar graphs, pir chat, maps)</a:t>
            </a:r>
            <a:endParaRPr sz="1417"/>
          </a:p>
          <a:p>
            <a:pPr indent="-3186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8"/>
              <a:buChar char="●"/>
            </a:pPr>
            <a:r>
              <a:rPr lang="en-GB" sz="1417"/>
              <a:t>Flexible and reproducible exploration tool:</a:t>
            </a:r>
            <a:endParaRPr sz="1417"/>
          </a:p>
          <a:p>
            <a:pPr indent="-31862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8"/>
              <a:buChar char="○"/>
            </a:pPr>
            <a:r>
              <a:rPr lang="en-GB" sz="1417"/>
              <a:t>Available for new emission data upload for future analysis</a:t>
            </a:r>
            <a:endParaRPr sz="1417"/>
          </a:p>
          <a:p>
            <a:pPr indent="-31862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8"/>
              <a:buChar char="○"/>
            </a:pPr>
            <a:r>
              <a:rPr lang="en-GB" sz="1417"/>
              <a:t>Able to filter and export data source used</a:t>
            </a:r>
            <a:endParaRPr sz="1417"/>
          </a:p>
          <a:p>
            <a:pPr indent="-31862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18"/>
              <a:buChar char="○"/>
            </a:pPr>
            <a:r>
              <a:rPr lang="en-GB" sz="1417"/>
              <a:t>Allowed to save plots / charts if available</a:t>
            </a:r>
            <a:endParaRPr sz="141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900" y="290325"/>
            <a:ext cx="1891500" cy="2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79872" l="0" r="0" t="0"/>
          <a:stretch/>
        </p:blipFill>
        <p:spPr>
          <a:xfrm>
            <a:off x="4572000" y="3895338"/>
            <a:ext cx="4346476" cy="100983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0700000" dist="19050">
              <a:srgbClr val="000000">
                <a:alpha val="47000"/>
              </a:srgbClr>
            </a:outerShdw>
            <a:reflection blurRad="0" dir="5400000" dist="9525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468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20"/>
              <a:t>Utilisation of Coding Methods</a:t>
            </a:r>
            <a:endParaRPr b="1" sz="28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572700"/>
            <a:ext cx="46881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en-GB"/>
              <a:t>Implementation of Interactive Web Applications using Shiny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61150" y="983700"/>
            <a:ext cx="41658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17"/>
              <a:t>Frontend (UI):</a:t>
            </a:r>
            <a:endParaRPr sz="1517"/>
          </a:p>
          <a:p>
            <a:pPr indent="-324970" lvl="0" marL="457200" rtl="0" algn="l">
              <a:spcBef>
                <a:spcPts val="120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“tabsetPanel” and reactive inputs (sliders, dropdowns) 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17"/>
              <a:t>Backend (Server):</a:t>
            </a:r>
            <a:endParaRPr sz="1517"/>
          </a:p>
          <a:p>
            <a:pPr indent="-324970" lvl="0" marL="457200" rtl="0" algn="l">
              <a:spcBef>
                <a:spcPts val="120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Reactive programming e.g. “observe”, and integrated with table / plots output like DT</a:t>
            </a:r>
            <a:endParaRPr sz="1517"/>
          </a:p>
          <a:p>
            <a:pPr indent="-324970" lvl="0" marL="457200" rtl="0" algn="l">
              <a:spcBef>
                <a:spcPts val="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Data validation workflow for new uploads</a:t>
            </a:r>
            <a:endParaRPr sz="15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17"/>
              <a:t>Setup (App):</a:t>
            </a:r>
            <a:endParaRPr sz="1517"/>
          </a:p>
          <a:p>
            <a:pPr indent="-324970" lvl="0" marL="457200" rtl="0" algn="l">
              <a:spcBef>
                <a:spcPts val="1200"/>
              </a:spcBef>
              <a:spcAft>
                <a:spcPts val="0"/>
              </a:spcAft>
              <a:buSzPts val="1518"/>
              <a:buChar char="●"/>
            </a:pPr>
            <a:r>
              <a:rPr lang="en-GB" sz="1517"/>
              <a:t>For preloading necessary components</a:t>
            </a:r>
            <a:endParaRPr sz="1517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00" y="87150"/>
            <a:ext cx="3898924" cy="1646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374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0" stPos="0" sy="-100000" ky="0"/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100" y="3090874"/>
            <a:ext cx="3898924" cy="1992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  <a:reflection blurRad="0" dir="0" dist="0" endA="0" endPos="30000" fadeDir="5400012" kx="0" rotWithShape="0" algn="bl" stA="6000" stPos="0" sy="-100000" ky="0"/>
          </a:effectLst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8100" y="1936225"/>
            <a:ext cx="3898926" cy="9523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240000" dist="19050">
              <a:srgbClr val="000000">
                <a:alpha val="50000"/>
              </a:srgbClr>
            </a:outerShdw>
            <a:reflection blurRad="0" dir="0" dist="0" endA="0" endPos="30000" fadeDir="5400012" kx="0" rotWithShape="0" algn="bl" stA="0" stPos="0" sy="-100000" ky="0"/>
          </a:effectLst>
        </p:spPr>
      </p:pic>
      <p:sp>
        <p:nvSpPr>
          <p:cNvPr id="77" name="Google Shape;77;p15"/>
          <p:cNvSpPr/>
          <p:nvPr/>
        </p:nvSpPr>
        <p:spPr>
          <a:xfrm>
            <a:off x="261150" y="4402475"/>
            <a:ext cx="31932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-GB" sz="2820"/>
              <a:t>Utilisation</a:t>
            </a:r>
            <a:r>
              <a:rPr b="1" lang="en-GB" sz="2820"/>
              <a:t> of Coding Methods</a:t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t/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11700" y="502325"/>
            <a:ext cx="4334400" cy="4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/>
              <a:t>Usage of C++ in Newly-Built Functions</a:t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812" y="2637125"/>
            <a:ext cx="2973866" cy="2290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9525"/>
            <a:ext cx="3162097" cy="155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90000"/>
              </a:srgbClr>
            </a:outerShdw>
          </a:effectLst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850" y="929525"/>
            <a:ext cx="4961224" cy="394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/>
            </a:outerShdw>
          </a:effectLst>
        </p:spPr>
      </p:pic>
      <p:sp>
        <p:nvSpPr>
          <p:cNvPr id="87" name="Google Shape;87;p16"/>
          <p:cNvSpPr/>
          <p:nvPr/>
        </p:nvSpPr>
        <p:spPr>
          <a:xfrm>
            <a:off x="5947375" y="1328225"/>
            <a:ext cx="1997100" cy="35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-GB" sz="2820"/>
              <a:t>Utilisation of Coding Methods</a:t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t/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2958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Defensive programming methods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Input validation in each frequent use of req() and validate() functions -&gt; stop render plot if the required inputs are wrong or unavailable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TryCatch() for error handling when importing file to check for corrupted file or different format, then returns different message</a:t>
            </a:r>
            <a:r>
              <a:rPr b="1" lang="en-GB"/>
              <a:t>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4" name="Google Shape;94;p17" title="Screenshot 2025-05-26 at 20.03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691" y="819600"/>
            <a:ext cx="2027246" cy="883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Screenshot 2025-05-29 at 00.07.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700" y="2191226"/>
            <a:ext cx="2874895" cy="9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Screenshot 2025-05-29 at 01.33.5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700" y="3138637"/>
            <a:ext cx="2874902" cy="9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Screenshot 2025-05-29 at 10.02.2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8925" y="258825"/>
            <a:ext cx="2070050" cy="4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6812475" y="502400"/>
            <a:ext cx="1744800" cy="15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831700" y="1107425"/>
            <a:ext cx="1946100" cy="43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7" title="Screenshot 2025-05-29 at 10.05.1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8925" y="819603"/>
            <a:ext cx="1968275" cy="10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6858925" y="1547175"/>
            <a:ext cx="1968300" cy="11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7" title="Screenshot 2025-05-29 at 12.43.5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8925" y="1878799"/>
            <a:ext cx="2027226" cy="45135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6888388" y="2020875"/>
            <a:ext cx="1968300" cy="11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-GB" sz="2820"/>
              <a:t>Utilisation of Coding Methods</a:t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t/>
            </a:r>
            <a:endParaRPr b="1"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237600" y="1136025"/>
            <a:ext cx="4334400" cy="29583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Code vectorisation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Most of the code are vectorised as tibble using dplyr to filter each columns according to certain conditions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Minimal for-loop function for (except in C++) function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0" name="Google Shape;110;p18" title="Screenshot 2025-05-26 at 20.02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950" y="1136025"/>
            <a:ext cx="2602374" cy="8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 title="Screenshot 2025-05-29 at 01.13.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950" y="2296274"/>
            <a:ext cx="3229675" cy="12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447600" y="553975"/>
            <a:ext cx="8248800" cy="20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580">
                <a:latin typeface="Calibri"/>
                <a:ea typeface="Calibri"/>
                <a:cs typeface="Calibri"/>
                <a:sym typeface="Calibri"/>
              </a:rPr>
              <a:t>Short Demo</a:t>
            </a:r>
            <a:endParaRPr b="1" sz="358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447600" y="2480275"/>
            <a:ext cx="8248800" cy="11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Comprehensive Dashboard of European Countries Carbon Emission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600">
                <a:latin typeface="Calibri"/>
                <a:ea typeface="Calibri"/>
                <a:cs typeface="Calibri"/>
                <a:sym typeface="Calibri"/>
              </a:rPr>
              <a:t>Advanced Programming in R [2400-DS1APR]</a:t>
            </a:r>
            <a:endParaRPr i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 title="Screenshot 2025-05-29 at 13.39.18.png"/>
          <p:cNvPicPr preferRelativeResize="0"/>
          <p:nvPr/>
        </p:nvPicPr>
        <p:blipFill rotWithShape="1">
          <a:blip r:embed="rId3">
            <a:alphaModFix/>
          </a:blip>
          <a:srcRect b="0" l="0" r="0" t="5926"/>
          <a:stretch/>
        </p:blipFill>
        <p:spPr>
          <a:xfrm>
            <a:off x="1281450" y="207050"/>
            <a:ext cx="6581100" cy="402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 title="Screenshot 2025-05-29 at 13.39.44.png"/>
          <p:cNvPicPr preferRelativeResize="0"/>
          <p:nvPr/>
        </p:nvPicPr>
        <p:blipFill rotWithShape="1">
          <a:blip r:embed="rId3">
            <a:alphaModFix/>
          </a:blip>
          <a:srcRect b="0" l="0" r="0" t="6402"/>
          <a:stretch/>
        </p:blipFill>
        <p:spPr>
          <a:xfrm>
            <a:off x="1303313" y="272425"/>
            <a:ext cx="6537375" cy="3979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