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1" r:id="rId3"/>
    <p:sldId id="270" r:id="rId4"/>
    <p:sldId id="269" r:id="rId5"/>
    <p:sldId id="266" r:id="rId6"/>
    <p:sldId id="268" r:id="rId7"/>
  </p:sldIdLst>
  <p:sldSz cx="124364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22363"/>
            <a:ext cx="93273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02038"/>
            <a:ext cx="93273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65125"/>
            <a:ext cx="26816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65125"/>
            <a:ext cx="788938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09739"/>
            <a:ext cx="107264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589464"/>
            <a:ext cx="107264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25625"/>
            <a:ext cx="52855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25625"/>
            <a:ext cx="52855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65126"/>
            <a:ext cx="107264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1681163"/>
            <a:ext cx="52612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05075"/>
            <a:ext cx="52612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681163"/>
            <a:ext cx="528712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05075"/>
            <a:ext cx="528712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57200"/>
            <a:ext cx="401108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987426"/>
            <a:ext cx="62959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57400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57200"/>
            <a:ext cx="401108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7122" y="987426"/>
            <a:ext cx="62959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57400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8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65126"/>
            <a:ext cx="10726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25625"/>
            <a:ext cx="107264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356351"/>
            <a:ext cx="2798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001A-7544-DB40-A0B0-5AF7A0C9C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356351"/>
            <a:ext cx="419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356351"/>
            <a:ext cx="2798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C098-7982-9C49-A41A-BD309C24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F5B2F-6AD6-8D40-AEB8-E1BE7FD7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t="11619"/>
          <a:stretch/>
        </p:blipFill>
        <p:spPr>
          <a:xfrm>
            <a:off x="145544" y="1147760"/>
            <a:ext cx="9806559" cy="5253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DD986-D2BC-734A-9586-D55EF53972B3}"/>
              </a:ext>
            </a:extLst>
          </p:cNvPr>
          <p:cNvSpPr txBox="1"/>
          <p:nvPr/>
        </p:nvSpPr>
        <p:spPr>
          <a:xfrm>
            <a:off x="9412604" y="5198974"/>
            <a:ext cx="225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Kipchoge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Men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2:01:39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2018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79E8-E98A-CE40-BE3C-4E6ECBD2EE23}"/>
              </a:ext>
            </a:extLst>
          </p:cNvPr>
          <p:cNvSpPr txBox="1"/>
          <p:nvPr/>
        </p:nvSpPr>
        <p:spPr>
          <a:xfrm>
            <a:off x="9418112" y="4431356"/>
            <a:ext cx="229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Kosgei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Women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2:14:04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275E-ACCC-6748-A175-CA42C43A377C}"/>
              </a:ext>
            </a:extLst>
          </p:cNvPr>
          <p:cNvSpPr/>
          <p:nvPr/>
        </p:nvSpPr>
        <p:spPr>
          <a:xfrm>
            <a:off x="188551" y="1147760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8D961-9692-0F4B-9320-182A5007E7FB}"/>
              </a:ext>
            </a:extLst>
          </p:cNvPr>
          <p:cNvSpPr/>
          <p:nvPr/>
        </p:nvSpPr>
        <p:spPr>
          <a:xfrm>
            <a:off x="187021" y="2812571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80DD5-9E8A-4D4F-B64E-88E9B3C4030B}"/>
              </a:ext>
            </a:extLst>
          </p:cNvPr>
          <p:cNvSpPr/>
          <p:nvPr/>
        </p:nvSpPr>
        <p:spPr>
          <a:xfrm>
            <a:off x="145544" y="4477382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2638-F26E-FD48-8D48-AE4EEA34349B}"/>
              </a:ext>
            </a:extLst>
          </p:cNvPr>
          <p:cNvSpPr/>
          <p:nvPr/>
        </p:nvSpPr>
        <p:spPr>
          <a:xfrm>
            <a:off x="743019" y="1709636"/>
            <a:ext cx="20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100 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7F5727-9123-C240-A6D8-F44D1B04786D}"/>
              </a:ext>
            </a:extLst>
          </p:cNvPr>
          <p:cNvCxnSpPr>
            <a:cxnSpLocks/>
          </p:cNvCxnSpPr>
          <p:nvPr/>
        </p:nvCxnSpPr>
        <p:spPr>
          <a:xfrm>
            <a:off x="8680077" y="1149620"/>
            <a:ext cx="3341" cy="74791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F4F28-6D7B-E04E-8EF9-B85939C32F71}"/>
              </a:ext>
            </a:extLst>
          </p:cNvPr>
          <p:cNvCxnSpPr>
            <a:cxnSpLocks/>
          </p:cNvCxnSpPr>
          <p:nvPr/>
        </p:nvCxnSpPr>
        <p:spPr>
          <a:xfrm flipH="1">
            <a:off x="8680077" y="2389368"/>
            <a:ext cx="3341" cy="1705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93058-D303-E243-B953-D01CE3CC06EE}"/>
              </a:ext>
            </a:extLst>
          </p:cNvPr>
          <p:cNvCxnSpPr>
            <a:cxnSpLocks/>
          </p:cNvCxnSpPr>
          <p:nvPr/>
        </p:nvCxnSpPr>
        <p:spPr>
          <a:xfrm>
            <a:off x="8675443" y="2766522"/>
            <a:ext cx="0" cy="68215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3104B1-9DC6-E640-913D-A47AD887B23B}"/>
              </a:ext>
            </a:extLst>
          </p:cNvPr>
          <p:cNvCxnSpPr>
            <a:cxnSpLocks/>
          </p:cNvCxnSpPr>
          <p:nvPr/>
        </p:nvCxnSpPr>
        <p:spPr>
          <a:xfrm flipH="1">
            <a:off x="8675445" y="3883986"/>
            <a:ext cx="7973" cy="2973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9B49DD-D0BF-0846-8CF7-41452C4352C3}"/>
              </a:ext>
            </a:extLst>
          </p:cNvPr>
          <p:cNvCxnSpPr>
            <a:cxnSpLocks/>
          </p:cNvCxnSpPr>
          <p:nvPr/>
        </p:nvCxnSpPr>
        <p:spPr>
          <a:xfrm flipH="1">
            <a:off x="8675445" y="4379969"/>
            <a:ext cx="7973" cy="7517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1F8CD1-9E08-4147-908B-9013132A186B}"/>
              </a:ext>
            </a:extLst>
          </p:cNvPr>
          <p:cNvCxnSpPr>
            <a:cxnSpLocks/>
          </p:cNvCxnSpPr>
          <p:nvPr/>
        </p:nvCxnSpPr>
        <p:spPr>
          <a:xfrm>
            <a:off x="8683416" y="5623816"/>
            <a:ext cx="0" cy="1709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CE170A-8569-FD49-89E3-88620A604BC7}"/>
              </a:ext>
            </a:extLst>
          </p:cNvPr>
          <p:cNvCxnSpPr>
            <a:cxnSpLocks/>
          </p:cNvCxnSpPr>
          <p:nvPr/>
        </p:nvCxnSpPr>
        <p:spPr>
          <a:xfrm>
            <a:off x="8683416" y="5460535"/>
            <a:ext cx="0" cy="7677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F3383-AA77-D04F-8CC4-8B94A005BE26}"/>
              </a:ext>
            </a:extLst>
          </p:cNvPr>
          <p:cNvCxnSpPr>
            <a:cxnSpLocks/>
          </p:cNvCxnSpPr>
          <p:nvPr/>
        </p:nvCxnSpPr>
        <p:spPr>
          <a:xfrm>
            <a:off x="8688335" y="2230858"/>
            <a:ext cx="0" cy="8170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01306-C54C-B242-9AFE-5905FC7CB7F3}"/>
              </a:ext>
            </a:extLst>
          </p:cNvPr>
          <p:cNvCxnSpPr>
            <a:cxnSpLocks/>
          </p:cNvCxnSpPr>
          <p:nvPr/>
        </p:nvCxnSpPr>
        <p:spPr>
          <a:xfrm flipH="1">
            <a:off x="8939249" y="5365236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54E9D-92B8-C546-96F2-5CA61DE951E3}"/>
              </a:ext>
            </a:extLst>
          </p:cNvPr>
          <p:cNvCxnSpPr>
            <a:cxnSpLocks/>
          </p:cNvCxnSpPr>
          <p:nvPr/>
        </p:nvCxnSpPr>
        <p:spPr>
          <a:xfrm flipH="1">
            <a:off x="8165986" y="4691359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16B38F-CFE2-3148-BC19-9F64F12A9458}"/>
              </a:ext>
            </a:extLst>
          </p:cNvPr>
          <p:cNvCxnSpPr>
            <a:cxnSpLocks/>
          </p:cNvCxnSpPr>
          <p:nvPr/>
        </p:nvCxnSpPr>
        <p:spPr>
          <a:xfrm flipH="1" flipV="1">
            <a:off x="8165986" y="1447881"/>
            <a:ext cx="1294169" cy="40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chart&#10;&#10;Description automatically generated">
            <a:extLst>
              <a:ext uri="{FF2B5EF4-FFF2-40B4-BE49-F238E27FC236}">
                <a16:creationId xmlns:a16="http://schemas.microsoft.com/office/drawing/2014/main" id="{BF006CC0-DBF4-1848-A022-EFA584C2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23" t="30525" r="9337" b="29098"/>
          <a:stretch/>
        </p:blipFill>
        <p:spPr>
          <a:xfrm rot="5400000">
            <a:off x="7552283" y="4546650"/>
            <a:ext cx="356625" cy="33640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1D4503-933E-004A-976D-5203F3AB028D}"/>
              </a:ext>
            </a:extLst>
          </p:cNvPr>
          <p:cNvSpPr txBox="1"/>
          <p:nvPr/>
        </p:nvSpPr>
        <p:spPr>
          <a:xfrm rot="18931069">
            <a:off x="5922578" y="639431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9C1202-0D24-E245-BC2C-842B76375098}"/>
              </a:ext>
            </a:extLst>
          </p:cNvPr>
          <p:cNvSpPr txBox="1"/>
          <p:nvPr/>
        </p:nvSpPr>
        <p:spPr>
          <a:xfrm rot="18931069">
            <a:off x="6325802" y="639408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065DF-DDC6-D047-A279-3CCFB5147248}"/>
              </a:ext>
            </a:extLst>
          </p:cNvPr>
          <p:cNvSpPr txBox="1"/>
          <p:nvPr/>
        </p:nvSpPr>
        <p:spPr>
          <a:xfrm rot="18931069">
            <a:off x="6684796" y="6393849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280E20-F13E-B946-B7A2-010824B1245A}"/>
              </a:ext>
            </a:extLst>
          </p:cNvPr>
          <p:cNvSpPr txBox="1"/>
          <p:nvPr/>
        </p:nvSpPr>
        <p:spPr>
          <a:xfrm rot="18931069">
            <a:off x="7044718" y="639361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E0628F-A06A-CE40-BE8C-FE9FD7AB94A8}"/>
              </a:ext>
            </a:extLst>
          </p:cNvPr>
          <p:cNvSpPr txBox="1"/>
          <p:nvPr/>
        </p:nvSpPr>
        <p:spPr>
          <a:xfrm rot="18931069">
            <a:off x="7412358" y="6393384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CF8E40-C24A-B643-9C09-DA0C1AA5921A}"/>
              </a:ext>
            </a:extLst>
          </p:cNvPr>
          <p:cNvSpPr txBox="1"/>
          <p:nvPr/>
        </p:nvSpPr>
        <p:spPr>
          <a:xfrm rot="18931069">
            <a:off x="7771354" y="6393385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7F6BB1-1C4C-EE45-9A52-3CBD29FF8577}"/>
              </a:ext>
            </a:extLst>
          </p:cNvPr>
          <p:cNvSpPr txBox="1"/>
          <p:nvPr/>
        </p:nvSpPr>
        <p:spPr>
          <a:xfrm rot="18931069">
            <a:off x="8138993" y="6393933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8E6113-FDDD-924D-9CE9-5D6ECCDA62F3}"/>
              </a:ext>
            </a:extLst>
          </p:cNvPr>
          <p:cNvSpPr txBox="1"/>
          <p:nvPr/>
        </p:nvSpPr>
        <p:spPr>
          <a:xfrm rot="18931069">
            <a:off x="8506633" y="6398122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5695-3A79-FF48-9245-9BA40C213E95}"/>
              </a:ext>
            </a:extLst>
          </p:cNvPr>
          <p:cNvSpPr txBox="1"/>
          <p:nvPr/>
        </p:nvSpPr>
        <p:spPr>
          <a:xfrm rot="18931069">
            <a:off x="8867435" y="639157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CE2E1-7AEA-3140-9BEB-38F2C615788A}"/>
              </a:ext>
            </a:extLst>
          </p:cNvPr>
          <p:cNvSpPr/>
          <p:nvPr/>
        </p:nvSpPr>
        <p:spPr>
          <a:xfrm>
            <a:off x="742921" y="3264012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10,000 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8257C0-0D4F-424F-993B-1391D0B37B3A}"/>
              </a:ext>
            </a:extLst>
          </p:cNvPr>
          <p:cNvSpPr/>
          <p:nvPr/>
        </p:nvSpPr>
        <p:spPr>
          <a:xfrm>
            <a:off x="742921" y="4921349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Marathon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F0C3ED-3339-C94F-833A-70000D0D7D8D}"/>
              </a:ext>
            </a:extLst>
          </p:cNvPr>
          <p:cNvSpPr txBox="1"/>
          <p:nvPr/>
        </p:nvSpPr>
        <p:spPr>
          <a:xfrm>
            <a:off x="9408039" y="3587490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Cheptegei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(UGA) – Men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26:11.00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6D0501-4EA6-A447-BBFF-4DC86CD571E7}"/>
              </a:ext>
            </a:extLst>
          </p:cNvPr>
          <p:cNvSpPr txBox="1"/>
          <p:nvPr/>
        </p:nvSpPr>
        <p:spPr>
          <a:xfrm>
            <a:off x="9423529" y="2796122"/>
            <a:ext cx="229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Ayana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(ETH) – Women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29:17.45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57D0B3-B44F-6A43-8D71-1936F174796B}"/>
              </a:ext>
            </a:extLst>
          </p:cNvPr>
          <p:cNvCxnSpPr>
            <a:cxnSpLocks/>
          </p:cNvCxnSpPr>
          <p:nvPr/>
        </p:nvCxnSpPr>
        <p:spPr>
          <a:xfrm flipH="1">
            <a:off x="8944666" y="3753752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C018B6-561F-B343-8218-53452D7DB270}"/>
              </a:ext>
            </a:extLst>
          </p:cNvPr>
          <p:cNvCxnSpPr>
            <a:cxnSpLocks/>
          </p:cNvCxnSpPr>
          <p:nvPr/>
        </p:nvCxnSpPr>
        <p:spPr>
          <a:xfrm flipH="1">
            <a:off x="8171403" y="3079875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01D489-4AFD-1F47-A9D7-42FF87757418}"/>
              </a:ext>
            </a:extLst>
          </p:cNvPr>
          <p:cNvSpPr txBox="1"/>
          <p:nvPr/>
        </p:nvSpPr>
        <p:spPr>
          <a:xfrm>
            <a:off x="9436163" y="1939265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Bolt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(JAM) – Men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9.58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2009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15DDBC-EB4F-CE44-B852-2B3F80C29638}"/>
              </a:ext>
            </a:extLst>
          </p:cNvPr>
          <p:cNvSpPr txBox="1"/>
          <p:nvPr/>
        </p:nvSpPr>
        <p:spPr>
          <a:xfrm>
            <a:off x="9441669" y="1281655"/>
            <a:ext cx="292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Griffith-Joyner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(USA) – Women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10.49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1988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9194EB-E562-B64D-956C-08779CFDD9E6}"/>
              </a:ext>
            </a:extLst>
          </p:cNvPr>
          <p:cNvCxnSpPr>
            <a:cxnSpLocks/>
          </p:cNvCxnSpPr>
          <p:nvPr/>
        </p:nvCxnSpPr>
        <p:spPr>
          <a:xfrm flipH="1">
            <a:off x="8962808" y="2120535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EE36E8-8357-5F47-A987-6E95178B39B1}"/>
              </a:ext>
            </a:extLst>
          </p:cNvPr>
          <p:cNvSpPr txBox="1"/>
          <p:nvPr/>
        </p:nvSpPr>
        <p:spPr>
          <a:xfrm>
            <a:off x="1053093" y="106222"/>
            <a:ext cx="951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World Record Progression: Women are Closing the Gap!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Relative Finishing Distance in World Record Time</a:t>
            </a:r>
          </a:p>
        </p:txBody>
      </p:sp>
    </p:spTree>
    <p:extLst>
      <p:ext uri="{BB962C8B-B14F-4D97-AF65-F5344CB8AC3E}">
        <p14:creationId xmlns:p14="http://schemas.microsoft.com/office/powerpoint/2010/main" val="31731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F5B2F-6AD6-8D40-AEB8-E1BE7FD7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t="11619"/>
          <a:stretch/>
        </p:blipFill>
        <p:spPr>
          <a:xfrm>
            <a:off x="145544" y="1147760"/>
            <a:ext cx="9806559" cy="5253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DD986-D2BC-734A-9586-D55EF53972B3}"/>
              </a:ext>
            </a:extLst>
          </p:cNvPr>
          <p:cNvSpPr txBox="1"/>
          <p:nvPr/>
        </p:nvSpPr>
        <p:spPr>
          <a:xfrm>
            <a:off x="9412604" y="5198974"/>
            <a:ext cx="225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Kipchoge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Men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2:01:39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2018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79E8-E98A-CE40-BE3C-4E6ECBD2EE23}"/>
              </a:ext>
            </a:extLst>
          </p:cNvPr>
          <p:cNvSpPr txBox="1"/>
          <p:nvPr/>
        </p:nvSpPr>
        <p:spPr>
          <a:xfrm>
            <a:off x="9418112" y="4431356"/>
            <a:ext cx="229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Kosgei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Women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2:14:04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275E-ACCC-6748-A175-CA42C43A377C}"/>
              </a:ext>
            </a:extLst>
          </p:cNvPr>
          <p:cNvSpPr/>
          <p:nvPr/>
        </p:nvSpPr>
        <p:spPr>
          <a:xfrm>
            <a:off x="188551" y="1147760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8D961-9692-0F4B-9320-182A5007E7FB}"/>
              </a:ext>
            </a:extLst>
          </p:cNvPr>
          <p:cNvSpPr/>
          <p:nvPr/>
        </p:nvSpPr>
        <p:spPr>
          <a:xfrm>
            <a:off x="187021" y="2812571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80DD5-9E8A-4D4F-B64E-88E9B3C4030B}"/>
              </a:ext>
            </a:extLst>
          </p:cNvPr>
          <p:cNvSpPr/>
          <p:nvPr/>
        </p:nvSpPr>
        <p:spPr>
          <a:xfrm>
            <a:off x="145544" y="4477382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2638-F26E-FD48-8D48-AE4EEA34349B}"/>
              </a:ext>
            </a:extLst>
          </p:cNvPr>
          <p:cNvSpPr/>
          <p:nvPr/>
        </p:nvSpPr>
        <p:spPr>
          <a:xfrm>
            <a:off x="743019" y="1709636"/>
            <a:ext cx="20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100 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7F5727-9123-C240-A6D8-F44D1B04786D}"/>
              </a:ext>
            </a:extLst>
          </p:cNvPr>
          <p:cNvCxnSpPr>
            <a:cxnSpLocks/>
          </p:cNvCxnSpPr>
          <p:nvPr/>
        </p:nvCxnSpPr>
        <p:spPr>
          <a:xfrm>
            <a:off x="8680077" y="1149620"/>
            <a:ext cx="3341" cy="74791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F4F28-6D7B-E04E-8EF9-B85939C32F71}"/>
              </a:ext>
            </a:extLst>
          </p:cNvPr>
          <p:cNvCxnSpPr>
            <a:cxnSpLocks/>
          </p:cNvCxnSpPr>
          <p:nvPr/>
        </p:nvCxnSpPr>
        <p:spPr>
          <a:xfrm flipH="1">
            <a:off x="8680077" y="2389368"/>
            <a:ext cx="3341" cy="1705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93058-D303-E243-B953-D01CE3CC06EE}"/>
              </a:ext>
            </a:extLst>
          </p:cNvPr>
          <p:cNvCxnSpPr>
            <a:cxnSpLocks/>
          </p:cNvCxnSpPr>
          <p:nvPr/>
        </p:nvCxnSpPr>
        <p:spPr>
          <a:xfrm>
            <a:off x="8675443" y="2766522"/>
            <a:ext cx="0" cy="68215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3104B1-9DC6-E640-913D-A47AD887B23B}"/>
              </a:ext>
            </a:extLst>
          </p:cNvPr>
          <p:cNvCxnSpPr>
            <a:cxnSpLocks/>
          </p:cNvCxnSpPr>
          <p:nvPr/>
        </p:nvCxnSpPr>
        <p:spPr>
          <a:xfrm flipH="1">
            <a:off x="8675445" y="3883986"/>
            <a:ext cx="7973" cy="2973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9B49DD-D0BF-0846-8CF7-41452C4352C3}"/>
              </a:ext>
            </a:extLst>
          </p:cNvPr>
          <p:cNvCxnSpPr>
            <a:cxnSpLocks/>
          </p:cNvCxnSpPr>
          <p:nvPr/>
        </p:nvCxnSpPr>
        <p:spPr>
          <a:xfrm flipH="1">
            <a:off x="8675445" y="4379969"/>
            <a:ext cx="7973" cy="7517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1F8CD1-9E08-4147-908B-9013132A186B}"/>
              </a:ext>
            </a:extLst>
          </p:cNvPr>
          <p:cNvCxnSpPr>
            <a:cxnSpLocks/>
          </p:cNvCxnSpPr>
          <p:nvPr/>
        </p:nvCxnSpPr>
        <p:spPr>
          <a:xfrm>
            <a:off x="8683416" y="5623816"/>
            <a:ext cx="0" cy="1709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CE170A-8569-FD49-89E3-88620A604BC7}"/>
              </a:ext>
            </a:extLst>
          </p:cNvPr>
          <p:cNvCxnSpPr>
            <a:cxnSpLocks/>
          </p:cNvCxnSpPr>
          <p:nvPr/>
        </p:nvCxnSpPr>
        <p:spPr>
          <a:xfrm>
            <a:off x="8683416" y="5460535"/>
            <a:ext cx="0" cy="7677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F3383-AA77-D04F-8CC4-8B94A005BE26}"/>
              </a:ext>
            </a:extLst>
          </p:cNvPr>
          <p:cNvCxnSpPr>
            <a:cxnSpLocks/>
          </p:cNvCxnSpPr>
          <p:nvPr/>
        </p:nvCxnSpPr>
        <p:spPr>
          <a:xfrm>
            <a:off x="8688335" y="2230858"/>
            <a:ext cx="0" cy="8170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01306-C54C-B242-9AFE-5905FC7CB7F3}"/>
              </a:ext>
            </a:extLst>
          </p:cNvPr>
          <p:cNvCxnSpPr>
            <a:cxnSpLocks/>
          </p:cNvCxnSpPr>
          <p:nvPr/>
        </p:nvCxnSpPr>
        <p:spPr>
          <a:xfrm flipH="1">
            <a:off x="8939249" y="5365236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54E9D-92B8-C546-96F2-5CA61DE951E3}"/>
              </a:ext>
            </a:extLst>
          </p:cNvPr>
          <p:cNvCxnSpPr>
            <a:cxnSpLocks/>
          </p:cNvCxnSpPr>
          <p:nvPr/>
        </p:nvCxnSpPr>
        <p:spPr>
          <a:xfrm flipH="1">
            <a:off x="8165986" y="4691359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16B38F-CFE2-3148-BC19-9F64F12A9458}"/>
              </a:ext>
            </a:extLst>
          </p:cNvPr>
          <p:cNvCxnSpPr>
            <a:cxnSpLocks/>
          </p:cNvCxnSpPr>
          <p:nvPr/>
        </p:nvCxnSpPr>
        <p:spPr>
          <a:xfrm flipH="1" flipV="1">
            <a:off x="8165986" y="1447881"/>
            <a:ext cx="1294169" cy="40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chart&#10;&#10;Description automatically generated">
            <a:extLst>
              <a:ext uri="{FF2B5EF4-FFF2-40B4-BE49-F238E27FC236}">
                <a16:creationId xmlns:a16="http://schemas.microsoft.com/office/drawing/2014/main" id="{BF006CC0-DBF4-1848-A022-EFA584C2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23" t="30525" r="9337" b="29098"/>
          <a:stretch/>
        </p:blipFill>
        <p:spPr>
          <a:xfrm rot="5400000">
            <a:off x="7552283" y="4546650"/>
            <a:ext cx="356625" cy="33640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1D4503-933E-004A-976D-5203F3AB028D}"/>
              </a:ext>
            </a:extLst>
          </p:cNvPr>
          <p:cNvSpPr txBox="1"/>
          <p:nvPr/>
        </p:nvSpPr>
        <p:spPr>
          <a:xfrm rot="18931069">
            <a:off x="5922578" y="639431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9C1202-0D24-E245-BC2C-842B76375098}"/>
              </a:ext>
            </a:extLst>
          </p:cNvPr>
          <p:cNvSpPr txBox="1"/>
          <p:nvPr/>
        </p:nvSpPr>
        <p:spPr>
          <a:xfrm rot="18931069">
            <a:off x="6325802" y="639408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065DF-DDC6-D047-A279-3CCFB5147248}"/>
              </a:ext>
            </a:extLst>
          </p:cNvPr>
          <p:cNvSpPr txBox="1"/>
          <p:nvPr/>
        </p:nvSpPr>
        <p:spPr>
          <a:xfrm rot="18931069">
            <a:off x="6684796" y="6393849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280E20-F13E-B946-B7A2-010824B1245A}"/>
              </a:ext>
            </a:extLst>
          </p:cNvPr>
          <p:cNvSpPr txBox="1"/>
          <p:nvPr/>
        </p:nvSpPr>
        <p:spPr>
          <a:xfrm rot="18931069">
            <a:off x="7044718" y="639361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E0628F-A06A-CE40-BE8C-FE9FD7AB94A8}"/>
              </a:ext>
            </a:extLst>
          </p:cNvPr>
          <p:cNvSpPr txBox="1"/>
          <p:nvPr/>
        </p:nvSpPr>
        <p:spPr>
          <a:xfrm rot="18931069">
            <a:off x="7412358" y="6393384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CF8E40-C24A-B643-9C09-DA0C1AA5921A}"/>
              </a:ext>
            </a:extLst>
          </p:cNvPr>
          <p:cNvSpPr txBox="1"/>
          <p:nvPr/>
        </p:nvSpPr>
        <p:spPr>
          <a:xfrm rot="18931069">
            <a:off x="7771354" y="6393385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7F6BB1-1C4C-EE45-9A52-3CBD29FF8577}"/>
              </a:ext>
            </a:extLst>
          </p:cNvPr>
          <p:cNvSpPr txBox="1"/>
          <p:nvPr/>
        </p:nvSpPr>
        <p:spPr>
          <a:xfrm rot="18931069">
            <a:off x="8138993" y="6393933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8E6113-FDDD-924D-9CE9-5D6ECCDA62F3}"/>
              </a:ext>
            </a:extLst>
          </p:cNvPr>
          <p:cNvSpPr txBox="1"/>
          <p:nvPr/>
        </p:nvSpPr>
        <p:spPr>
          <a:xfrm rot="18931069">
            <a:off x="8506633" y="6398122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5695-3A79-FF48-9245-9BA40C213E95}"/>
              </a:ext>
            </a:extLst>
          </p:cNvPr>
          <p:cNvSpPr txBox="1"/>
          <p:nvPr/>
        </p:nvSpPr>
        <p:spPr>
          <a:xfrm rot="18931069">
            <a:off x="8867435" y="639157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C2AC3-6CCE-CF45-8884-726AF90657BA}"/>
              </a:ext>
            </a:extLst>
          </p:cNvPr>
          <p:cNvSpPr txBox="1"/>
          <p:nvPr/>
        </p:nvSpPr>
        <p:spPr>
          <a:xfrm>
            <a:off x="4373048" y="1301894"/>
            <a:ext cx="263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Griffith-Joyner (1988) beats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Mejzlíková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II (1922) by 22m!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CE2E1-7AEA-3140-9BEB-38F2C615788A}"/>
              </a:ext>
            </a:extLst>
          </p:cNvPr>
          <p:cNvSpPr/>
          <p:nvPr/>
        </p:nvSpPr>
        <p:spPr>
          <a:xfrm>
            <a:off x="742921" y="3264012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10,000 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8257C0-0D4F-424F-993B-1391D0B37B3A}"/>
              </a:ext>
            </a:extLst>
          </p:cNvPr>
          <p:cNvSpPr/>
          <p:nvPr/>
        </p:nvSpPr>
        <p:spPr>
          <a:xfrm>
            <a:off x="742921" y="4921349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Marathon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F0C3ED-3339-C94F-833A-70000D0D7D8D}"/>
              </a:ext>
            </a:extLst>
          </p:cNvPr>
          <p:cNvSpPr txBox="1"/>
          <p:nvPr/>
        </p:nvSpPr>
        <p:spPr>
          <a:xfrm>
            <a:off x="9408039" y="3587490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Cheptegei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(UGA) – Men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26:11.00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6D0501-4EA6-A447-BBFF-4DC86CD571E7}"/>
              </a:ext>
            </a:extLst>
          </p:cNvPr>
          <p:cNvSpPr txBox="1"/>
          <p:nvPr/>
        </p:nvSpPr>
        <p:spPr>
          <a:xfrm>
            <a:off x="9423529" y="2796122"/>
            <a:ext cx="229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Ayana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(ETH) – Women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29:17.45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57D0B3-B44F-6A43-8D71-1936F174796B}"/>
              </a:ext>
            </a:extLst>
          </p:cNvPr>
          <p:cNvCxnSpPr>
            <a:cxnSpLocks/>
          </p:cNvCxnSpPr>
          <p:nvPr/>
        </p:nvCxnSpPr>
        <p:spPr>
          <a:xfrm flipH="1">
            <a:off x="8944666" y="3753752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C018B6-561F-B343-8218-53452D7DB270}"/>
              </a:ext>
            </a:extLst>
          </p:cNvPr>
          <p:cNvCxnSpPr>
            <a:cxnSpLocks/>
          </p:cNvCxnSpPr>
          <p:nvPr/>
        </p:nvCxnSpPr>
        <p:spPr>
          <a:xfrm flipH="1">
            <a:off x="8171403" y="3079875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01D489-4AFD-1F47-A9D7-42FF87757418}"/>
              </a:ext>
            </a:extLst>
          </p:cNvPr>
          <p:cNvSpPr txBox="1"/>
          <p:nvPr/>
        </p:nvSpPr>
        <p:spPr>
          <a:xfrm>
            <a:off x="9436163" y="1939265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Bolt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(JAM) – Men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9.58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2009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15DDBC-EB4F-CE44-B852-2B3F80C29638}"/>
              </a:ext>
            </a:extLst>
          </p:cNvPr>
          <p:cNvSpPr txBox="1"/>
          <p:nvPr/>
        </p:nvSpPr>
        <p:spPr>
          <a:xfrm>
            <a:off x="9441669" y="1281655"/>
            <a:ext cx="292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Griffith-Joyner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(USA) – Women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10.49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1988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9194EB-E562-B64D-956C-08779CFDD9E6}"/>
              </a:ext>
            </a:extLst>
          </p:cNvPr>
          <p:cNvCxnSpPr>
            <a:cxnSpLocks/>
          </p:cNvCxnSpPr>
          <p:nvPr/>
        </p:nvCxnSpPr>
        <p:spPr>
          <a:xfrm flipH="1">
            <a:off x="8962808" y="2120535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093B6FB-EC01-024F-87FC-087AEAE1FCED}"/>
              </a:ext>
            </a:extLst>
          </p:cNvPr>
          <p:cNvSpPr txBox="1"/>
          <p:nvPr/>
        </p:nvSpPr>
        <p:spPr>
          <a:xfrm>
            <a:off x="3020381" y="5068383"/>
            <a:ext cx="263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Kosgei (2019) beats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Ledru (1918) by 10 miles!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E36E8-8357-5F47-A987-6E95178B39B1}"/>
              </a:ext>
            </a:extLst>
          </p:cNvPr>
          <p:cNvSpPr txBox="1"/>
          <p:nvPr/>
        </p:nvSpPr>
        <p:spPr>
          <a:xfrm>
            <a:off x="1053093" y="106222"/>
            <a:ext cx="951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World Record Progression: Women are Closing the Gap!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Relative Finishing Distance in World Record Time</a:t>
            </a:r>
          </a:p>
        </p:txBody>
      </p:sp>
    </p:spTree>
    <p:extLst>
      <p:ext uri="{BB962C8B-B14F-4D97-AF65-F5344CB8AC3E}">
        <p14:creationId xmlns:p14="http://schemas.microsoft.com/office/powerpoint/2010/main" val="37872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F5B2F-6AD6-8D40-AEB8-E1BE7FD7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t="11619"/>
          <a:stretch/>
        </p:blipFill>
        <p:spPr>
          <a:xfrm>
            <a:off x="145544" y="1147760"/>
            <a:ext cx="9806559" cy="5253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DD986-D2BC-734A-9586-D55EF53972B3}"/>
              </a:ext>
            </a:extLst>
          </p:cNvPr>
          <p:cNvSpPr txBox="1"/>
          <p:nvPr/>
        </p:nvSpPr>
        <p:spPr>
          <a:xfrm>
            <a:off x="9412604" y="5198974"/>
            <a:ext cx="225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2:01:39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2018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Kipchoge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79E8-E98A-CE40-BE3C-4E6ECBD2EE23}"/>
              </a:ext>
            </a:extLst>
          </p:cNvPr>
          <p:cNvSpPr txBox="1"/>
          <p:nvPr/>
        </p:nvSpPr>
        <p:spPr>
          <a:xfrm>
            <a:off x="9418112" y="4526356"/>
            <a:ext cx="229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2:14:04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Kosgei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Women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275E-ACCC-6748-A175-CA42C43A377C}"/>
              </a:ext>
            </a:extLst>
          </p:cNvPr>
          <p:cNvSpPr/>
          <p:nvPr/>
        </p:nvSpPr>
        <p:spPr>
          <a:xfrm>
            <a:off x="188551" y="1147760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8D961-9692-0F4B-9320-182A5007E7FB}"/>
              </a:ext>
            </a:extLst>
          </p:cNvPr>
          <p:cNvSpPr/>
          <p:nvPr/>
        </p:nvSpPr>
        <p:spPr>
          <a:xfrm>
            <a:off x="187021" y="2812571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80DD5-9E8A-4D4F-B64E-88E9B3C4030B}"/>
              </a:ext>
            </a:extLst>
          </p:cNvPr>
          <p:cNvSpPr/>
          <p:nvPr/>
        </p:nvSpPr>
        <p:spPr>
          <a:xfrm>
            <a:off x="145544" y="4477382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2638-F26E-FD48-8D48-AE4EEA34349B}"/>
              </a:ext>
            </a:extLst>
          </p:cNvPr>
          <p:cNvSpPr/>
          <p:nvPr/>
        </p:nvSpPr>
        <p:spPr>
          <a:xfrm>
            <a:off x="743019" y="1709636"/>
            <a:ext cx="20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100 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7F5727-9123-C240-A6D8-F44D1B04786D}"/>
              </a:ext>
            </a:extLst>
          </p:cNvPr>
          <p:cNvCxnSpPr>
            <a:cxnSpLocks/>
          </p:cNvCxnSpPr>
          <p:nvPr/>
        </p:nvCxnSpPr>
        <p:spPr>
          <a:xfrm>
            <a:off x="8680077" y="1149620"/>
            <a:ext cx="3341" cy="74791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F4F28-6D7B-E04E-8EF9-B85939C32F71}"/>
              </a:ext>
            </a:extLst>
          </p:cNvPr>
          <p:cNvCxnSpPr>
            <a:cxnSpLocks/>
          </p:cNvCxnSpPr>
          <p:nvPr/>
        </p:nvCxnSpPr>
        <p:spPr>
          <a:xfrm flipH="1">
            <a:off x="8680077" y="2389368"/>
            <a:ext cx="3341" cy="1705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93058-D303-E243-B953-D01CE3CC06EE}"/>
              </a:ext>
            </a:extLst>
          </p:cNvPr>
          <p:cNvCxnSpPr>
            <a:cxnSpLocks/>
          </p:cNvCxnSpPr>
          <p:nvPr/>
        </p:nvCxnSpPr>
        <p:spPr>
          <a:xfrm>
            <a:off x="8675443" y="2766522"/>
            <a:ext cx="0" cy="68215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3104B1-9DC6-E640-913D-A47AD887B23B}"/>
              </a:ext>
            </a:extLst>
          </p:cNvPr>
          <p:cNvCxnSpPr>
            <a:cxnSpLocks/>
          </p:cNvCxnSpPr>
          <p:nvPr/>
        </p:nvCxnSpPr>
        <p:spPr>
          <a:xfrm flipH="1">
            <a:off x="8675445" y="3883986"/>
            <a:ext cx="7973" cy="2973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9B49DD-D0BF-0846-8CF7-41452C4352C3}"/>
              </a:ext>
            </a:extLst>
          </p:cNvPr>
          <p:cNvCxnSpPr>
            <a:cxnSpLocks/>
          </p:cNvCxnSpPr>
          <p:nvPr/>
        </p:nvCxnSpPr>
        <p:spPr>
          <a:xfrm flipH="1">
            <a:off x="8675445" y="4379969"/>
            <a:ext cx="7973" cy="7517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1F8CD1-9E08-4147-908B-9013132A186B}"/>
              </a:ext>
            </a:extLst>
          </p:cNvPr>
          <p:cNvCxnSpPr>
            <a:cxnSpLocks/>
          </p:cNvCxnSpPr>
          <p:nvPr/>
        </p:nvCxnSpPr>
        <p:spPr>
          <a:xfrm>
            <a:off x="8683416" y="5623816"/>
            <a:ext cx="0" cy="1709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CE170A-8569-FD49-89E3-88620A604BC7}"/>
              </a:ext>
            </a:extLst>
          </p:cNvPr>
          <p:cNvCxnSpPr>
            <a:cxnSpLocks/>
          </p:cNvCxnSpPr>
          <p:nvPr/>
        </p:nvCxnSpPr>
        <p:spPr>
          <a:xfrm>
            <a:off x="8683416" y="5460535"/>
            <a:ext cx="0" cy="7677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F3383-AA77-D04F-8CC4-8B94A005BE26}"/>
              </a:ext>
            </a:extLst>
          </p:cNvPr>
          <p:cNvCxnSpPr>
            <a:cxnSpLocks/>
          </p:cNvCxnSpPr>
          <p:nvPr/>
        </p:nvCxnSpPr>
        <p:spPr>
          <a:xfrm>
            <a:off x="8688335" y="2230858"/>
            <a:ext cx="0" cy="8170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01306-C54C-B242-9AFE-5905FC7CB7F3}"/>
              </a:ext>
            </a:extLst>
          </p:cNvPr>
          <p:cNvCxnSpPr>
            <a:cxnSpLocks/>
          </p:cNvCxnSpPr>
          <p:nvPr/>
        </p:nvCxnSpPr>
        <p:spPr>
          <a:xfrm flipH="1">
            <a:off x="8939249" y="5365236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54E9D-92B8-C546-96F2-5CA61DE951E3}"/>
              </a:ext>
            </a:extLst>
          </p:cNvPr>
          <p:cNvCxnSpPr>
            <a:cxnSpLocks/>
          </p:cNvCxnSpPr>
          <p:nvPr/>
        </p:nvCxnSpPr>
        <p:spPr>
          <a:xfrm flipH="1">
            <a:off x="8165986" y="4691359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16B38F-CFE2-3148-BC19-9F64F12A9458}"/>
              </a:ext>
            </a:extLst>
          </p:cNvPr>
          <p:cNvCxnSpPr>
            <a:cxnSpLocks/>
          </p:cNvCxnSpPr>
          <p:nvPr/>
        </p:nvCxnSpPr>
        <p:spPr>
          <a:xfrm flipH="1" flipV="1">
            <a:off x="8165986" y="1447881"/>
            <a:ext cx="1294169" cy="40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chart&#10;&#10;Description automatically generated">
            <a:extLst>
              <a:ext uri="{FF2B5EF4-FFF2-40B4-BE49-F238E27FC236}">
                <a16:creationId xmlns:a16="http://schemas.microsoft.com/office/drawing/2014/main" id="{BF006CC0-DBF4-1848-A022-EFA584C2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23" t="30525" r="9337" b="29098"/>
          <a:stretch/>
        </p:blipFill>
        <p:spPr>
          <a:xfrm rot="5400000">
            <a:off x="7552283" y="4546650"/>
            <a:ext cx="356625" cy="33640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1D4503-933E-004A-976D-5203F3AB028D}"/>
              </a:ext>
            </a:extLst>
          </p:cNvPr>
          <p:cNvSpPr txBox="1"/>
          <p:nvPr/>
        </p:nvSpPr>
        <p:spPr>
          <a:xfrm rot="18931069">
            <a:off x="5922578" y="639431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9C1202-0D24-E245-BC2C-842B76375098}"/>
              </a:ext>
            </a:extLst>
          </p:cNvPr>
          <p:cNvSpPr txBox="1"/>
          <p:nvPr/>
        </p:nvSpPr>
        <p:spPr>
          <a:xfrm rot="18931069">
            <a:off x="6325802" y="639408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065DF-DDC6-D047-A279-3CCFB5147248}"/>
              </a:ext>
            </a:extLst>
          </p:cNvPr>
          <p:cNvSpPr txBox="1"/>
          <p:nvPr/>
        </p:nvSpPr>
        <p:spPr>
          <a:xfrm rot="18931069">
            <a:off x="6684796" y="6393849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280E20-F13E-B946-B7A2-010824B1245A}"/>
              </a:ext>
            </a:extLst>
          </p:cNvPr>
          <p:cNvSpPr txBox="1"/>
          <p:nvPr/>
        </p:nvSpPr>
        <p:spPr>
          <a:xfrm rot="18931069">
            <a:off x="7044718" y="639361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E0628F-A06A-CE40-BE8C-FE9FD7AB94A8}"/>
              </a:ext>
            </a:extLst>
          </p:cNvPr>
          <p:cNvSpPr txBox="1"/>
          <p:nvPr/>
        </p:nvSpPr>
        <p:spPr>
          <a:xfrm rot="18931069">
            <a:off x="7412358" y="6393384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CF8E40-C24A-B643-9C09-DA0C1AA5921A}"/>
              </a:ext>
            </a:extLst>
          </p:cNvPr>
          <p:cNvSpPr txBox="1"/>
          <p:nvPr/>
        </p:nvSpPr>
        <p:spPr>
          <a:xfrm rot="18931069">
            <a:off x="7771354" y="6393385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7F6BB1-1C4C-EE45-9A52-3CBD29FF8577}"/>
              </a:ext>
            </a:extLst>
          </p:cNvPr>
          <p:cNvSpPr txBox="1"/>
          <p:nvPr/>
        </p:nvSpPr>
        <p:spPr>
          <a:xfrm rot="18931069">
            <a:off x="8138993" y="6393933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8E6113-FDDD-924D-9CE9-5D6ECCDA62F3}"/>
              </a:ext>
            </a:extLst>
          </p:cNvPr>
          <p:cNvSpPr txBox="1"/>
          <p:nvPr/>
        </p:nvSpPr>
        <p:spPr>
          <a:xfrm rot="18931069">
            <a:off x="8506633" y="6398122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5695-3A79-FF48-9245-9BA40C213E95}"/>
              </a:ext>
            </a:extLst>
          </p:cNvPr>
          <p:cNvSpPr txBox="1"/>
          <p:nvPr/>
        </p:nvSpPr>
        <p:spPr>
          <a:xfrm rot="18931069">
            <a:off x="8867435" y="639157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C2AC3-6CCE-CF45-8884-726AF90657BA}"/>
              </a:ext>
            </a:extLst>
          </p:cNvPr>
          <p:cNvSpPr txBox="1"/>
          <p:nvPr/>
        </p:nvSpPr>
        <p:spPr>
          <a:xfrm>
            <a:off x="4373048" y="1301894"/>
            <a:ext cx="263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Griffith-Joyner (1988) beats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Mejzlíková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II (1922) by 22m!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CE2E1-7AEA-3140-9BEB-38F2C615788A}"/>
              </a:ext>
            </a:extLst>
          </p:cNvPr>
          <p:cNvSpPr/>
          <p:nvPr/>
        </p:nvSpPr>
        <p:spPr>
          <a:xfrm>
            <a:off x="742921" y="3264012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10,000 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8257C0-0D4F-424F-993B-1391D0B37B3A}"/>
              </a:ext>
            </a:extLst>
          </p:cNvPr>
          <p:cNvSpPr/>
          <p:nvPr/>
        </p:nvSpPr>
        <p:spPr>
          <a:xfrm>
            <a:off x="742921" y="4921349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Marathon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F0C3ED-3339-C94F-833A-70000D0D7D8D}"/>
              </a:ext>
            </a:extLst>
          </p:cNvPr>
          <p:cNvSpPr txBox="1"/>
          <p:nvPr/>
        </p:nvSpPr>
        <p:spPr>
          <a:xfrm>
            <a:off x="9408039" y="3587490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26:11.00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2020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Cheptegei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(UGA) – Men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6D0501-4EA6-A447-BBFF-4DC86CD571E7}"/>
              </a:ext>
            </a:extLst>
          </p:cNvPr>
          <p:cNvSpPr txBox="1"/>
          <p:nvPr/>
        </p:nvSpPr>
        <p:spPr>
          <a:xfrm>
            <a:off x="9423529" y="2914872"/>
            <a:ext cx="229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29:17.45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Ayana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(ETH) – Women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57D0B3-B44F-6A43-8D71-1936F174796B}"/>
              </a:ext>
            </a:extLst>
          </p:cNvPr>
          <p:cNvCxnSpPr>
            <a:cxnSpLocks/>
          </p:cNvCxnSpPr>
          <p:nvPr/>
        </p:nvCxnSpPr>
        <p:spPr>
          <a:xfrm flipH="1">
            <a:off x="8944666" y="3753752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C018B6-561F-B343-8218-53452D7DB270}"/>
              </a:ext>
            </a:extLst>
          </p:cNvPr>
          <p:cNvCxnSpPr>
            <a:cxnSpLocks/>
          </p:cNvCxnSpPr>
          <p:nvPr/>
        </p:nvCxnSpPr>
        <p:spPr>
          <a:xfrm flipH="1">
            <a:off x="8171403" y="3079875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01D489-4AFD-1F47-A9D7-42FF87757418}"/>
              </a:ext>
            </a:extLst>
          </p:cNvPr>
          <p:cNvSpPr txBox="1"/>
          <p:nvPr/>
        </p:nvSpPr>
        <p:spPr>
          <a:xfrm>
            <a:off x="9436163" y="1939265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9.58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2009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Bolt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(JAM) – Men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15DDBC-EB4F-CE44-B852-2B3F80C29638}"/>
              </a:ext>
            </a:extLst>
          </p:cNvPr>
          <p:cNvSpPr txBox="1"/>
          <p:nvPr/>
        </p:nvSpPr>
        <p:spPr>
          <a:xfrm>
            <a:off x="9441669" y="1281655"/>
            <a:ext cx="292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10.49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1988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Griffith-Joyner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(USA) – Women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9194EB-E562-B64D-956C-08779CFDD9E6}"/>
              </a:ext>
            </a:extLst>
          </p:cNvPr>
          <p:cNvCxnSpPr>
            <a:cxnSpLocks/>
          </p:cNvCxnSpPr>
          <p:nvPr/>
        </p:nvCxnSpPr>
        <p:spPr>
          <a:xfrm flipH="1">
            <a:off x="8962808" y="2120535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093B6FB-EC01-024F-87FC-087AEAE1FCED}"/>
              </a:ext>
            </a:extLst>
          </p:cNvPr>
          <p:cNvSpPr txBox="1"/>
          <p:nvPr/>
        </p:nvSpPr>
        <p:spPr>
          <a:xfrm>
            <a:off x="3020381" y="5068383"/>
            <a:ext cx="263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Kosgei (2019) beats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Ledru (1918) by 10 miles!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E36E8-8357-5F47-A987-6E95178B39B1}"/>
              </a:ext>
            </a:extLst>
          </p:cNvPr>
          <p:cNvSpPr txBox="1"/>
          <p:nvPr/>
        </p:nvSpPr>
        <p:spPr>
          <a:xfrm>
            <a:off x="1053093" y="106222"/>
            <a:ext cx="951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World Record Progression: Women are Closing the Gap!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Relative Finishing Distance in World Record Time</a:t>
            </a:r>
          </a:p>
        </p:txBody>
      </p:sp>
    </p:spTree>
    <p:extLst>
      <p:ext uri="{BB962C8B-B14F-4D97-AF65-F5344CB8AC3E}">
        <p14:creationId xmlns:p14="http://schemas.microsoft.com/office/powerpoint/2010/main" val="10259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F5B2F-6AD6-8D40-AEB8-E1BE7FD7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t="11619"/>
          <a:stretch/>
        </p:blipFill>
        <p:spPr>
          <a:xfrm>
            <a:off x="145544" y="1147760"/>
            <a:ext cx="9806559" cy="5253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DD986-D2BC-734A-9586-D55EF53972B3}"/>
              </a:ext>
            </a:extLst>
          </p:cNvPr>
          <p:cNvSpPr txBox="1"/>
          <p:nvPr/>
        </p:nvSpPr>
        <p:spPr>
          <a:xfrm>
            <a:off x="9412604" y="5198974"/>
            <a:ext cx="225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2:01:39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2018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Kipchoge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79E8-E98A-CE40-BE3C-4E6ECBD2EE23}"/>
              </a:ext>
            </a:extLst>
          </p:cNvPr>
          <p:cNvSpPr txBox="1"/>
          <p:nvPr/>
        </p:nvSpPr>
        <p:spPr>
          <a:xfrm>
            <a:off x="9418112" y="4526356"/>
            <a:ext cx="229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2:14:04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Kosgei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Women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275E-ACCC-6748-A175-CA42C43A377C}"/>
              </a:ext>
            </a:extLst>
          </p:cNvPr>
          <p:cNvSpPr/>
          <p:nvPr/>
        </p:nvSpPr>
        <p:spPr>
          <a:xfrm>
            <a:off x="188551" y="1147760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8D961-9692-0F4B-9320-182A5007E7FB}"/>
              </a:ext>
            </a:extLst>
          </p:cNvPr>
          <p:cNvSpPr/>
          <p:nvPr/>
        </p:nvSpPr>
        <p:spPr>
          <a:xfrm>
            <a:off x="187021" y="2812571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80DD5-9E8A-4D4F-B64E-88E9B3C4030B}"/>
              </a:ext>
            </a:extLst>
          </p:cNvPr>
          <p:cNvSpPr/>
          <p:nvPr/>
        </p:nvSpPr>
        <p:spPr>
          <a:xfrm>
            <a:off x="145544" y="4477382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2" name="Picture 3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995FF5D-B955-7847-BB48-8EF2719C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r="10287" b="90580"/>
          <a:stretch/>
        </p:blipFill>
        <p:spPr>
          <a:xfrm>
            <a:off x="351196" y="158786"/>
            <a:ext cx="11413716" cy="74449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8B2638-F26E-FD48-8D48-AE4EEA34349B}"/>
              </a:ext>
            </a:extLst>
          </p:cNvPr>
          <p:cNvSpPr/>
          <p:nvPr/>
        </p:nvSpPr>
        <p:spPr>
          <a:xfrm>
            <a:off x="743019" y="1709636"/>
            <a:ext cx="20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100 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7F5727-9123-C240-A6D8-F44D1B04786D}"/>
              </a:ext>
            </a:extLst>
          </p:cNvPr>
          <p:cNvCxnSpPr>
            <a:cxnSpLocks/>
          </p:cNvCxnSpPr>
          <p:nvPr/>
        </p:nvCxnSpPr>
        <p:spPr>
          <a:xfrm>
            <a:off x="8680077" y="1149620"/>
            <a:ext cx="3341" cy="74791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F4F28-6D7B-E04E-8EF9-B85939C32F71}"/>
              </a:ext>
            </a:extLst>
          </p:cNvPr>
          <p:cNvCxnSpPr>
            <a:cxnSpLocks/>
          </p:cNvCxnSpPr>
          <p:nvPr/>
        </p:nvCxnSpPr>
        <p:spPr>
          <a:xfrm flipH="1">
            <a:off x="8680077" y="2389368"/>
            <a:ext cx="3341" cy="1705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93058-D303-E243-B953-D01CE3CC06EE}"/>
              </a:ext>
            </a:extLst>
          </p:cNvPr>
          <p:cNvCxnSpPr>
            <a:cxnSpLocks/>
          </p:cNvCxnSpPr>
          <p:nvPr/>
        </p:nvCxnSpPr>
        <p:spPr>
          <a:xfrm>
            <a:off x="8675443" y="2766522"/>
            <a:ext cx="0" cy="68215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3104B1-9DC6-E640-913D-A47AD887B23B}"/>
              </a:ext>
            </a:extLst>
          </p:cNvPr>
          <p:cNvCxnSpPr>
            <a:cxnSpLocks/>
          </p:cNvCxnSpPr>
          <p:nvPr/>
        </p:nvCxnSpPr>
        <p:spPr>
          <a:xfrm flipH="1">
            <a:off x="8675445" y="3883986"/>
            <a:ext cx="7973" cy="2973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9B49DD-D0BF-0846-8CF7-41452C4352C3}"/>
              </a:ext>
            </a:extLst>
          </p:cNvPr>
          <p:cNvCxnSpPr>
            <a:cxnSpLocks/>
          </p:cNvCxnSpPr>
          <p:nvPr/>
        </p:nvCxnSpPr>
        <p:spPr>
          <a:xfrm flipH="1">
            <a:off x="8675445" y="4379969"/>
            <a:ext cx="7973" cy="7517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1F8CD1-9E08-4147-908B-9013132A186B}"/>
              </a:ext>
            </a:extLst>
          </p:cNvPr>
          <p:cNvCxnSpPr>
            <a:cxnSpLocks/>
          </p:cNvCxnSpPr>
          <p:nvPr/>
        </p:nvCxnSpPr>
        <p:spPr>
          <a:xfrm>
            <a:off x="8683416" y="5623816"/>
            <a:ext cx="0" cy="1709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CE170A-8569-FD49-89E3-88620A604BC7}"/>
              </a:ext>
            </a:extLst>
          </p:cNvPr>
          <p:cNvCxnSpPr>
            <a:cxnSpLocks/>
          </p:cNvCxnSpPr>
          <p:nvPr/>
        </p:nvCxnSpPr>
        <p:spPr>
          <a:xfrm>
            <a:off x="8683416" y="5460535"/>
            <a:ext cx="0" cy="7677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F3383-AA77-D04F-8CC4-8B94A005BE26}"/>
              </a:ext>
            </a:extLst>
          </p:cNvPr>
          <p:cNvCxnSpPr>
            <a:cxnSpLocks/>
          </p:cNvCxnSpPr>
          <p:nvPr/>
        </p:nvCxnSpPr>
        <p:spPr>
          <a:xfrm>
            <a:off x="8688335" y="2230858"/>
            <a:ext cx="0" cy="8170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01306-C54C-B242-9AFE-5905FC7CB7F3}"/>
              </a:ext>
            </a:extLst>
          </p:cNvPr>
          <p:cNvCxnSpPr>
            <a:cxnSpLocks/>
          </p:cNvCxnSpPr>
          <p:nvPr/>
        </p:nvCxnSpPr>
        <p:spPr>
          <a:xfrm flipH="1">
            <a:off x="8939249" y="5365236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54E9D-92B8-C546-96F2-5CA61DE951E3}"/>
              </a:ext>
            </a:extLst>
          </p:cNvPr>
          <p:cNvCxnSpPr>
            <a:cxnSpLocks/>
          </p:cNvCxnSpPr>
          <p:nvPr/>
        </p:nvCxnSpPr>
        <p:spPr>
          <a:xfrm flipH="1">
            <a:off x="8165986" y="4691359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16B38F-CFE2-3148-BC19-9F64F12A9458}"/>
              </a:ext>
            </a:extLst>
          </p:cNvPr>
          <p:cNvCxnSpPr>
            <a:cxnSpLocks/>
          </p:cNvCxnSpPr>
          <p:nvPr/>
        </p:nvCxnSpPr>
        <p:spPr>
          <a:xfrm flipH="1" flipV="1">
            <a:off x="8165986" y="1447881"/>
            <a:ext cx="1294169" cy="40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chart&#10;&#10;Description automatically generated">
            <a:extLst>
              <a:ext uri="{FF2B5EF4-FFF2-40B4-BE49-F238E27FC236}">
                <a16:creationId xmlns:a16="http://schemas.microsoft.com/office/drawing/2014/main" id="{BF006CC0-DBF4-1848-A022-EFA584C2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23" t="30525" r="9337" b="29098"/>
          <a:stretch/>
        </p:blipFill>
        <p:spPr>
          <a:xfrm rot="5400000">
            <a:off x="7552283" y="4546650"/>
            <a:ext cx="356625" cy="33640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1D4503-933E-004A-976D-5203F3AB028D}"/>
              </a:ext>
            </a:extLst>
          </p:cNvPr>
          <p:cNvSpPr txBox="1"/>
          <p:nvPr/>
        </p:nvSpPr>
        <p:spPr>
          <a:xfrm rot="18931069">
            <a:off x="5922578" y="639431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9C1202-0D24-E245-BC2C-842B76375098}"/>
              </a:ext>
            </a:extLst>
          </p:cNvPr>
          <p:cNvSpPr txBox="1"/>
          <p:nvPr/>
        </p:nvSpPr>
        <p:spPr>
          <a:xfrm rot="18931069">
            <a:off x="6325802" y="639408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065DF-DDC6-D047-A279-3CCFB5147248}"/>
              </a:ext>
            </a:extLst>
          </p:cNvPr>
          <p:cNvSpPr txBox="1"/>
          <p:nvPr/>
        </p:nvSpPr>
        <p:spPr>
          <a:xfrm rot="18931069">
            <a:off x="6684796" y="6393849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280E20-F13E-B946-B7A2-010824B1245A}"/>
              </a:ext>
            </a:extLst>
          </p:cNvPr>
          <p:cNvSpPr txBox="1"/>
          <p:nvPr/>
        </p:nvSpPr>
        <p:spPr>
          <a:xfrm rot="18931069">
            <a:off x="7044718" y="639361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E0628F-A06A-CE40-BE8C-FE9FD7AB94A8}"/>
              </a:ext>
            </a:extLst>
          </p:cNvPr>
          <p:cNvSpPr txBox="1"/>
          <p:nvPr/>
        </p:nvSpPr>
        <p:spPr>
          <a:xfrm rot="18931069">
            <a:off x="7412358" y="6393384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CF8E40-C24A-B643-9C09-DA0C1AA5921A}"/>
              </a:ext>
            </a:extLst>
          </p:cNvPr>
          <p:cNvSpPr txBox="1"/>
          <p:nvPr/>
        </p:nvSpPr>
        <p:spPr>
          <a:xfrm rot="18931069">
            <a:off x="7771354" y="6393385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7F6BB1-1C4C-EE45-9A52-3CBD29FF8577}"/>
              </a:ext>
            </a:extLst>
          </p:cNvPr>
          <p:cNvSpPr txBox="1"/>
          <p:nvPr/>
        </p:nvSpPr>
        <p:spPr>
          <a:xfrm rot="18931069">
            <a:off x="8138993" y="6393933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8E6113-FDDD-924D-9CE9-5D6ECCDA62F3}"/>
              </a:ext>
            </a:extLst>
          </p:cNvPr>
          <p:cNvSpPr txBox="1"/>
          <p:nvPr/>
        </p:nvSpPr>
        <p:spPr>
          <a:xfrm rot="18931069">
            <a:off x="8506633" y="6398122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5695-3A79-FF48-9245-9BA40C213E95}"/>
              </a:ext>
            </a:extLst>
          </p:cNvPr>
          <p:cNvSpPr txBox="1"/>
          <p:nvPr/>
        </p:nvSpPr>
        <p:spPr>
          <a:xfrm rot="18931069">
            <a:off x="8867435" y="639157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C2AC3-6CCE-CF45-8884-726AF90657BA}"/>
              </a:ext>
            </a:extLst>
          </p:cNvPr>
          <p:cNvSpPr txBox="1"/>
          <p:nvPr/>
        </p:nvSpPr>
        <p:spPr>
          <a:xfrm>
            <a:off x="4373048" y="1301894"/>
            <a:ext cx="263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Griffith-Joyner (1988) beats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Mejzlíková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II (1922) by 22m!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CE2E1-7AEA-3140-9BEB-38F2C615788A}"/>
              </a:ext>
            </a:extLst>
          </p:cNvPr>
          <p:cNvSpPr/>
          <p:nvPr/>
        </p:nvSpPr>
        <p:spPr>
          <a:xfrm>
            <a:off x="742921" y="3264012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10,000 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8257C0-0D4F-424F-993B-1391D0B37B3A}"/>
              </a:ext>
            </a:extLst>
          </p:cNvPr>
          <p:cNvSpPr/>
          <p:nvPr/>
        </p:nvSpPr>
        <p:spPr>
          <a:xfrm>
            <a:off x="742921" y="4921349"/>
            <a:ext cx="171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Marathon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F0C3ED-3339-C94F-833A-70000D0D7D8D}"/>
              </a:ext>
            </a:extLst>
          </p:cNvPr>
          <p:cNvSpPr txBox="1"/>
          <p:nvPr/>
        </p:nvSpPr>
        <p:spPr>
          <a:xfrm>
            <a:off x="9408039" y="3587490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26:11.00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2020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Cheptegei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(UGA) – Men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6D0501-4EA6-A447-BBFF-4DC86CD571E7}"/>
              </a:ext>
            </a:extLst>
          </p:cNvPr>
          <p:cNvSpPr txBox="1"/>
          <p:nvPr/>
        </p:nvSpPr>
        <p:spPr>
          <a:xfrm>
            <a:off x="9423529" y="2914872"/>
            <a:ext cx="229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29:17.45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Ayana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(ETH) – Women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57D0B3-B44F-6A43-8D71-1936F174796B}"/>
              </a:ext>
            </a:extLst>
          </p:cNvPr>
          <p:cNvCxnSpPr>
            <a:cxnSpLocks/>
          </p:cNvCxnSpPr>
          <p:nvPr/>
        </p:nvCxnSpPr>
        <p:spPr>
          <a:xfrm flipH="1">
            <a:off x="8944666" y="3753752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C018B6-561F-B343-8218-53452D7DB270}"/>
              </a:ext>
            </a:extLst>
          </p:cNvPr>
          <p:cNvCxnSpPr>
            <a:cxnSpLocks/>
          </p:cNvCxnSpPr>
          <p:nvPr/>
        </p:nvCxnSpPr>
        <p:spPr>
          <a:xfrm flipH="1">
            <a:off x="8171403" y="3079875"/>
            <a:ext cx="124661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01D489-4AFD-1F47-A9D7-42FF87757418}"/>
              </a:ext>
            </a:extLst>
          </p:cNvPr>
          <p:cNvSpPr txBox="1"/>
          <p:nvPr/>
        </p:nvSpPr>
        <p:spPr>
          <a:xfrm>
            <a:off x="9436163" y="1939265"/>
            <a:ext cx="24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9.58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2009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Bolt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(JAM) – Men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15DDBC-EB4F-CE44-B852-2B3F80C29638}"/>
              </a:ext>
            </a:extLst>
          </p:cNvPr>
          <p:cNvSpPr txBox="1"/>
          <p:nvPr/>
        </p:nvSpPr>
        <p:spPr>
          <a:xfrm>
            <a:off x="9441669" y="1281655"/>
            <a:ext cx="292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10.49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1988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Griffith-Joyner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(USA) – Women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9194EB-E562-B64D-956C-08779CFDD9E6}"/>
              </a:ext>
            </a:extLst>
          </p:cNvPr>
          <p:cNvCxnSpPr>
            <a:cxnSpLocks/>
          </p:cNvCxnSpPr>
          <p:nvPr/>
        </p:nvCxnSpPr>
        <p:spPr>
          <a:xfrm flipH="1">
            <a:off x="8962808" y="2120535"/>
            <a:ext cx="47335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093B6FB-EC01-024F-87FC-087AEAE1FCED}"/>
              </a:ext>
            </a:extLst>
          </p:cNvPr>
          <p:cNvSpPr txBox="1"/>
          <p:nvPr/>
        </p:nvSpPr>
        <p:spPr>
          <a:xfrm>
            <a:off x="3020381" y="5068383"/>
            <a:ext cx="263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Kosgei (2019) beats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Ledru (1918) by 10 miles!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5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F5B2F-6AD6-8D40-AEB8-E1BE7FD7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t="11619"/>
          <a:stretch/>
        </p:blipFill>
        <p:spPr>
          <a:xfrm>
            <a:off x="455040" y="1147760"/>
            <a:ext cx="9806559" cy="5253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DD986-D2BC-734A-9586-D55EF53972B3}"/>
              </a:ext>
            </a:extLst>
          </p:cNvPr>
          <p:cNvSpPr txBox="1"/>
          <p:nvPr/>
        </p:nvSpPr>
        <p:spPr>
          <a:xfrm>
            <a:off x="9727608" y="5024164"/>
            <a:ext cx="20301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Kipchoge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M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2:01:39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2018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79E8-E98A-CE40-BE3C-4E6ECBD2EE23}"/>
              </a:ext>
            </a:extLst>
          </p:cNvPr>
          <p:cNvSpPr txBox="1"/>
          <p:nvPr/>
        </p:nvSpPr>
        <p:spPr>
          <a:xfrm>
            <a:off x="9727609" y="4461040"/>
            <a:ext cx="1785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Kosgei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 – W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2:14:04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3493-4923-B248-9AB1-34EB5FA13468}"/>
              </a:ext>
            </a:extLst>
          </p:cNvPr>
          <p:cNvSpPr txBox="1"/>
          <p:nvPr/>
        </p:nvSpPr>
        <p:spPr>
          <a:xfrm>
            <a:off x="9769653" y="3385962"/>
            <a:ext cx="22117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Cheptegei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(UGA) – M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26:11.00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2020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A1E7D-B979-9941-A133-F677E500C059}"/>
              </a:ext>
            </a:extLst>
          </p:cNvPr>
          <p:cNvSpPr txBox="1"/>
          <p:nvPr/>
        </p:nvSpPr>
        <p:spPr>
          <a:xfrm>
            <a:off x="9769651" y="2833471"/>
            <a:ext cx="1988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Ayana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(ETH) – W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29:17.45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CFFBE-562B-3846-8BB3-E37005289783}"/>
              </a:ext>
            </a:extLst>
          </p:cNvPr>
          <p:cNvSpPr txBox="1"/>
          <p:nvPr/>
        </p:nvSpPr>
        <p:spPr>
          <a:xfrm>
            <a:off x="9769653" y="1769655"/>
            <a:ext cx="1657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Bolt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(JAM) – M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9.58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2009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86DF24-E3C4-7547-A4E2-777CE7BF64F1}"/>
              </a:ext>
            </a:extLst>
          </p:cNvPr>
          <p:cNvSpPr txBox="1"/>
          <p:nvPr/>
        </p:nvSpPr>
        <p:spPr>
          <a:xfrm>
            <a:off x="9769651" y="1238430"/>
            <a:ext cx="25577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Griffith-Joyner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(USA) – W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10.49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1988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275E-ACCC-6748-A175-CA42C43A377C}"/>
              </a:ext>
            </a:extLst>
          </p:cNvPr>
          <p:cNvSpPr/>
          <p:nvPr/>
        </p:nvSpPr>
        <p:spPr>
          <a:xfrm>
            <a:off x="498047" y="1147760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8D961-9692-0F4B-9320-182A5007E7FB}"/>
              </a:ext>
            </a:extLst>
          </p:cNvPr>
          <p:cNvSpPr/>
          <p:nvPr/>
        </p:nvSpPr>
        <p:spPr>
          <a:xfrm>
            <a:off x="496517" y="2812571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80DD5-9E8A-4D4F-B64E-88E9B3C4030B}"/>
              </a:ext>
            </a:extLst>
          </p:cNvPr>
          <p:cNvSpPr/>
          <p:nvPr/>
        </p:nvSpPr>
        <p:spPr>
          <a:xfrm>
            <a:off x="455040" y="4477382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2" name="Picture 3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995FF5D-B955-7847-BB48-8EF2719C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r="10287" b="90580"/>
          <a:stretch/>
        </p:blipFill>
        <p:spPr>
          <a:xfrm>
            <a:off x="13579" y="158786"/>
            <a:ext cx="11413716" cy="74449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8B2638-F26E-FD48-8D48-AE4EEA34349B}"/>
              </a:ext>
            </a:extLst>
          </p:cNvPr>
          <p:cNvSpPr/>
          <p:nvPr/>
        </p:nvSpPr>
        <p:spPr>
          <a:xfrm>
            <a:off x="1052515" y="1709636"/>
            <a:ext cx="171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100m dash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7F5727-9123-C240-A6D8-F44D1B04786D}"/>
              </a:ext>
            </a:extLst>
          </p:cNvPr>
          <p:cNvCxnSpPr>
            <a:cxnSpLocks/>
          </p:cNvCxnSpPr>
          <p:nvPr/>
        </p:nvCxnSpPr>
        <p:spPr>
          <a:xfrm>
            <a:off x="8989573" y="1149620"/>
            <a:ext cx="3341" cy="74791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F4F28-6D7B-E04E-8EF9-B85939C32F71}"/>
              </a:ext>
            </a:extLst>
          </p:cNvPr>
          <p:cNvCxnSpPr>
            <a:cxnSpLocks/>
          </p:cNvCxnSpPr>
          <p:nvPr/>
        </p:nvCxnSpPr>
        <p:spPr>
          <a:xfrm flipH="1">
            <a:off x="8989573" y="2389368"/>
            <a:ext cx="3341" cy="1705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93058-D303-E243-B953-D01CE3CC06EE}"/>
              </a:ext>
            </a:extLst>
          </p:cNvPr>
          <p:cNvCxnSpPr>
            <a:cxnSpLocks/>
          </p:cNvCxnSpPr>
          <p:nvPr/>
        </p:nvCxnSpPr>
        <p:spPr>
          <a:xfrm>
            <a:off x="8984939" y="2766522"/>
            <a:ext cx="0" cy="68215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3104B1-9DC6-E640-913D-A47AD887B23B}"/>
              </a:ext>
            </a:extLst>
          </p:cNvPr>
          <p:cNvCxnSpPr>
            <a:cxnSpLocks/>
          </p:cNvCxnSpPr>
          <p:nvPr/>
        </p:nvCxnSpPr>
        <p:spPr>
          <a:xfrm flipH="1">
            <a:off x="8984941" y="3883986"/>
            <a:ext cx="7973" cy="2973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9B49DD-D0BF-0846-8CF7-41452C4352C3}"/>
              </a:ext>
            </a:extLst>
          </p:cNvPr>
          <p:cNvCxnSpPr>
            <a:cxnSpLocks/>
          </p:cNvCxnSpPr>
          <p:nvPr/>
        </p:nvCxnSpPr>
        <p:spPr>
          <a:xfrm flipH="1">
            <a:off x="8984941" y="4379969"/>
            <a:ext cx="7973" cy="7517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1F8CD1-9E08-4147-908B-9013132A186B}"/>
              </a:ext>
            </a:extLst>
          </p:cNvPr>
          <p:cNvCxnSpPr>
            <a:cxnSpLocks/>
          </p:cNvCxnSpPr>
          <p:nvPr/>
        </p:nvCxnSpPr>
        <p:spPr>
          <a:xfrm>
            <a:off x="8992912" y="5623816"/>
            <a:ext cx="0" cy="1709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CE170A-8569-FD49-89E3-88620A604BC7}"/>
              </a:ext>
            </a:extLst>
          </p:cNvPr>
          <p:cNvCxnSpPr>
            <a:cxnSpLocks/>
          </p:cNvCxnSpPr>
          <p:nvPr/>
        </p:nvCxnSpPr>
        <p:spPr>
          <a:xfrm>
            <a:off x="8992912" y="5460535"/>
            <a:ext cx="0" cy="7677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F3383-AA77-D04F-8CC4-8B94A005BE26}"/>
              </a:ext>
            </a:extLst>
          </p:cNvPr>
          <p:cNvCxnSpPr>
            <a:cxnSpLocks/>
          </p:cNvCxnSpPr>
          <p:nvPr/>
        </p:nvCxnSpPr>
        <p:spPr>
          <a:xfrm>
            <a:off x="8997831" y="2230858"/>
            <a:ext cx="0" cy="8170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01306-C54C-B242-9AFE-5905FC7CB7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254252" y="5331939"/>
            <a:ext cx="47335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54E9D-92B8-C546-96F2-5CA61DE951E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475481" y="4768815"/>
            <a:ext cx="125212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614FE9-FDED-6746-A112-370A54DC5EF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212207" y="3693739"/>
            <a:ext cx="557446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757CA7-CDAB-094C-A92C-5CF351CBEE4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475483" y="3141248"/>
            <a:ext cx="129416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C109DB-0226-ED42-896D-5B57F768B180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254251" y="2077431"/>
            <a:ext cx="515402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16B38F-CFE2-3148-BC19-9F64F12A945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475483" y="1546207"/>
            <a:ext cx="129416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chart&#10;&#10;Description automatically generated">
            <a:extLst>
              <a:ext uri="{FF2B5EF4-FFF2-40B4-BE49-F238E27FC236}">
                <a16:creationId xmlns:a16="http://schemas.microsoft.com/office/drawing/2014/main" id="{BF006CC0-DBF4-1848-A022-EFA584C2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23" t="30525" r="9337" b="29098"/>
          <a:stretch/>
        </p:blipFill>
        <p:spPr>
          <a:xfrm rot="5400000">
            <a:off x="7861779" y="4546650"/>
            <a:ext cx="356625" cy="33640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1D4503-933E-004A-976D-5203F3AB028D}"/>
              </a:ext>
            </a:extLst>
          </p:cNvPr>
          <p:cNvSpPr txBox="1"/>
          <p:nvPr/>
        </p:nvSpPr>
        <p:spPr>
          <a:xfrm rot="18931069">
            <a:off x="6232074" y="639431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9C1202-0D24-E245-BC2C-842B76375098}"/>
              </a:ext>
            </a:extLst>
          </p:cNvPr>
          <p:cNvSpPr txBox="1"/>
          <p:nvPr/>
        </p:nvSpPr>
        <p:spPr>
          <a:xfrm rot="18931069">
            <a:off x="6635298" y="6394080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065DF-DDC6-D047-A279-3CCFB5147248}"/>
              </a:ext>
            </a:extLst>
          </p:cNvPr>
          <p:cNvSpPr txBox="1"/>
          <p:nvPr/>
        </p:nvSpPr>
        <p:spPr>
          <a:xfrm rot="18931069">
            <a:off x="6994292" y="6393849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280E20-F13E-B946-B7A2-010824B1245A}"/>
              </a:ext>
            </a:extLst>
          </p:cNvPr>
          <p:cNvSpPr txBox="1"/>
          <p:nvPr/>
        </p:nvSpPr>
        <p:spPr>
          <a:xfrm rot="18931069">
            <a:off x="7354214" y="639361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E0628F-A06A-CE40-BE8C-FE9FD7AB94A8}"/>
              </a:ext>
            </a:extLst>
          </p:cNvPr>
          <p:cNvSpPr txBox="1"/>
          <p:nvPr/>
        </p:nvSpPr>
        <p:spPr>
          <a:xfrm rot="18931069">
            <a:off x="7721854" y="6393384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CF8E40-C24A-B643-9C09-DA0C1AA5921A}"/>
              </a:ext>
            </a:extLst>
          </p:cNvPr>
          <p:cNvSpPr txBox="1"/>
          <p:nvPr/>
        </p:nvSpPr>
        <p:spPr>
          <a:xfrm rot="18931069">
            <a:off x="8080850" y="6393385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7F6BB1-1C4C-EE45-9A52-3CBD29FF8577}"/>
              </a:ext>
            </a:extLst>
          </p:cNvPr>
          <p:cNvSpPr txBox="1"/>
          <p:nvPr/>
        </p:nvSpPr>
        <p:spPr>
          <a:xfrm rot="18931069">
            <a:off x="8448489" y="6393933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8E6113-FDDD-924D-9CE9-5D6ECCDA62F3}"/>
              </a:ext>
            </a:extLst>
          </p:cNvPr>
          <p:cNvSpPr txBox="1"/>
          <p:nvPr/>
        </p:nvSpPr>
        <p:spPr>
          <a:xfrm rot="18931069">
            <a:off x="8816129" y="6398122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5695-3A79-FF48-9245-9BA40C213E95}"/>
              </a:ext>
            </a:extLst>
          </p:cNvPr>
          <p:cNvSpPr txBox="1"/>
          <p:nvPr/>
        </p:nvSpPr>
        <p:spPr>
          <a:xfrm rot="18931069">
            <a:off x="9176931" y="6391577"/>
            <a:ext cx="67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C2AC3-6CCE-CF45-8884-726AF90657BA}"/>
              </a:ext>
            </a:extLst>
          </p:cNvPr>
          <p:cNvSpPr txBox="1"/>
          <p:nvPr/>
        </p:nvSpPr>
        <p:spPr>
          <a:xfrm>
            <a:off x="4063567" y="1611383"/>
            <a:ext cx="263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Griffith-Joyner (1988) beats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Mejzlíková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II (1922) by 22m!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B4AE327-CE9D-AD4F-8CF7-CFA39B953AC9}"/>
              </a:ext>
            </a:extLst>
          </p:cNvPr>
          <p:cNvCxnSpPr>
            <a:cxnSpLocks/>
          </p:cNvCxnSpPr>
          <p:nvPr/>
        </p:nvCxnSpPr>
        <p:spPr>
          <a:xfrm flipV="1">
            <a:off x="6476997" y="1562077"/>
            <a:ext cx="692550" cy="25983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CE2E1-7AEA-3140-9BEB-38F2C615788A}"/>
              </a:ext>
            </a:extLst>
          </p:cNvPr>
          <p:cNvSpPr/>
          <p:nvPr/>
        </p:nvSpPr>
        <p:spPr>
          <a:xfrm>
            <a:off x="1052417" y="3264012"/>
            <a:ext cx="171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10,000m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8257C0-0D4F-424F-993B-1391D0B37B3A}"/>
              </a:ext>
            </a:extLst>
          </p:cNvPr>
          <p:cNvSpPr/>
          <p:nvPr/>
        </p:nvSpPr>
        <p:spPr>
          <a:xfrm>
            <a:off x="1052417" y="4921349"/>
            <a:ext cx="171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Marathon</a:t>
            </a:r>
          </a:p>
        </p:txBody>
      </p:sp>
    </p:spTree>
    <p:extLst>
      <p:ext uri="{BB962C8B-B14F-4D97-AF65-F5344CB8AC3E}">
        <p14:creationId xmlns:p14="http://schemas.microsoft.com/office/powerpoint/2010/main" val="18671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F5B2F-6AD6-8D40-AEB8-E1BE7FD7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t="11619"/>
          <a:stretch/>
        </p:blipFill>
        <p:spPr>
          <a:xfrm>
            <a:off x="988454" y="1147760"/>
            <a:ext cx="9806559" cy="5253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DD986-D2BC-734A-9586-D55EF53972B3}"/>
              </a:ext>
            </a:extLst>
          </p:cNvPr>
          <p:cNvSpPr txBox="1"/>
          <p:nvPr/>
        </p:nvSpPr>
        <p:spPr>
          <a:xfrm>
            <a:off x="10261022" y="5024164"/>
            <a:ext cx="20301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Kipchoge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2:01:39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2018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79E8-E98A-CE40-BE3C-4E6ECBD2EE23}"/>
              </a:ext>
            </a:extLst>
          </p:cNvPr>
          <p:cNvSpPr txBox="1"/>
          <p:nvPr/>
        </p:nvSpPr>
        <p:spPr>
          <a:xfrm>
            <a:off x="10261023" y="4461040"/>
            <a:ext cx="1785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Kosgei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(KEN)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2:14:04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3493-4923-B248-9AB1-34EB5FA13468}"/>
              </a:ext>
            </a:extLst>
          </p:cNvPr>
          <p:cNvSpPr txBox="1"/>
          <p:nvPr/>
        </p:nvSpPr>
        <p:spPr>
          <a:xfrm>
            <a:off x="10303067" y="3385962"/>
            <a:ext cx="1785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Cheptegei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(UGA)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26:11.00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2020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A1E7D-B979-9941-A133-F677E500C059}"/>
              </a:ext>
            </a:extLst>
          </p:cNvPr>
          <p:cNvSpPr txBox="1"/>
          <p:nvPr/>
        </p:nvSpPr>
        <p:spPr>
          <a:xfrm>
            <a:off x="10303066" y="2833471"/>
            <a:ext cx="19835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Ayana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(ETH)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29:17.45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— 2016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CFFBE-562B-3846-8BB3-E37005289783}"/>
              </a:ext>
            </a:extLst>
          </p:cNvPr>
          <p:cNvSpPr txBox="1"/>
          <p:nvPr/>
        </p:nvSpPr>
        <p:spPr>
          <a:xfrm>
            <a:off x="10303067" y="1769655"/>
            <a:ext cx="1657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Bolt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(JAM)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9.58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2009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86DF24-E3C4-7547-A4E2-777CE7BF64F1}"/>
              </a:ext>
            </a:extLst>
          </p:cNvPr>
          <p:cNvSpPr txBox="1"/>
          <p:nvPr/>
        </p:nvSpPr>
        <p:spPr>
          <a:xfrm>
            <a:off x="10303066" y="1238430"/>
            <a:ext cx="2373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Griffith-Joyner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(USA)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10.49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— 1988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275E-ACCC-6748-A175-CA42C43A377C}"/>
              </a:ext>
            </a:extLst>
          </p:cNvPr>
          <p:cNvSpPr/>
          <p:nvPr/>
        </p:nvSpPr>
        <p:spPr>
          <a:xfrm>
            <a:off x="1031461" y="1147760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8D961-9692-0F4B-9320-182A5007E7FB}"/>
              </a:ext>
            </a:extLst>
          </p:cNvPr>
          <p:cNvSpPr/>
          <p:nvPr/>
        </p:nvSpPr>
        <p:spPr>
          <a:xfrm>
            <a:off x="1029931" y="2812571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80DD5-9E8A-4D4F-B64E-88E9B3C4030B}"/>
              </a:ext>
            </a:extLst>
          </p:cNvPr>
          <p:cNvSpPr/>
          <p:nvPr/>
        </p:nvSpPr>
        <p:spPr>
          <a:xfrm>
            <a:off x="988454" y="4477382"/>
            <a:ext cx="1496327" cy="114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2" name="Picture 3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995FF5D-B955-7847-BB48-8EF2719C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4" r="10287" b="90580"/>
          <a:stretch/>
        </p:blipFill>
        <p:spPr>
          <a:xfrm>
            <a:off x="546993" y="158786"/>
            <a:ext cx="11413716" cy="7444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26C534-AED1-7248-AECB-530941BD07D3}"/>
              </a:ext>
            </a:extLst>
          </p:cNvPr>
          <p:cNvSpPr txBox="1"/>
          <p:nvPr/>
        </p:nvSpPr>
        <p:spPr>
          <a:xfrm>
            <a:off x="1235028" y="4640824"/>
            <a:ext cx="113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Women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CE623C-1533-E047-BE5C-1FF5A7198524}"/>
              </a:ext>
            </a:extLst>
          </p:cNvPr>
          <p:cNvSpPr/>
          <p:nvPr/>
        </p:nvSpPr>
        <p:spPr>
          <a:xfrm>
            <a:off x="1235028" y="5123545"/>
            <a:ext cx="701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6878A5-49B3-CC4C-90FB-0963A1B33B9A}"/>
              </a:ext>
            </a:extLst>
          </p:cNvPr>
          <p:cNvSpPr txBox="1"/>
          <p:nvPr/>
        </p:nvSpPr>
        <p:spPr>
          <a:xfrm>
            <a:off x="1235028" y="2971507"/>
            <a:ext cx="113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Women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3C2B25-89AE-0E4F-B1C8-7B5C6614A08D}"/>
              </a:ext>
            </a:extLst>
          </p:cNvPr>
          <p:cNvSpPr/>
          <p:nvPr/>
        </p:nvSpPr>
        <p:spPr>
          <a:xfrm>
            <a:off x="1235028" y="3454228"/>
            <a:ext cx="701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3F9B0-A150-4349-82B8-864F5F36724E}"/>
              </a:ext>
            </a:extLst>
          </p:cNvPr>
          <p:cNvSpPr txBox="1"/>
          <p:nvPr/>
        </p:nvSpPr>
        <p:spPr>
          <a:xfrm>
            <a:off x="1235028" y="1445662"/>
            <a:ext cx="113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Women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71B103-1E70-3F42-837E-32A30430D3C8}"/>
              </a:ext>
            </a:extLst>
          </p:cNvPr>
          <p:cNvSpPr txBox="1"/>
          <p:nvPr/>
        </p:nvSpPr>
        <p:spPr>
          <a:xfrm>
            <a:off x="72767" y="1355552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2020</a:t>
            </a:r>
          </a:p>
        </p:txBody>
      </p:sp>
      <p:pic>
        <p:nvPicPr>
          <p:cNvPr id="60" name="Picture 59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8E22A9-DD94-264C-96F9-C5F9D40AB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2" t="29875" r="86345" b="28692"/>
          <a:stretch/>
        </p:blipFill>
        <p:spPr>
          <a:xfrm>
            <a:off x="659451" y="1233842"/>
            <a:ext cx="384223" cy="487482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F2896AF-16E5-9E47-8568-BD7DC83F3D26}"/>
              </a:ext>
            </a:extLst>
          </p:cNvPr>
          <p:cNvSpPr txBox="1"/>
          <p:nvPr/>
        </p:nvSpPr>
        <p:spPr>
          <a:xfrm>
            <a:off x="74139" y="1865773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2000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38CA9-D847-B94B-BCC0-2F1F272615F9}"/>
              </a:ext>
            </a:extLst>
          </p:cNvPr>
          <p:cNvSpPr txBox="1"/>
          <p:nvPr/>
        </p:nvSpPr>
        <p:spPr>
          <a:xfrm>
            <a:off x="73224" y="2383887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1980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628504-19DA-FF43-A710-3D3AF3976735}"/>
              </a:ext>
            </a:extLst>
          </p:cNvPr>
          <p:cNvSpPr txBox="1"/>
          <p:nvPr/>
        </p:nvSpPr>
        <p:spPr>
          <a:xfrm>
            <a:off x="83666" y="2891491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1960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255795-30A2-204A-8A1E-0D31CEDCC7BE}"/>
              </a:ext>
            </a:extLst>
          </p:cNvPr>
          <p:cNvSpPr txBox="1"/>
          <p:nvPr/>
        </p:nvSpPr>
        <p:spPr>
          <a:xfrm>
            <a:off x="69414" y="3402765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1940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554EFD-1AED-694E-AB2C-20EE19DCFE17}"/>
              </a:ext>
            </a:extLst>
          </p:cNvPr>
          <p:cNvSpPr txBox="1"/>
          <p:nvPr/>
        </p:nvSpPr>
        <p:spPr>
          <a:xfrm>
            <a:off x="69414" y="3914039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1920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05114E-D927-134C-8774-06ABF238AE91}"/>
              </a:ext>
            </a:extLst>
          </p:cNvPr>
          <p:cNvSpPr txBox="1"/>
          <p:nvPr/>
        </p:nvSpPr>
        <p:spPr>
          <a:xfrm>
            <a:off x="64951" y="4450573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1900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51B4B0-4BB0-9644-837E-3BFE0B9E4CCF}"/>
              </a:ext>
            </a:extLst>
          </p:cNvPr>
          <p:cNvSpPr txBox="1"/>
          <p:nvPr/>
        </p:nvSpPr>
        <p:spPr>
          <a:xfrm>
            <a:off x="69414" y="4968687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1880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747ED0-0FA4-7D4F-80D4-8370C5DC2260}"/>
              </a:ext>
            </a:extLst>
          </p:cNvPr>
          <p:cNvSpPr txBox="1"/>
          <p:nvPr/>
        </p:nvSpPr>
        <p:spPr>
          <a:xfrm>
            <a:off x="72538" y="5477351"/>
            <a:ext cx="7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1860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2638-F26E-FD48-8D48-AE4EEA34349B}"/>
              </a:ext>
            </a:extLst>
          </p:cNvPr>
          <p:cNvSpPr/>
          <p:nvPr/>
        </p:nvSpPr>
        <p:spPr>
          <a:xfrm>
            <a:off x="1235028" y="1928383"/>
            <a:ext cx="701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Men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7F5727-9123-C240-A6D8-F44D1B04786D}"/>
              </a:ext>
            </a:extLst>
          </p:cNvPr>
          <p:cNvCxnSpPr>
            <a:cxnSpLocks/>
          </p:cNvCxnSpPr>
          <p:nvPr/>
        </p:nvCxnSpPr>
        <p:spPr>
          <a:xfrm>
            <a:off x="9522987" y="1149620"/>
            <a:ext cx="3341" cy="74791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F4F28-6D7B-E04E-8EF9-B85939C32F71}"/>
              </a:ext>
            </a:extLst>
          </p:cNvPr>
          <p:cNvCxnSpPr>
            <a:cxnSpLocks/>
          </p:cNvCxnSpPr>
          <p:nvPr/>
        </p:nvCxnSpPr>
        <p:spPr>
          <a:xfrm flipH="1">
            <a:off x="9522987" y="2389368"/>
            <a:ext cx="3341" cy="1705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93058-D303-E243-B953-D01CE3CC06EE}"/>
              </a:ext>
            </a:extLst>
          </p:cNvPr>
          <p:cNvCxnSpPr>
            <a:cxnSpLocks/>
          </p:cNvCxnSpPr>
          <p:nvPr/>
        </p:nvCxnSpPr>
        <p:spPr>
          <a:xfrm>
            <a:off x="9518353" y="2766522"/>
            <a:ext cx="0" cy="68215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3104B1-9DC6-E640-913D-A47AD887B23B}"/>
              </a:ext>
            </a:extLst>
          </p:cNvPr>
          <p:cNvCxnSpPr>
            <a:cxnSpLocks/>
          </p:cNvCxnSpPr>
          <p:nvPr/>
        </p:nvCxnSpPr>
        <p:spPr>
          <a:xfrm flipH="1">
            <a:off x="9518355" y="3883986"/>
            <a:ext cx="7973" cy="2973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9B49DD-D0BF-0846-8CF7-41452C4352C3}"/>
              </a:ext>
            </a:extLst>
          </p:cNvPr>
          <p:cNvCxnSpPr>
            <a:cxnSpLocks/>
          </p:cNvCxnSpPr>
          <p:nvPr/>
        </p:nvCxnSpPr>
        <p:spPr>
          <a:xfrm flipH="1">
            <a:off x="9518355" y="4379969"/>
            <a:ext cx="7973" cy="75174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1F8CD1-9E08-4147-908B-9013132A186B}"/>
              </a:ext>
            </a:extLst>
          </p:cNvPr>
          <p:cNvCxnSpPr>
            <a:cxnSpLocks/>
          </p:cNvCxnSpPr>
          <p:nvPr/>
        </p:nvCxnSpPr>
        <p:spPr>
          <a:xfrm>
            <a:off x="9526326" y="5623816"/>
            <a:ext cx="0" cy="1709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CE170A-8569-FD49-89E3-88620A604BC7}"/>
              </a:ext>
            </a:extLst>
          </p:cNvPr>
          <p:cNvCxnSpPr>
            <a:cxnSpLocks/>
          </p:cNvCxnSpPr>
          <p:nvPr/>
        </p:nvCxnSpPr>
        <p:spPr>
          <a:xfrm>
            <a:off x="9526326" y="5460535"/>
            <a:ext cx="0" cy="7677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F3383-AA77-D04F-8CC4-8B94A005BE26}"/>
              </a:ext>
            </a:extLst>
          </p:cNvPr>
          <p:cNvCxnSpPr>
            <a:cxnSpLocks/>
          </p:cNvCxnSpPr>
          <p:nvPr/>
        </p:nvCxnSpPr>
        <p:spPr>
          <a:xfrm>
            <a:off x="9531245" y="2230858"/>
            <a:ext cx="0" cy="8170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01306-C54C-B242-9AFE-5905FC7CB7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787666" y="5331939"/>
            <a:ext cx="47335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54E9D-92B8-C546-96F2-5CA61DE951E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008895" y="4768815"/>
            <a:ext cx="125212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614FE9-FDED-6746-A112-370A54DC5EF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745621" y="3693739"/>
            <a:ext cx="557444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757CA7-CDAB-094C-A92C-5CF351CBEE4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9008896" y="3141246"/>
            <a:ext cx="129417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C109DB-0226-ED42-896D-5B57F768B18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787665" y="2077430"/>
            <a:ext cx="5154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16B38F-CFE2-3148-BC19-9F64F12A945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008896" y="1546205"/>
            <a:ext cx="129417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4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4470</TotalTime>
  <Words>562</Words>
  <Application>Microsoft Macintosh PowerPoint</Application>
  <PresentationFormat>Custom</PresentationFormat>
  <Paragraphs>163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O'Leary</dc:creator>
  <cp:lastModifiedBy>Thomas O'Leary</cp:lastModifiedBy>
  <cp:revision>29</cp:revision>
  <dcterms:created xsi:type="dcterms:W3CDTF">2021-05-10T14:57:20Z</dcterms:created>
  <dcterms:modified xsi:type="dcterms:W3CDTF">2021-05-22T18:48:50Z</dcterms:modified>
</cp:coreProperties>
</file>