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c3ec9497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c3ec94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c3ec9497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c3ec949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c3ec9497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c3ec949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c3ec9497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c3ec949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c9ddbb4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c9ddb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c9ddbb47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c9ddbb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c9ddbb47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c9ddbb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c9ddbb47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9c9ddbb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c9ddbb47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c9ddbb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c9ddbb47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c9ddbb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9c3ec9497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9c3ec94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c9ddbb47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c9ddbb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c9ddbb47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9c9ddbb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6d87c0843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6d87c08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9ba49ccc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9ba49cc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ba49cccc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ba49cc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ba49cccc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ba49cc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c3ec9497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c3ec94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c3ec9497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c3ec94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c3ec9497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c3ec94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24385" l="0" r="0" t="0"/>
          <a:stretch/>
        </p:blipFill>
        <p:spPr>
          <a:xfrm>
            <a:off x="2964862" y="3142800"/>
            <a:ext cx="3214276" cy="12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ctrTitle"/>
          </p:nvPr>
        </p:nvSpPr>
        <p:spPr>
          <a:xfrm>
            <a:off x="685800" y="154357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Dense2Net: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 Hybrid DenseNet/Res2Net Architecture</a:t>
            </a:r>
            <a:endParaRPr b="0"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371600" y="4125200"/>
            <a:ext cx="6400800" cy="17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Nathan Starliper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Tanner Songkakul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6885600" y="6244500"/>
            <a:ext cx="22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ECE763-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12175" y="11226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Scale </a:t>
            </a:r>
            <a:r>
              <a:rPr i="1" lang="en"/>
              <a:t>s</a:t>
            </a:r>
            <a:r>
              <a:rPr lang="en"/>
              <a:t> is</a:t>
            </a:r>
            <a:r>
              <a:rPr lang="en"/>
              <a:t> orthogonal to other characteristics of NN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Bottleneck blocks in many networks can be changed to Res2Net architecture (Res2Net, Res2Next, Res2Next-DLA) to improve performance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Hasn’t been integrated with DenseNet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533400" y="4768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Res2Net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3866" l="0" r="0" t="2962"/>
          <a:stretch/>
        </p:blipFill>
        <p:spPr>
          <a:xfrm>
            <a:off x="2181225" y="3446325"/>
            <a:ext cx="4781549" cy="30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5431400" y="1101450"/>
            <a:ext cx="3540725" cy="5380025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75943" t="0"/>
          <a:stretch/>
        </p:blipFill>
        <p:spPr>
          <a:xfrm>
            <a:off x="1749125" y="662000"/>
            <a:ext cx="1368150" cy="59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title"/>
          </p:nvPr>
        </p:nvSpPr>
        <p:spPr>
          <a:xfrm>
            <a:off x="533400" y="2482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 flipH="1" rot="10800000">
            <a:off x="3335475" y="4225825"/>
            <a:ext cx="17406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7"/>
          <p:cNvSpPr txBox="1"/>
          <p:nvPr/>
        </p:nvSpPr>
        <p:spPr>
          <a:xfrm>
            <a:off x="3803075" y="6435425"/>
            <a:ext cx="627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Replace 3x3 conv with Res2Net module+1x1 conv</a:t>
            </a:r>
            <a:endParaRPr b="1"/>
          </a:p>
        </p:txBody>
      </p:sp>
      <p:sp>
        <p:nvSpPr>
          <p:cNvPr id="128" name="Google Shape;128;p17"/>
          <p:cNvSpPr/>
          <p:nvPr/>
        </p:nvSpPr>
        <p:spPr>
          <a:xfrm>
            <a:off x="1693725" y="3917375"/>
            <a:ext cx="1517075" cy="446800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693725" y="3002975"/>
            <a:ext cx="1517075" cy="446800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674663" y="2133600"/>
            <a:ext cx="1517075" cy="446800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674663" y="1205350"/>
            <a:ext cx="1517075" cy="446800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52934" l="29966" r="40070" t="9078"/>
          <a:stretch/>
        </p:blipFill>
        <p:spPr>
          <a:xfrm>
            <a:off x="5869138" y="2293288"/>
            <a:ext cx="2576951" cy="339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75943" t="0"/>
          <a:stretch/>
        </p:blipFill>
        <p:spPr>
          <a:xfrm>
            <a:off x="1749125" y="662000"/>
            <a:ext cx="1368150" cy="59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533400" y="2482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Dense2Net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8846" l="61621" r="0" t="9084"/>
          <a:stretch/>
        </p:blipFill>
        <p:spPr>
          <a:xfrm>
            <a:off x="5925675" y="1101450"/>
            <a:ext cx="2421674" cy="5380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 flipH="1" rot="10800000">
            <a:off x="3335475" y="4225825"/>
            <a:ext cx="17406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>
            <a:off x="3803075" y="6435425"/>
            <a:ext cx="627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Replace 3x3 conv with Res2Net module+1x1 conv</a:t>
            </a:r>
            <a:endParaRPr b="1"/>
          </a:p>
        </p:txBody>
      </p:sp>
      <p:sp>
        <p:nvSpPr>
          <p:cNvPr id="142" name="Google Shape;142;p18"/>
          <p:cNvSpPr/>
          <p:nvPr/>
        </p:nvSpPr>
        <p:spPr>
          <a:xfrm>
            <a:off x="1693725" y="3917375"/>
            <a:ext cx="1517075" cy="446800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693725" y="3002975"/>
            <a:ext cx="1517075" cy="446800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1674663" y="2133600"/>
            <a:ext cx="1517075" cy="446800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674663" y="1205350"/>
            <a:ext cx="1517075" cy="446800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431400" y="1101450"/>
            <a:ext cx="3540725" cy="5380025"/>
          </a:xfrm>
          <a:prstGeom prst="flowChartProcess">
            <a:avLst/>
          </a:prstGeom>
          <a:noFill/>
          <a:ln cap="flat" cmpd="sng" w="28575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12175" y="11226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Dense2Net implemented in PyTorch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4 Dense Blocks: 6 layers→12 layers→24 layers→16 layers, Res2Net incorporated into each layer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SGD optimizer: weight decay 0.0001, momentum 0.9, batch size 128, 100 epochs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533400" y="4768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3583588"/>
            <a:ext cx="67627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1491475"/>
            <a:ext cx="8229600" cy="4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CIFAR-100 dataset, 100 epochs training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Backbone architecture: DenseNet121BC with k=32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Multiple configurations tested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Data Augmentation, cutout, scale, cardinality, and Squeeze and Excitation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Efficient training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Learning rate decay on plateau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Early stopping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533400" y="4901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Baseline Results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173"/>
            <a:ext cx="9143999" cy="4206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1"/>
          <p:cNvCxnSpPr/>
          <p:nvPr/>
        </p:nvCxnSpPr>
        <p:spPr>
          <a:xfrm flipH="1">
            <a:off x="2223700" y="2237175"/>
            <a:ext cx="1491600" cy="5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/>
          <p:nvPr/>
        </p:nvCxnSpPr>
        <p:spPr>
          <a:xfrm flipH="1">
            <a:off x="2223950" y="2223850"/>
            <a:ext cx="1518000" cy="12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1"/>
          <p:cNvSpPr txBox="1"/>
          <p:nvPr/>
        </p:nvSpPr>
        <p:spPr>
          <a:xfrm>
            <a:off x="3715300" y="1864300"/>
            <a:ext cx="1251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LR Decay by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 of 10</a:t>
            </a:r>
            <a:endParaRPr b="1"/>
          </a:p>
        </p:txBody>
      </p:sp>
      <p:sp>
        <p:nvSpPr>
          <p:cNvPr id="170" name="Google Shape;170;p21"/>
          <p:cNvSpPr txBox="1"/>
          <p:nvPr/>
        </p:nvSpPr>
        <p:spPr>
          <a:xfrm>
            <a:off x="6871300" y="3988375"/>
            <a:ext cx="1491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OVERFITTING</a:t>
            </a:r>
            <a:endParaRPr b="1"/>
          </a:p>
        </p:txBody>
      </p:sp>
      <p:cxnSp>
        <p:nvCxnSpPr>
          <p:cNvPr id="171" name="Google Shape;171;p21"/>
          <p:cNvCxnSpPr/>
          <p:nvPr/>
        </p:nvCxnSpPr>
        <p:spPr>
          <a:xfrm>
            <a:off x="6858000" y="3816225"/>
            <a:ext cx="13200" cy="7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7003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Augmentation/Cutout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625875" y="1664575"/>
            <a:ext cx="82296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Standard transformations: mirroring/shifting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Cutout: mask random patches of images during training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N_holes = 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Length = 8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Regularization to reduce overfitting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75" y="3825725"/>
            <a:ext cx="4707850" cy="30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314198"/>
            <a:ext cx="8229600" cy="8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and Cardinality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53275" y="4567550"/>
            <a:ext cx="90018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Scale</a:t>
            </a:r>
            <a:r>
              <a:rPr lang="en"/>
              <a:t>: increases granularity and scales of extracted features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Scale = 2,4,8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Cardinality</a:t>
            </a:r>
            <a:r>
              <a:rPr lang="en"/>
              <a:t>: group convolution enforces block-diagonal structure sparsity on channel dim (induces regularization)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Cardinality = 32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00" y="982500"/>
            <a:ext cx="4833600" cy="36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620473"/>
            <a:ext cx="8229600" cy="8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Squeeze and Excitation Block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66200" y="1890925"/>
            <a:ext cx="51942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layer weights output filters based on importance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Emphasizes informative while </a:t>
            </a:r>
            <a:r>
              <a:rPr lang="en"/>
              <a:t>suppressing</a:t>
            </a:r>
            <a:r>
              <a:rPr lang="en"/>
              <a:t> uninformative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Feature “calibration”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Added at the end of the bottleneck block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600" y="1392723"/>
            <a:ext cx="2329996" cy="504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527246"/>
            <a:ext cx="8229600" cy="7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Summary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106500" y="4795050"/>
            <a:ext cx="90375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Dense2Net: 5.83% relative increase over baseline DenseNet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Data Augmentation: 9.99% relative increase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Minor (possibly insignificant) increases due to scale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404150"/>
            <a:ext cx="74485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4560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Dense2Net</a:t>
            </a:r>
            <a:endParaRPr/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 b="0" l="0" r="0" t="2761"/>
          <a:stretch/>
        </p:blipFill>
        <p:spPr>
          <a:xfrm>
            <a:off x="749150" y="602675"/>
            <a:ext cx="1749075" cy="59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10504" l="63533" r="2286" t="14996"/>
          <a:stretch/>
        </p:blipFill>
        <p:spPr>
          <a:xfrm>
            <a:off x="6770500" y="1475500"/>
            <a:ext cx="1812401" cy="4104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2263" y="3862363"/>
            <a:ext cx="2924175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" name="Google Shape;44;p8"/>
          <p:cNvSpPr txBox="1"/>
          <p:nvPr/>
        </p:nvSpPr>
        <p:spPr>
          <a:xfrm>
            <a:off x="2500750" y="1652150"/>
            <a:ext cx="4146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Goal</a:t>
            </a:r>
            <a:r>
              <a:rPr lang="en" sz="2400"/>
              <a:t>: Improve classification performance by integrating Res2Net architecture into DenseNet structure</a:t>
            </a:r>
            <a:endParaRPr sz="2400"/>
          </a:p>
        </p:txBody>
      </p:sp>
      <p:sp>
        <p:nvSpPr>
          <p:cNvPr id="45" name="Google Shape;45;p8"/>
          <p:cNvSpPr txBox="1"/>
          <p:nvPr/>
        </p:nvSpPr>
        <p:spPr>
          <a:xfrm>
            <a:off x="880738" y="6390425"/>
            <a:ext cx="148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Dense2Net121</a:t>
            </a:r>
            <a:endParaRPr/>
          </a:p>
        </p:txBody>
      </p:sp>
      <p:sp>
        <p:nvSpPr>
          <p:cNvPr id="46" name="Google Shape;46;p8"/>
          <p:cNvSpPr txBox="1"/>
          <p:nvPr/>
        </p:nvSpPr>
        <p:spPr>
          <a:xfrm>
            <a:off x="3891400" y="5053000"/>
            <a:ext cx="148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Block</a:t>
            </a:r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6933738" y="5579925"/>
            <a:ext cx="148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Dense2Net Bottleneck Block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500625"/>
            <a:ext cx="82296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457200" y="1464975"/>
            <a:ext cx="8229600" cy="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Closed gap between training and validation 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4100"/>
            <a:ext cx="9143999" cy="48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540572"/>
            <a:ext cx="82296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1558025"/>
            <a:ext cx="8229600" cy="4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Showed benefit of introducing the Res2Net block into DenseNet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Rigorous fine tuning of hyperparameters will yield better results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Scale, cardinality, growth rate, learning rate decay, optimizer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Res2Net in other architectures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Test on larger images that would benefit from high scale extraction (ImageNet)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4560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15244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Background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Residual Networks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DenseNet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Res2Net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Dense2Net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Implementation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Training Results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Testing Results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Analysis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Conclusions and Future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4560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11434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 Problem: Vanishing Gradients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During backpropagation for deep networks with standard CNN architectures, gradients can become very very small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Increasing network depth no longer improves performance</a:t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4037700"/>
            <a:ext cx="67437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2073000" y="6317675"/>
            <a:ext cx="4998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between 20 and 56 layer NN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4560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1143400"/>
            <a:ext cx="8229600" cy="17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Solution</a:t>
            </a:r>
            <a:r>
              <a:rPr lang="en"/>
              <a:t>: Residual Network Connections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Feed-forward networks with shortcut connections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Allows for deeper networks with improved performance</a:t>
            </a: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00" y="3162800"/>
            <a:ext cx="2265300" cy="187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475" y="2971950"/>
            <a:ext cx="3572656" cy="23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475" y="2847100"/>
            <a:ext cx="2222150" cy="24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/>
        </p:nvSpPr>
        <p:spPr>
          <a:xfrm>
            <a:off x="164963" y="5360900"/>
            <a:ext cx="2265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ResNet </a:t>
            </a:r>
            <a:r>
              <a:rPr lang="en"/>
              <a:t>Bottleneck Block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(He et al, 2015)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1st Place</a:t>
            </a:r>
            <a:r>
              <a:rPr lang="en"/>
              <a:t>, ILSVRC 2015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3129625" y="5360900"/>
            <a:ext cx="2649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ResNext  </a:t>
            </a:r>
            <a:r>
              <a:rPr lang="en"/>
              <a:t>Bottleneck </a:t>
            </a:r>
            <a:r>
              <a:rPr lang="en"/>
              <a:t>Blocks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(Xie et al, 2016)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2nd Place</a:t>
            </a:r>
            <a:r>
              <a:rPr lang="en"/>
              <a:t>, ILSVRC 2016</a:t>
            </a:r>
            <a:endParaRPr/>
          </a:p>
        </p:txBody>
      </p:sp>
      <p:sp>
        <p:nvSpPr>
          <p:cNvPr id="73" name="Google Shape;73;p11"/>
          <p:cNvSpPr txBox="1"/>
          <p:nvPr/>
        </p:nvSpPr>
        <p:spPr>
          <a:xfrm>
            <a:off x="5898003" y="5360900"/>
            <a:ext cx="3246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Pyramidal ResNet </a:t>
            </a:r>
            <a:r>
              <a:rPr lang="en"/>
              <a:t>Bottleneck Block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(Han et al, 2017)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4560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143400"/>
            <a:ext cx="82296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In DenseNet (Huang et al, 2016), every layer is connected to every preceding layer inside a Dense Block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450" y="3777900"/>
            <a:ext cx="3699097" cy="25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250" y="2444488"/>
            <a:ext cx="66675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/>
        </p:nvSpPr>
        <p:spPr>
          <a:xfrm>
            <a:off x="2675700" y="6213875"/>
            <a:ext cx="3792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 within a DenseBlock</a:t>
            </a:r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2675700" y="3291525"/>
            <a:ext cx="3792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full DenseNet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025" y="1592950"/>
            <a:ext cx="3832425" cy="4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127225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Concatenates </a:t>
            </a:r>
            <a:r>
              <a:rPr lang="en" sz="2000"/>
              <a:t>filtered outputs and skip connections: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b="1" lang="en" sz="2000"/>
              <a:t>Dense Blocks</a:t>
            </a:r>
            <a:r>
              <a:rPr lang="en" sz="2000"/>
              <a:t> </a:t>
            </a:r>
            <a:r>
              <a:rPr lang="en" sz="2000"/>
              <a:t>comprised of multiple </a:t>
            </a:r>
            <a:r>
              <a:rPr b="1" lang="en" sz="2000"/>
              <a:t>Dense Layers</a:t>
            </a:r>
            <a:endParaRPr b="1"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Channels per Dense Layer defined by </a:t>
            </a:r>
            <a:r>
              <a:rPr b="1" lang="en" sz="2000"/>
              <a:t>growth rate</a:t>
            </a:r>
            <a:r>
              <a:rPr lang="en" sz="2000"/>
              <a:t> </a:t>
            </a:r>
            <a:r>
              <a:rPr i="1" lang="en" sz="2000"/>
              <a:t>k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" sz="2000"/>
              <a:t>Transition Layers</a:t>
            </a:r>
            <a:r>
              <a:rPr lang="en" sz="2000"/>
              <a:t> between Dense Blocks downsample feature maps for concatenation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n" sz="2000"/>
              <a:t>Variation: DenseNet-BC contains </a:t>
            </a:r>
            <a:r>
              <a:rPr b="1" lang="en" sz="2000"/>
              <a:t>bottleneck </a:t>
            </a:r>
            <a:r>
              <a:rPr lang="en" sz="2000"/>
              <a:t>blocks in Dense Layers and </a:t>
            </a:r>
            <a:r>
              <a:rPr b="1" lang="en" sz="2000"/>
              <a:t>compression </a:t>
            </a:r>
            <a:r>
              <a:rPr lang="en" sz="2000"/>
              <a:t>in Transition Layers</a:t>
            </a:r>
            <a:endParaRPr sz="2000"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4560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12831" l="0" r="0" t="0"/>
          <a:stretch/>
        </p:blipFill>
        <p:spPr>
          <a:xfrm>
            <a:off x="2263439" y="2234024"/>
            <a:ext cx="4617125" cy="2085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2" name="Google Shape;92;p13"/>
          <p:cNvCxnSpPr/>
          <p:nvPr/>
        </p:nvCxnSpPr>
        <p:spPr>
          <a:xfrm flipH="1" rot="10800000">
            <a:off x="1666000" y="3276449"/>
            <a:ext cx="5439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/>
          <p:nvPr/>
        </p:nvCxnSpPr>
        <p:spPr>
          <a:xfrm>
            <a:off x="6934200" y="3276599"/>
            <a:ext cx="512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81000" y="10672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Advantages: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1" lang="en" sz="2000"/>
              <a:t>Gradient flow</a:t>
            </a:r>
            <a:r>
              <a:rPr lang="en" sz="2000"/>
              <a:t>: since every layer is directly connected, the error signal is directly </a:t>
            </a:r>
            <a:r>
              <a:rPr lang="en" sz="2000"/>
              <a:t>propagated</a:t>
            </a:r>
            <a:r>
              <a:rPr lang="en" sz="2000"/>
              <a:t> to earlier layers (implicit deep supervision)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1" lang="en" sz="2000"/>
              <a:t>Efficiency</a:t>
            </a:r>
            <a:r>
              <a:rPr lang="en" sz="2000"/>
              <a:t>: requires less parameters per layer (proportional </a:t>
            </a:r>
            <a:r>
              <a:rPr i="1" lang="en" sz="2000"/>
              <a:t>l*k*k</a:t>
            </a:r>
            <a:r>
              <a:rPr lang="en" sz="2000"/>
              <a:t>) than ResNet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1" lang="en" sz="2000"/>
              <a:t>Diversified Features</a:t>
            </a:r>
            <a:r>
              <a:rPr lang="en" sz="2000"/>
              <a:t>: every layer receives all preceding layers as input, so the features are more diverse and of all complexity levels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4560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175" y="4014475"/>
            <a:ext cx="5381074" cy="26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1" y="4056400"/>
            <a:ext cx="3416604" cy="2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12175" y="11226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Res2Net (Gao et al, 2019) developed to improved multi-scale feature extraction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Replace 3x3 convolutions with a hierarchical residual network structure for increased multi-scale resolution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4768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Res2Net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76" y="3097325"/>
            <a:ext cx="4905626" cy="34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725" y="4426275"/>
            <a:ext cx="3399275" cy="6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5"/>
          <p:cNvCxnSpPr>
            <a:stCxn id="108" idx="0"/>
            <a:endCxn id="108" idx="2"/>
          </p:cNvCxnSpPr>
          <p:nvPr/>
        </p:nvCxnSpPr>
        <p:spPr>
          <a:xfrm>
            <a:off x="2988189" y="3097325"/>
            <a:ext cx="0" cy="3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 txBox="1"/>
          <p:nvPr/>
        </p:nvSpPr>
        <p:spPr>
          <a:xfrm>
            <a:off x="5590300" y="5140025"/>
            <a:ext cx="3051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</a:t>
            </a:r>
            <a:r>
              <a:rPr lang="en" sz="1800"/>
              <a:t>: </a:t>
            </a:r>
            <a:r>
              <a:rPr b="1" lang="en" sz="1800"/>
              <a:t>scale</a:t>
            </a:r>
            <a:r>
              <a:rPr lang="en" sz="1800"/>
              <a:t>, number of subsets to split input into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