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Q:\My%20Drive\Projects\ECE%20592%20Data%20Science\Final%20project\Data%20Science%20Project\Figs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Accuracy vs Epoch #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5.8333333333333334E-2"/>
                  <c:y val="7.4074074074074028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91D-480D-9F56-326C951C1D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Sheet1!$B$3:$B$12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Sheet1!$C$3:$C$12</c:f>
              <c:numCache>
                <c:formatCode>General</c:formatCode>
                <c:ptCount val="10"/>
                <c:pt idx="0">
                  <c:v>0.80940000000000001</c:v>
                </c:pt>
                <c:pt idx="1">
                  <c:v>0.8347</c:v>
                </c:pt>
                <c:pt idx="2">
                  <c:v>0.84340000000000004</c:v>
                </c:pt>
                <c:pt idx="3">
                  <c:v>0.84640000000000004</c:v>
                </c:pt>
                <c:pt idx="4">
                  <c:v>0.85250000000000004</c:v>
                </c:pt>
                <c:pt idx="5">
                  <c:v>0.85599999999999998</c:v>
                </c:pt>
                <c:pt idx="6">
                  <c:v>0.85709999999999997</c:v>
                </c:pt>
                <c:pt idx="7">
                  <c:v>0.86309999999999998</c:v>
                </c:pt>
                <c:pt idx="8">
                  <c:v>0.86419999999999997</c:v>
                </c:pt>
                <c:pt idx="9">
                  <c:v>0.86660000000000004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1D-480D-9F56-326C951C1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572639"/>
        <c:axId val="104573887"/>
      </c:scatterChart>
      <c:valAx>
        <c:axId val="104572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Epoch #</a:t>
                </a:r>
              </a:p>
            </c:rich>
          </c:tx>
          <c:layout>
            <c:manualLayout>
              <c:xMode val="edge"/>
              <c:yMode val="edge"/>
              <c:x val="0.46585570027262335"/>
              <c:y val="0.886886079085382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73887"/>
        <c:crosses val="autoZero"/>
        <c:crossBetween val="midCat"/>
      </c:valAx>
      <c:valAx>
        <c:axId val="1045738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726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4DF1-0655-4C03-9915-EDE885BC320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094A-9B1C-425A-82CD-EB4D73DD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4DF1-0655-4C03-9915-EDE885BC320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094A-9B1C-425A-82CD-EB4D73DD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4DF1-0655-4C03-9915-EDE885BC320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094A-9B1C-425A-82CD-EB4D73DD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4DF1-0655-4C03-9915-EDE885BC320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094A-9B1C-425A-82CD-EB4D73DD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2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4DF1-0655-4C03-9915-EDE885BC320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094A-9B1C-425A-82CD-EB4D73DD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1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4DF1-0655-4C03-9915-EDE885BC320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094A-9B1C-425A-82CD-EB4D73DD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4DF1-0655-4C03-9915-EDE885BC320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094A-9B1C-425A-82CD-EB4D73DD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7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4DF1-0655-4C03-9915-EDE885BC320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094A-9B1C-425A-82CD-EB4D73DD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2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4DF1-0655-4C03-9915-EDE885BC320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094A-9B1C-425A-82CD-EB4D73DD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4DF1-0655-4C03-9915-EDE885BC320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094A-9B1C-425A-82CD-EB4D73DD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4DF1-0655-4C03-9915-EDE885BC320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094A-9B1C-425A-82CD-EB4D73DD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8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4DF1-0655-4C03-9915-EDE885BC320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094A-9B1C-425A-82CD-EB4D73DD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Image result for fig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33" y="1213486"/>
            <a:ext cx="6407084" cy="428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9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data combined</a:t>
            </a:r>
          </a:p>
          <a:p>
            <a:r>
              <a:rPr lang="en-US" dirty="0" smtClean="0"/>
              <a:t>5 fold validation</a:t>
            </a:r>
          </a:p>
          <a:p>
            <a:r>
              <a:rPr lang="en-US" dirty="0" smtClean="0"/>
              <a:t>Length 140 and 90%</a:t>
            </a:r>
          </a:p>
          <a:p>
            <a:r>
              <a:rPr lang="en-US" dirty="0" smtClean="0"/>
              <a:t>Different classifiers</a:t>
            </a:r>
          </a:p>
          <a:p>
            <a:r>
              <a:rPr lang="en-US" dirty="0" smtClean="0"/>
              <a:t>NN a few </a:t>
            </a:r>
            <a:r>
              <a:rPr lang="en-US" dirty="0" err="1" smtClean="0"/>
              <a:t>hyperparams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1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PCA on all features and remove some of the unnecessary ones</a:t>
            </a:r>
          </a:p>
          <a:p>
            <a:r>
              <a:rPr lang="en-US" dirty="0" smtClean="0"/>
              <a:t>Add the features from the an adaptive learning approach for </a:t>
            </a:r>
            <a:r>
              <a:rPr lang="en-US" dirty="0" err="1" smtClean="0"/>
              <a:t>ppg</a:t>
            </a:r>
            <a:r>
              <a:rPr lang="en-US" dirty="0" smtClean="0"/>
              <a:t> based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7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F21CE-7E31-49E1-AA3C-77CC26E36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95479"/>
                <a:ext cx="10837332" cy="5107958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sz="3000" dirty="0"/>
                  <a:t>Extract 302 features for each segment and label HB/NHB:</a:t>
                </a:r>
              </a:p>
              <a:p>
                <a:pPr lvl="1"/>
                <a:r>
                  <a:rPr lang="en-US" sz="3000" b="1" dirty="0"/>
                  <a:t>Segment samples </a:t>
                </a:r>
                <a:r>
                  <a:rPr lang="en-US" sz="3000" dirty="0"/>
                  <a:t>themselves (140 features)</a:t>
                </a:r>
              </a:p>
              <a:p>
                <a:pPr lvl="1"/>
                <a:r>
                  <a:rPr lang="en-US" sz="3000" b="1" dirty="0"/>
                  <a:t>Mean</a:t>
                </a:r>
                <a:r>
                  <a:rPr lang="en-US" sz="3000" dirty="0"/>
                  <a:t> and </a:t>
                </a:r>
                <a:r>
                  <a:rPr lang="en-US" sz="3000" b="1" dirty="0"/>
                  <a:t>standard</a:t>
                </a:r>
                <a:r>
                  <a:rPr lang="en-US" sz="3000" dirty="0"/>
                  <a:t> </a:t>
                </a:r>
                <a:r>
                  <a:rPr lang="en-US" sz="3000" b="1" dirty="0"/>
                  <a:t>deviation</a:t>
                </a:r>
                <a:r>
                  <a:rPr lang="en-US" sz="3000" dirty="0"/>
                  <a:t> (2 features)</a:t>
                </a:r>
              </a:p>
              <a:p>
                <a:pPr lvl="1"/>
                <a:r>
                  <a:rPr lang="en-US" sz="3000" b="1" dirty="0"/>
                  <a:t>3 level quantized </a:t>
                </a:r>
                <a:r>
                  <a:rPr lang="en-US" sz="3000" dirty="0"/>
                  <a:t>version of segment: -1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PPG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000" dirty="0"/>
                  <a:t>, +1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PPG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000" dirty="0"/>
                  <a:t>, 0 otherwise (140 features)</a:t>
                </a:r>
              </a:p>
              <a:p>
                <a:pPr lvl="1"/>
                <a:r>
                  <a:rPr lang="en-US" sz="3000" dirty="0"/>
                  <a:t>12 </a:t>
                </a:r>
                <a:r>
                  <a:rPr lang="en-US" sz="3000" b="1" dirty="0"/>
                  <a:t>PCA coefficients</a:t>
                </a:r>
                <a:r>
                  <a:rPr lang="en-US" sz="3000" dirty="0"/>
                  <a:t> (12 features)</a:t>
                </a:r>
              </a:p>
              <a:p>
                <a:pPr lvl="1"/>
                <a:r>
                  <a:rPr lang="en-US" sz="3000" dirty="0"/>
                  <a:t>Position of </a:t>
                </a:r>
                <a:r>
                  <a:rPr lang="en-US" sz="3000" b="1" dirty="0"/>
                  <a:t>maximum</a:t>
                </a:r>
                <a:r>
                  <a:rPr lang="en-US" sz="3000" dirty="0"/>
                  <a:t> and </a:t>
                </a:r>
                <a:r>
                  <a:rPr lang="en-US" sz="3000" b="1" dirty="0"/>
                  <a:t>minimum intensity values </a:t>
                </a:r>
                <a:r>
                  <a:rPr lang="en-US" sz="3000" dirty="0"/>
                  <a:t>of segment (2 features)</a:t>
                </a:r>
              </a:p>
              <a:p>
                <a:pPr lvl="1"/>
                <a:r>
                  <a:rPr lang="en-US" sz="3000" b="1" dirty="0"/>
                  <a:t>Time difference between locations </a:t>
                </a:r>
                <a:r>
                  <a:rPr lang="en-US" sz="3000" dirty="0"/>
                  <a:t>containing maximum and minimum intensity values (1 features)</a:t>
                </a:r>
              </a:p>
              <a:p>
                <a:pPr lvl="1"/>
                <a:r>
                  <a:rPr lang="en-US" sz="3000" b="1" dirty="0"/>
                  <a:t>Segment energy </a:t>
                </a:r>
                <a:r>
                  <a:rPr lang="en-US" sz="3000" dirty="0"/>
                  <a:t>in [0.04, 0.09], [0.09,0.15],[0.15,0.60] Hz bands (3 features)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F21CE-7E31-49E1-AA3C-77CC26E36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95479"/>
                <a:ext cx="10837332" cy="5107958"/>
              </a:xfrm>
              <a:blipFill>
                <a:blip r:embed="rId2"/>
                <a:stretch>
                  <a:fillRect t="-2745" r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97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96009" cy="1320800"/>
          </a:xfrm>
        </p:spPr>
        <p:txBody>
          <a:bodyPr/>
          <a:lstStyle/>
          <a:p>
            <a:r>
              <a:rPr lang="en-US" dirty="0"/>
              <a:t>Machine Learning Techniques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CF21CE-7E31-49E1-AA3C-77CC26E36DC4}"/>
              </a:ext>
            </a:extLst>
          </p:cNvPr>
          <p:cNvSpPr txBox="1">
            <a:spLocks/>
          </p:cNvSpPr>
          <p:nvPr/>
        </p:nvSpPr>
        <p:spPr>
          <a:xfrm>
            <a:off x="677333" y="1460794"/>
            <a:ext cx="10837332" cy="51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000" dirty="0"/>
              <a:t>Conventional Techniques</a:t>
            </a:r>
          </a:p>
          <a:p>
            <a:pPr lvl="2"/>
            <a:r>
              <a:rPr lang="en-US" sz="2800" dirty="0"/>
              <a:t>Linear Discriminant</a:t>
            </a:r>
          </a:p>
          <a:p>
            <a:pPr lvl="2"/>
            <a:r>
              <a:rPr lang="en-US" sz="2800" dirty="0"/>
              <a:t>K-Nearest Neighbors (K-NN)</a:t>
            </a:r>
          </a:p>
          <a:p>
            <a:pPr lvl="2"/>
            <a:r>
              <a:rPr lang="en-US" sz="2800" dirty="0"/>
              <a:t>Decision Tree</a:t>
            </a:r>
          </a:p>
          <a:p>
            <a:pPr lvl="2"/>
            <a:r>
              <a:rPr lang="en-US" sz="2800" dirty="0"/>
              <a:t>Support Vector Machine (SVM)</a:t>
            </a:r>
            <a:endParaRPr lang="en-US" sz="3000" dirty="0"/>
          </a:p>
          <a:p>
            <a:pPr marL="457200" lvl="1" indent="0">
              <a:buNone/>
            </a:pPr>
            <a:r>
              <a:rPr lang="en-US" sz="3000" dirty="0"/>
              <a:t>Convolutional Neural Network</a:t>
            </a:r>
          </a:p>
          <a:p>
            <a:pPr lvl="2"/>
            <a:r>
              <a:rPr lang="en-US" sz="2800" dirty="0"/>
              <a:t>Convolutional Neural Networks (CNN)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2512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Classification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635200"/>
              </p:ext>
            </p:extLst>
          </p:nvPr>
        </p:nvGraphicFramePr>
        <p:xfrm>
          <a:off x="2494410" y="2463972"/>
          <a:ext cx="6745980" cy="366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495">
                  <a:extLst>
                    <a:ext uri="{9D8B030D-6E8A-4147-A177-3AD203B41FA5}">
                      <a16:colId xmlns:a16="http://schemas.microsoft.com/office/drawing/2014/main" val="3443284554"/>
                    </a:ext>
                  </a:extLst>
                </a:gridCol>
                <a:gridCol w="1686495">
                  <a:extLst>
                    <a:ext uri="{9D8B030D-6E8A-4147-A177-3AD203B41FA5}">
                      <a16:colId xmlns:a16="http://schemas.microsoft.com/office/drawing/2014/main" val="3331973171"/>
                    </a:ext>
                  </a:extLst>
                </a:gridCol>
                <a:gridCol w="1686495">
                  <a:extLst>
                    <a:ext uri="{9D8B030D-6E8A-4147-A177-3AD203B41FA5}">
                      <a16:colId xmlns:a16="http://schemas.microsoft.com/office/drawing/2014/main" val="3783975096"/>
                    </a:ext>
                  </a:extLst>
                </a:gridCol>
                <a:gridCol w="1686495">
                  <a:extLst>
                    <a:ext uri="{9D8B030D-6E8A-4147-A177-3AD203B41FA5}">
                      <a16:colId xmlns:a16="http://schemas.microsoft.com/office/drawing/2014/main" val="2988653951"/>
                    </a:ext>
                  </a:extLst>
                </a:gridCol>
              </a:tblGrid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Time (</a:t>
                      </a:r>
                      <a:r>
                        <a:rPr lang="en-US" dirty="0" err="1" smtClean="0"/>
                        <a:t>mm:ss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Prediction Time (</a:t>
                      </a:r>
                      <a:r>
                        <a:rPr lang="en-US" dirty="0" err="1" smtClean="0"/>
                        <a:t>mm:ss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67278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01:18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30670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964453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Discriminant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06237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36:50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02:12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27622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36:40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02:12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95659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Cubic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59:00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00:58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89992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CNN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86.6%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06:00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00:12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1778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E7A2AF-D0DF-4333-A43A-69710000A9A4}"/>
              </a:ext>
            </a:extLst>
          </p:cNvPr>
          <p:cNvSpPr txBox="1">
            <a:spLocks/>
          </p:cNvSpPr>
          <p:nvPr/>
        </p:nvSpPr>
        <p:spPr>
          <a:xfrm>
            <a:off x="677334" y="1138409"/>
            <a:ext cx="10837332" cy="708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/>
              <a:t>Implemented with </a:t>
            </a:r>
            <a:r>
              <a:rPr lang="en-US" sz="3000" dirty="0" err="1"/>
              <a:t>Matlab’s</a:t>
            </a:r>
            <a:r>
              <a:rPr lang="en-US" sz="3000" dirty="0"/>
              <a:t> Classification Learner App</a:t>
            </a:r>
          </a:p>
          <a:p>
            <a:pPr lvl="1"/>
            <a:r>
              <a:rPr lang="en-US" sz="3000" dirty="0"/>
              <a:t>5-fold validation</a:t>
            </a:r>
          </a:p>
          <a:p>
            <a:pPr lvl="1"/>
            <a:r>
              <a:rPr lang="en-US" sz="3000" dirty="0"/>
              <a:t>Used all 302 </a:t>
            </a:r>
            <a:r>
              <a:rPr lang="en-US" sz="3000" dirty="0" smtClean="0"/>
              <a:t>features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9512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30" y="797682"/>
            <a:ext cx="3524552" cy="5850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21CE-7E31-49E1-AA3C-77CC26E3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23" y="1558543"/>
            <a:ext cx="10837332" cy="4664839"/>
          </a:xfrm>
        </p:spPr>
        <p:txBody>
          <a:bodyPr>
            <a:normAutofit/>
          </a:bodyPr>
          <a:lstStyle/>
          <a:p>
            <a:pPr lvl="1"/>
            <a:r>
              <a:rPr lang="en-US" sz="2800" b="1" dirty="0"/>
              <a:t>Input: </a:t>
            </a:r>
            <a:r>
              <a:rPr lang="en-US" sz="2800" dirty="0"/>
              <a:t>Segment samples only</a:t>
            </a:r>
          </a:p>
          <a:p>
            <a:pPr lvl="1"/>
            <a:r>
              <a:rPr lang="en-US" sz="2800" b="1" dirty="0"/>
              <a:t>Kernel: </a:t>
            </a:r>
            <a:r>
              <a:rPr lang="en-US" sz="2800" dirty="0"/>
              <a:t>3x1 </a:t>
            </a:r>
          </a:p>
          <a:p>
            <a:pPr lvl="1"/>
            <a:r>
              <a:rPr lang="en-US" sz="2800" b="1" dirty="0"/>
              <a:t>Activation: </a:t>
            </a:r>
            <a:r>
              <a:rPr lang="en-US" sz="2800" dirty="0" err="1"/>
              <a:t>Relu</a:t>
            </a:r>
            <a:endParaRPr lang="en-US" sz="2800" dirty="0"/>
          </a:p>
          <a:p>
            <a:pPr lvl="1"/>
            <a:r>
              <a:rPr lang="en-US" sz="2800" b="1" dirty="0"/>
              <a:t>Dropout: </a:t>
            </a:r>
            <a:r>
              <a:rPr lang="en-US" sz="2800" dirty="0"/>
              <a:t>0.5</a:t>
            </a:r>
          </a:p>
          <a:p>
            <a:pPr lvl="1"/>
            <a:r>
              <a:rPr lang="en-US" sz="2800" b="1" dirty="0"/>
              <a:t>Pool Size: </a:t>
            </a:r>
            <a:r>
              <a:rPr lang="en-US" sz="2800" dirty="0"/>
              <a:t>2</a:t>
            </a:r>
          </a:p>
          <a:p>
            <a:pPr lvl="1"/>
            <a:r>
              <a:rPr lang="en-US" sz="2800" b="1" dirty="0"/>
              <a:t>Output: </a:t>
            </a:r>
            <a:r>
              <a:rPr lang="en-US" sz="2800" dirty="0"/>
              <a:t>2 classes (</a:t>
            </a:r>
            <a:r>
              <a:rPr lang="en-US" sz="2800" dirty="0" err="1"/>
              <a:t>softmax</a:t>
            </a:r>
            <a:r>
              <a:rPr lang="en-US" sz="2800" dirty="0"/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51031" y="871735"/>
            <a:ext cx="8953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140x1</a:t>
            </a:r>
          </a:p>
        </p:txBody>
      </p:sp>
    </p:spTree>
    <p:extLst>
      <p:ext uri="{BB962C8B-B14F-4D97-AF65-F5344CB8AC3E}">
        <p14:creationId xmlns:p14="http://schemas.microsoft.com/office/powerpoint/2010/main" val="343868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Results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2759528" y="1507671"/>
          <a:ext cx="6672944" cy="3842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C78D936-4BB9-424B-8AD8-ADC65FC0B8C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969195" y="5373178"/>
          <a:ext cx="6745980" cy="1190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2990">
                  <a:extLst>
                    <a:ext uri="{9D8B030D-6E8A-4147-A177-3AD203B41FA5}">
                      <a16:colId xmlns:a16="http://schemas.microsoft.com/office/drawing/2014/main" val="3443284554"/>
                    </a:ext>
                  </a:extLst>
                </a:gridCol>
                <a:gridCol w="3372990">
                  <a:extLst>
                    <a:ext uri="{9D8B030D-6E8A-4147-A177-3AD203B41FA5}">
                      <a16:colId xmlns:a16="http://schemas.microsoft.com/office/drawing/2014/main" val="3331973171"/>
                    </a:ext>
                  </a:extLst>
                </a:gridCol>
              </a:tblGrid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67278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Cubic SVM (302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89992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CNN (No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2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3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8577</TotalTime>
  <Words>236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 3</vt:lpstr>
      <vt:lpstr>Office Theme</vt:lpstr>
      <vt:lpstr>PowerPoint Presentation</vt:lpstr>
      <vt:lpstr>Experiments</vt:lpstr>
      <vt:lpstr>Future works</vt:lpstr>
      <vt:lpstr>Feature Extraction</vt:lpstr>
      <vt:lpstr>Machine Learning Techniques</vt:lpstr>
      <vt:lpstr>Conventional Classification Results</vt:lpstr>
      <vt:lpstr>Convolutional Neural Network Structure</vt:lpstr>
      <vt:lpstr>CNN Results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Talha Agcayazi</dc:creator>
  <cp:lastModifiedBy>Talha Agcayazi</cp:lastModifiedBy>
  <cp:revision>17</cp:revision>
  <dcterms:created xsi:type="dcterms:W3CDTF">2018-11-28T21:12:22Z</dcterms:created>
  <dcterms:modified xsi:type="dcterms:W3CDTF">2018-12-12T21:55:38Z</dcterms:modified>
</cp:coreProperties>
</file>