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6" r:id="rId10"/>
    <p:sldId id="262" r:id="rId11"/>
    <p:sldId id="263" r:id="rId12"/>
    <p:sldId id="268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356" autoAdjust="0"/>
  </p:normalViewPr>
  <p:slideViewPr>
    <p:cSldViewPr snapToGrid="0">
      <p:cViewPr varScale="1">
        <p:scale>
          <a:sx n="104" d="100"/>
          <a:sy n="104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Q:\My%20Drive\Projects\ECE%20592%20Data%20Science\Final%20project\Data%20Science%20Project\Figs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Accuracy vs Epoch #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9"/>
              <c:layout>
                <c:manualLayout>
                  <c:x val="-5.8333333333333334E-2"/>
                  <c:y val="7.4074074074074028E-2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91D-480D-9F56-326C951C1D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Sheet1!$B$3:$B$12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Sheet1!$C$3:$C$12</c:f>
              <c:numCache>
                <c:formatCode>General</c:formatCode>
                <c:ptCount val="10"/>
                <c:pt idx="0">
                  <c:v>0.80940000000000001</c:v>
                </c:pt>
                <c:pt idx="1">
                  <c:v>0.8347</c:v>
                </c:pt>
                <c:pt idx="2">
                  <c:v>0.84340000000000004</c:v>
                </c:pt>
                <c:pt idx="3">
                  <c:v>0.84640000000000004</c:v>
                </c:pt>
                <c:pt idx="4">
                  <c:v>0.85250000000000004</c:v>
                </c:pt>
                <c:pt idx="5">
                  <c:v>0.85599999999999998</c:v>
                </c:pt>
                <c:pt idx="6">
                  <c:v>0.85709999999999997</c:v>
                </c:pt>
                <c:pt idx="7">
                  <c:v>0.86309999999999998</c:v>
                </c:pt>
                <c:pt idx="8">
                  <c:v>0.86419999999999997</c:v>
                </c:pt>
                <c:pt idx="9">
                  <c:v>0.86660000000000004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91D-480D-9F56-326C951C1D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572639"/>
        <c:axId val="104573887"/>
      </c:scatterChart>
      <c:valAx>
        <c:axId val="1045726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Epoch #</a:t>
                </a:r>
              </a:p>
            </c:rich>
          </c:tx>
          <c:layout>
            <c:manualLayout>
              <c:xMode val="edge"/>
              <c:yMode val="edge"/>
              <c:x val="0.46585570027262335"/>
              <c:y val="0.886886079085382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573887"/>
        <c:crosses val="autoZero"/>
        <c:crossBetween val="midCat"/>
      </c:valAx>
      <c:valAx>
        <c:axId val="10457388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57263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C5314-6331-41D9-94B5-B3DEBC4FFAA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2A354-98D3-4621-8FB3-035634D28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3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2A354-98D3-4621-8FB3-035634D28A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76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establish that we are doing HB vs No HB distinction for </a:t>
            </a:r>
            <a:r>
              <a:rPr lang="en-US" dirty="0" err="1"/>
              <a:t>HRate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2A354-98D3-4621-8FB3-035634D28A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51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2A354-98D3-4621-8FB3-035634D28A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55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008-7585-452C-A62D-199D0C3AA60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EA10-31E3-4A9F-A152-3EAC6A72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5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008-7585-452C-A62D-199D0C3AA60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EA10-31E3-4A9F-A152-3EAC6A72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4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008-7585-452C-A62D-199D0C3AA60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EA10-31E3-4A9F-A152-3EAC6A72CA6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0553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008-7585-452C-A62D-199D0C3AA60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EA10-31E3-4A9F-A152-3EAC6A72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23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008-7585-452C-A62D-199D0C3AA60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EA10-31E3-4A9F-A152-3EAC6A72CA6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6966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008-7585-452C-A62D-199D0C3AA60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EA10-31E3-4A9F-A152-3EAC6A72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54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008-7585-452C-A62D-199D0C3AA60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EA10-31E3-4A9F-A152-3EAC6A72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81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008-7585-452C-A62D-199D0C3AA60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EA10-31E3-4A9F-A152-3EAC6A72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3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008-7585-452C-A62D-199D0C3AA60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EA10-31E3-4A9F-A152-3EAC6A72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3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008-7585-452C-A62D-199D0C3AA60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EA10-31E3-4A9F-A152-3EAC6A72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008-7585-452C-A62D-199D0C3AA60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EA10-31E3-4A9F-A152-3EAC6A72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1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008-7585-452C-A62D-199D0C3AA60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EA10-31E3-4A9F-A152-3EAC6A72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0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008-7585-452C-A62D-199D0C3AA60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EA10-31E3-4A9F-A152-3EAC6A72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5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008-7585-452C-A62D-199D0C3AA60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EA10-31E3-4A9F-A152-3EAC6A72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6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008-7585-452C-A62D-199D0C3AA60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EA10-31E3-4A9F-A152-3EAC6A72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4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4008-7585-452C-A62D-199D0C3AA60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9EA10-31E3-4A9F-A152-3EAC6A72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9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84008-7585-452C-A62D-199D0C3AA60A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49EA10-31E3-4A9F-A152-3EAC6A72C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4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A4A4B-7A1F-4D9E-AD27-7B511BF00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8146" y="179868"/>
            <a:ext cx="6391469" cy="4214849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 dirty="0"/>
              <a:t>Supervised learning for heartbeat detection in photoplethysmography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D1DE4-7ED1-4B07-B6C2-A670D8178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3297" y="4394717"/>
            <a:ext cx="4299666" cy="87104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Talha </a:t>
            </a:r>
            <a:r>
              <a:rPr lang="en-US" dirty="0" err="1"/>
              <a:t>Agcayazi</a:t>
            </a:r>
            <a:endParaRPr lang="en-US" dirty="0"/>
          </a:p>
          <a:p>
            <a:pPr algn="ctr"/>
            <a:r>
              <a:rPr lang="en-US" dirty="0"/>
              <a:t>Tanner </a:t>
            </a:r>
            <a:r>
              <a:rPr lang="en-US" dirty="0" err="1"/>
              <a:t>Songkakul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Heart Organ">
            <a:extLst>
              <a:ext uri="{FF2B5EF4-FFF2-40B4-BE49-F238E27FC236}">
                <a16:creationId xmlns:a16="http://schemas.microsoft.com/office/drawing/2014/main" id="{A1F89D47-1BB4-424C-A627-AD0E944CC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1537" y="1546154"/>
            <a:ext cx="3765692" cy="37656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0FD3CD-EEF7-42E8-8B3F-E1FF1BD1B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537" y="6150828"/>
            <a:ext cx="3019723" cy="54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68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6610-BF81-44F5-9D59-C63D5BCF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CF21CE-7E31-49E1-AA3C-77CC26E36D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95479"/>
                <a:ext cx="10837332" cy="5107958"/>
              </a:xfrm>
            </p:spPr>
            <p:txBody>
              <a:bodyPr>
                <a:normAutofit fontScale="92500" lnSpcReduction="20000"/>
              </a:bodyPr>
              <a:lstStyle/>
              <a:p>
                <a:pPr marL="457200" lvl="1" indent="0">
                  <a:buNone/>
                </a:pPr>
                <a:r>
                  <a:rPr lang="en-US" sz="3000" dirty="0"/>
                  <a:t>Extract 302 features for each segment and label HB/NHB:</a:t>
                </a:r>
              </a:p>
              <a:p>
                <a:pPr lvl="1"/>
                <a:r>
                  <a:rPr lang="en-US" sz="3000" b="1" dirty="0"/>
                  <a:t>Segment samples </a:t>
                </a:r>
                <a:r>
                  <a:rPr lang="en-US" sz="3000" dirty="0"/>
                  <a:t>themselves (140 features)</a:t>
                </a:r>
              </a:p>
              <a:p>
                <a:pPr lvl="1"/>
                <a:r>
                  <a:rPr lang="en-US" sz="3000" b="1" dirty="0"/>
                  <a:t>Mean</a:t>
                </a:r>
                <a:r>
                  <a:rPr lang="en-US" sz="3000" dirty="0"/>
                  <a:t> and </a:t>
                </a:r>
                <a:r>
                  <a:rPr lang="en-US" sz="3000" b="1" dirty="0"/>
                  <a:t>standard</a:t>
                </a:r>
                <a:r>
                  <a:rPr lang="en-US" sz="3000" dirty="0"/>
                  <a:t> </a:t>
                </a:r>
                <a:r>
                  <a:rPr lang="en-US" sz="3000" b="1" dirty="0"/>
                  <a:t>deviation</a:t>
                </a:r>
                <a:r>
                  <a:rPr lang="en-US" sz="3000" dirty="0"/>
                  <a:t> (2 features)</a:t>
                </a:r>
              </a:p>
              <a:p>
                <a:pPr lvl="1"/>
                <a:r>
                  <a:rPr lang="en-US" sz="3000" b="1" dirty="0"/>
                  <a:t>3 level quantized </a:t>
                </a:r>
                <a:r>
                  <a:rPr lang="en-US" sz="3000" dirty="0"/>
                  <a:t>version of segment: -1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</a:rPr>
                          <m:t>PPG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−0.5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3000" dirty="0"/>
                  <a:t>, +1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</a:rPr>
                          <m:t>PPG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0.5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3000" dirty="0"/>
                  <a:t>, 0 otherwise (140 features)</a:t>
                </a:r>
              </a:p>
              <a:p>
                <a:pPr lvl="1"/>
                <a:r>
                  <a:rPr lang="en-US" sz="3000" dirty="0"/>
                  <a:t>12 </a:t>
                </a:r>
                <a:r>
                  <a:rPr lang="en-US" sz="3000" b="1" dirty="0"/>
                  <a:t>PCA coefficients</a:t>
                </a:r>
                <a:r>
                  <a:rPr lang="en-US" sz="3000" dirty="0"/>
                  <a:t> (12 features)</a:t>
                </a:r>
              </a:p>
              <a:p>
                <a:pPr lvl="1"/>
                <a:r>
                  <a:rPr lang="en-US" sz="3000" dirty="0"/>
                  <a:t>Position of </a:t>
                </a:r>
                <a:r>
                  <a:rPr lang="en-US" sz="3000" b="1" dirty="0"/>
                  <a:t>maximum</a:t>
                </a:r>
                <a:r>
                  <a:rPr lang="en-US" sz="3000" dirty="0"/>
                  <a:t> and </a:t>
                </a:r>
                <a:r>
                  <a:rPr lang="en-US" sz="3000" b="1" dirty="0"/>
                  <a:t>minimum intensity values </a:t>
                </a:r>
                <a:r>
                  <a:rPr lang="en-US" sz="3000" dirty="0"/>
                  <a:t>of segment (2 features)</a:t>
                </a:r>
              </a:p>
              <a:p>
                <a:pPr lvl="1"/>
                <a:r>
                  <a:rPr lang="en-US" sz="3000" b="1" dirty="0"/>
                  <a:t>Time difference between locations </a:t>
                </a:r>
                <a:r>
                  <a:rPr lang="en-US" sz="3000" dirty="0"/>
                  <a:t>containing maximum and minimum intensity values (1 features)</a:t>
                </a:r>
              </a:p>
              <a:p>
                <a:pPr lvl="1"/>
                <a:r>
                  <a:rPr lang="en-US" sz="3000" b="1" dirty="0"/>
                  <a:t>Segment energy </a:t>
                </a:r>
                <a:r>
                  <a:rPr lang="en-US" sz="3000" dirty="0"/>
                  <a:t>in [0.04, 0.09], [0.09,0.15],[0.15,0.60] Hz bands (3 features)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CF21CE-7E31-49E1-AA3C-77CC26E36D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95479"/>
                <a:ext cx="10837332" cy="5107958"/>
              </a:xfrm>
              <a:blipFill>
                <a:blip r:embed="rId2"/>
                <a:stretch>
                  <a:fillRect t="-2864" r="-1631" b="-2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002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6610-BF81-44F5-9D59-C63D5BCF9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196009" cy="1320800"/>
          </a:xfrm>
        </p:spPr>
        <p:txBody>
          <a:bodyPr/>
          <a:lstStyle/>
          <a:p>
            <a:r>
              <a:rPr lang="en-US" dirty="0"/>
              <a:t>Machine Learning Techniques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7CF21CE-7E31-49E1-AA3C-77CC26E36DC4}"/>
              </a:ext>
            </a:extLst>
          </p:cNvPr>
          <p:cNvSpPr txBox="1">
            <a:spLocks/>
          </p:cNvSpPr>
          <p:nvPr/>
        </p:nvSpPr>
        <p:spPr>
          <a:xfrm>
            <a:off x="677333" y="1460794"/>
            <a:ext cx="10837332" cy="510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3000" dirty="0"/>
              <a:t>Conventional Techniques</a:t>
            </a:r>
          </a:p>
          <a:p>
            <a:pPr lvl="2"/>
            <a:r>
              <a:rPr lang="en-US" sz="2800" dirty="0"/>
              <a:t>Linear Discriminant</a:t>
            </a:r>
          </a:p>
          <a:p>
            <a:pPr lvl="2"/>
            <a:r>
              <a:rPr lang="en-US" sz="2800" dirty="0"/>
              <a:t>K-Nearest Neighbors (K-NN)</a:t>
            </a:r>
          </a:p>
          <a:p>
            <a:pPr lvl="2"/>
            <a:r>
              <a:rPr lang="en-US" sz="2800" dirty="0"/>
              <a:t>Decision Tree</a:t>
            </a:r>
          </a:p>
          <a:p>
            <a:pPr lvl="2"/>
            <a:r>
              <a:rPr lang="en-US" sz="2800" dirty="0"/>
              <a:t>Support Vector Machine (SVM)</a:t>
            </a:r>
            <a:endParaRPr lang="en-US" sz="3000" dirty="0"/>
          </a:p>
          <a:p>
            <a:pPr marL="457200" lvl="1" indent="0">
              <a:buNone/>
            </a:pPr>
            <a:r>
              <a:rPr lang="en-US" sz="3000" dirty="0"/>
              <a:t>Convolutional Neural Network</a:t>
            </a:r>
          </a:p>
          <a:p>
            <a:pPr lvl="2"/>
            <a:r>
              <a:rPr lang="en-US" sz="2800" dirty="0"/>
              <a:t>Convolutional Neural Networks (CNN)</a:t>
            </a:r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88964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6610-BF81-44F5-9D59-C63D5BCF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Classification 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616233"/>
              </p:ext>
            </p:extLst>
          </p:nvPr>
        </p:nvGraphicFramePr>
        <p:xfrm>
          <a:off x="2723010" y="3429000"/>
          <a:ext cx="6745980" cy="2778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2990">
                  <a:extLst>
                    <a:ext uri="{9D8B030D-6E8A-4147-A177-3AD203B41FA5}">
                      <a16:colId xmlns:a16="http://schemas.microsoft.com/office/drawing/2014/main" val="3443284554"/>
                    </a:ext>
                  </a:extLst>
                </a:gridCol>
                <a:gridCol w="3372990">
                  <a:extLst>
                    <a:ext uri="{9D8B030D-6E8A-4147-A177-3AD203B41FA5}">
                      <a16:colId xmlns:a16="http://schemas.microsoft.com/office/drawing/2014/main" val="3331973171"/>
                    </a:ext>
                  </a:extLst>
                </a:gridCol>
              </a:tblGrid>
              <a:tr h="396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267278"/>
                  </a:ext>
                </a:extLst>
              </a:tr>
              <a:tr h="396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</a:t>
                      </a:r>
                      <a:r>
                        <a:rPr lang="en-US" baseline="0" dirty="0"/>
                        <a:t> Discriminant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227917"/>
                  </a:ext>
                </a:extLst>
              </a:tr>
              <a:tr h="396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292922"/>
                  </a:ext>
                </a:extLst>
              </a:tr>
              <a:tr h="396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5-NN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947101"/>
                  </a:ext>
                </a:extLst>
              </a:tr>
              <a:tr h="396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964453"/>
                  </a:ext>
                </a:extLst>
              </a:tr>
              <a:tr h="396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 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398504"/>
                  </a:ext>
                </a:extLst>
              </a:tr>
              <a:tr h="39689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Cubic 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84.5%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78999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E7A2AF-D0DF-4333-A43A-69710000A9A4}"/>
              </a:ext>
            </a:extLst>
          </p:cNvPr>
          <p:cNvSpPr txBox="1">
            <a:spLocks/>
          </p:cNvSpPr>
          <p:nvPr/>
        </p:nvSpPr>
        <p:spPr>
          <a:xfrm>
            <a:off x="677333" y="1460794"/>
            <a:ext cx="10837332" cy="229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000" dirty="0"/>
              <a:t>Implemented with </a:t>
            </a:r>
            <a:r>
              <a:rPr lang="en-US" sz="3000" dirty="0" err="1"/>
              <a:t>Matlab’s</a:t>
            </a:r>
            <a:r>
              <a:rPr lang="en-US" sz="3000" dirty="0"/>
              <a:t> Classification Learner App</a:t>
            </a:r>
          </a:p>
          <a:p>
            <a:pPr lvl="1"/>
            <a:r>
              <a:rPr lang="en-US" sz="3000" dirty="0"/>
              <a:t>5-fold validation</a:t>
            </a:r>
          </a:p>
          <a:p>
            <a:pPr lvl="1"/>
            <a:r>
              <a:rPr lang="en-US" sz="3000" dirty="0"/>
              <a:t>Used all 302 features</a:t>
            </a:r>
          </a:p>
          <a:p>
            <a:pPr lvl="1"/>
            <a:endParaRPr lang="en-US" sz="3000" dirty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08398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430" y="797682"/>
            <a:ext cx="3524552" cy="58508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DF6610-BF81-44F5-9D59-C63D5BCF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F21CE-7E31-49E1-AA3C-77CC26E36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823" y="1558543"/>
            <a:ext cx="10837332" cy="4664839"/>
          </a:xfrm>
        </p:spPr>
        <p:txBody>
          <a:bodyPr>
            <a:normAutofit/>
          </a:bodyPr>
          <a:lstStyle/>
          <a:p>
            <a:pPr lvl="1"/>
            <a:r>
              <a:rPr lang="en-US" sz="2800" b="1" dirty="0"/>
              <a:t>Input: </a:t>
            </a:r>
            <a:r>
              <a:rPr lang="en-US" sz="2800" dirty="0"/>
              <a:t>Segment samples only</a:t>
            </a:r>
          </a:p>
          <a:p>
            <a:pPr lvl="1"/>
            <a:r>
              <a:rPr lang="en-US" sz="2800" b="1" dirty="0"/>
              <a:t>Kernel: </a:t>
            </a:r>
            <a:r>
              <a:rPr lang="en-US" sz="2800" dirty="0"/>
              <a:t>3x1 </a:t>
            </a:r>
          </a:p>
          <a:p>
            <a:pPr lvl="1"/>
            <a:r>
              <a:rPr lang="en-US" sz="2800" b="1" dirty="0"/>
              <a:t>Activation: </a:t>
            </a:r>
            <a:r>
              <a:rPr lang="en-US" sz="2800" dirty="0" err="1"/>
              <a:t>Relu</a:t>
            </a:r>
            <a:endParaRPr lang="en-US" sz="2800" dirty="0"/>
          </a:p>
          <a:p>
            <a:pPr lvl="1"/>
            <a:r>
              <a:rPr lang="en-US" sz="2800" b="1" dirty="0"/>
              <a:t>Dropout: </a:t>
            </a:r>
            <a:r>
              <a:rPr lang="en-US" sz="2800" dirty="0"/>
              <a:t>0.5</a:t>
            </a:r>
          </a:p>
          <a:p>
            <a:pPr lvl="1"/>
            <a:r>
              <a:rPr lang="en-US" sz="2800" b="1" dirty="0"/>
              <a:t>Pool Size: </a:t>
            </a:r>
            <a:r>
              <a:rPr lang="en-US" sz="2800" dirty="0"/>
              <a:t>2</a:t>
            </a:r>
          </a:p>
          <a:p>
            <a:pPr lvl="1"/>
            <a:r>
              <a:rPr lang="en-US" sz="2800" b="1" dirty="0"/>
              <a:t>Output: </a:t>
            </a:r>
            <a:r>
              <a:rPr lang="en-US" sz="2800" dirty="0"/>
              <a:t>2 classes (</a:t>
            </a:r>
            <a:r>
              <a:rPr lang="en-US" sz="2800" dirty="0" err="1"/>
              <a:t>softmax</a:t>
            </a:r>
            <a:r>
              <a:rPr lang="en-US" sz="2800" dirty="0"/>
              <a:t>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51031" y="871735"/>
            <a:ext cx="89535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140x1</a:t>
            </a:r>
          </a:p>
        </p:txBody>
      </p:sp>
    </p:spTree>
    <p:extLst>
      <p:ext uri="{BB962C8B-B14F-4D97-AF65-F5344CB8AC3E}">
        <p14:creationId xmlns:p14="http://schemas.microsoft.com/office/powerpoint/2010/main" val="3370959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6610-BF81-44F5-9D59-C63D5BCF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Results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1035608"/>
              </p:ext>
            </p:extLst>
          </p:nvPr>
        </p:nvGraphicFramePr>
        <p:xfrm>
          <a:off x="2759528" y="1507671"/>
          <a:ext cx="6672944" cy="3842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DC78D936-4BB9-424B-8AD8-ADC65FC0B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08212"/>
              </p:ext>
            </p:extLst>
          </p:nvPr>
        </p:nvGraphicFramePr>
        <p:xfrm>
          <a:off x="2969195" y="5373178"/>
          <a:ext cx="6745980" cy="1190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2990">
                  <a:extLst>
                    <a:ext uri="{9D8B030D-6E8A-4147-A177-3AD203B41FA5}">
                      <a16:colId xmlns:a16="http://schemas.microsoft.com/office/drawing/2014/main" val="3443284554"/>
                    </a:ext>
                  </a:extLst>
                </a:gridCol>
                <a:gridCol w="3372990">
                  <a:extLst>
                    <a:ext uri="{9D8B030D-6E8A-4147-A177-3AD203B41FA5}">
                      <a16:colId xmlns:a16="http://schemas.microsoft.com/office/drawing/2014/main" val="3331973171"/>
                    </a:ext>
                  </a:extLst>
                </a:gridCol>
              </a:tblGrid>
              <a:tr h="396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267278"/>
                  </a:ext>
                </a:extLst>
              </a:tr>
              <a:tr h="396891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Cubic SVM (302 features)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84.5%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789992"/>
                  </a:ext>
                </a:extLst>
              </a:tr>
              <a:tr h="39689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CNN (No features)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86.6%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92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895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6610-BF81-44F5-9D59-C63D5BCF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F21CE-7E31-49E1-AA3C-77CC26E36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5479"/>
            <a:ext cx="10837332" cy="5107958"/>
          </a:xfrm>
        </p:spPr>
        <p:txBody>
          <a:bodyPr>
            <a:normAutofit/>
          </a:bodyPr>
          <a:lstStyle/>
          <a:p>
            <a:pPr lvl="1"/>
            <a:r>
              <a:rPr lang="en-US" sz="3000" dirty="0"/>
              <a:t>Preprocessing, ground truth extraction, and future extraction from PPG and ECG signals</a:t>
            </a:r>
          </a:p>
          <a:p>
            <a:pPr lvl="1"/>
            <a:r>
              <a:rPr lang="en-US" sz="3000" dirty="0"/>
              <a:t>Compared conventional and neural network classifiers </a:t>
            </a:r>
          </a:p>
          <a:p>
            <a:pPr lvl="1"/>
            <a:r>
              <a:rPr lang="en-US" sz="3000" dirty="0"/>
              <a:t>Achieved a peak performance of </a:t>
            </a:r>
            <a:r>
              <a:rPr lang="en-US" sz="3000" b="1" dirty="0">
                <a:solidFill>
                  <a:schemeClr val="tx1"/>
                </a:solidFill>
              </a:rPr>
              <a:t>86% </a:t>
            </a:r>
            <a:r>
              <a:rPr lang="en-US" sz="3000" dirty="0">
                <a:solidFill>
                  <a:schemeClr val="tx1"/>
                </a:solidFill>
              </a:rPr>
              <a:t>correct heartbeat identification </a:t>
            </a:r>
            <a:r>
              <a:rPr lang="en-US" sz="3000" dirty="0"/>
              <a:t>without any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435685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6610-BF81-44F5-9D59-C63D5BCF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F21CE-7E31-49E1-AA3C-77CC26E36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5479"/>
            <a:ext cx="10837332" cy="5107958"/>
          </a:xfrm>
        </p:spPr>
        <p:txBody>
          <a:bodyPr>
            <a:normAutofit/>
          </a:bodyPr>
          <a:lstStyle/>
          <a:p>
            <a:pPr lvl="1"/>
            <a:r>
              <a:rPr lang="en-US" sz="3000" dirty="0">
                <a:solidFill>
                  <a:schemeClr val="tx1"/>
                </a:solidFill>
              </a:rPr>
              <a:t>Try a variety of hyperparameters for CNN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Incorporate more PPG/ECG data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Incorporate accelerometer data for adaptive filtering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Perform PCA on all features and remove some of the unnecessary ones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Try extra features like: wavelet and coefficient of skewness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Incorporate classification results into real time systems for physiological health monitoring</a:t>
            </a:r>
          </a:p>
        </p:txBody>
      </p:sp>
    </p:spTree>
    <p:extLst>
      <p:ext uri="{BB962C8B-B14F-4D97-AF65-F5344CB8AC3E}">
        <p14:creationId xmlns:p14="http://schemas.microsoft.com/office/powerpoint/2010/main" val="2438020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6610-BF81-44F5-9D59-C63D5BCF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F21CE-7E31-49E1-AA3C-77CC26E36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5479"/>
            <a:ext cx="10837332" cy="5107958"/>
          </a:xfrm>
        </p:spPr>
        <p:txBody>
          <a:bodyPr>
            <a:normAutofit fontScale="85000" lnSpcReduction="10000"/>
          </a:bodyPr>
          <a:lstStyle/>
          <a:p>
            <a:pPr marL="457200" lvl="1" indent="0">
              <a:buNone/>
            </a:pPr>
            <a:r>
              <a:rPr lang="en-US" sz="3000" dirty="0">
                <a:solidFill>
                  <a:schemeClr val="tx1"/>
                </a:solidFill>
              </a:rPr>
              <a:t>[1] S. Benedetto, C. </a:t>
            </a:r>
            <a:r>
              <a:rPr lang="en-US" sz="3000" dirty="0" err="1">
                <a:solidFill>
                  <a:schemeClr val="tx1"/>
                </a:solidFill>
              </a:rPr>
              <a:t>Caldato</a:t>
            </a:r>
            <a:r>
              <a:rPr lang="en-US" sz="3000" dirty="0">
                <a:solidFill>
                  <a:schemeClr val="tx1"/>
                </a:solidFill>
              </a:rPr>
              <a:t>, E. </a:t>
            </a:r>
            <a:r>
              <a:rPr lang="en-US" sz="3000" dirty="0" err="1">
                <a:solidFill>
                  <a:schemeClr val="tx1"/>
                </a:solidFill>
              </a:rPr>
              <a:t>Bazzan</a:t>
            </a:r>
            <a:r>
              <a:rPr lang="en-US" sz="3000" dirty="0">
                <a:solidFill>
                  <a:schemeClr val="tx1"/>
                </a:solidFill>
              </a:rPr>
              <a:t>, D. C. Greenwood, V. 	</a:t>
            </a:r>
            <a:r>
              <a:rPr lang="en-US" sz="3000" dirty="0" err="1">
                <a:solidFill>
                  <a:schemeClr val="tx1"/>
                </a:solidFill>
              </a:rPr>
              <a:t>Pensabene</a:t>
            </a:r>
            <a:r>
              <a:rPr lang="en-US" sz="3000" dirty="0">
                <a:solidFill>
                  <a:schemeClr val="tx1"/>
                </a:solidFill>
              </a:rPr>
              <a:t>, and P. </a:t>
            </a:r>
            <a:r>
              <a:rPr lang="en-US" sz="3000" dirty="0" err="1">
                <a:solidFill>
                  <a:schemeClr val="tx1"/>
                </a:solidFill>
              </a:rPr>
              <a:t>Actis</a:t>
            </a:r>
            <a:r>
              <a:rPr lang="en-US" sz="3000" dirty="0">
                <a:solidFill>
                  <a:schemeClr val="tx1"/>
                </a:solidFill>
              </a:rPr>
              <a:t>, “Assessment of the Fitbit Charge 2 for 	monitoring heart rate,” </a:t>
            </a:r>
            <a:r>
              <a:rPr lang="en-US" sz="3000" dirty="0" err="1">
                <a:solidFill>
                  <a:schemeClr val="tx1"/>
                </a:solidFill>
              </a:rPr>
              <a:t>PLoS</a:t>
            </a:r>
            <a:r>
              <a:rPr lang="en-US" sz="3000" dirty="0">
                <a:solidFill>
                  <a:schemeClr val="tx1"/>
                </a:solidFill>
              </a:rPr>
              <a:t> One, vol. 13, no. 2, pp. 1–11, 2018.</a:t>
            </a:r>
          </a:p>
          <a:p>
            <a:pPr marL="457200" lvl="1" indent="0">
              <a:buNone/>
            </a:pPr>
            <a:r>
              <a:rPr lang="en-US" sz="3000" dirty="0">
                <a:solidFill>
                  <a:schemeClr val="tx1"/>
                </a:solidFill>
              </a:rPr>
              <a:t>[2] E. </a:t>
            </a:r>
            <a:r>
              <a:rPr lang="en-US" sz="3000" dirty="0" err="1">
                <a:solidFill>
                  <a:schemeClr val="tx1"/>
                </a:solidFill>
              </a:rPr>
              <a:t>Grisan</a:t>
            </a:r>
            <a:r>
              <a:rPr lang="en-US" sz="3000" dirty="0">
                <a:solidFill>
                  <a:schemeClr val="tx1"/>
                </a:solidFill>
              </a:rPr>
              <a:t>, G. </a:t>
            </a:r>
            <a:r>
              <a:rPr lang="en-US" sz="3000" dirty="0" err="1">
                <a:solidFill>
                  <a:schemeClr val="tx1"/>
                </a:solidFill>
              </a:rPr>
              <a:t>Cantisani</a:t>
            </a:r>
            <a:r>
              <a:rPr lang="en-US" sz="3000" dirty="0">
                <a:solidFill>
                  <a:schemeClr val="tx1"/>
                </a:solidFill>
              </a:rPr>
              <a:t>, G. </a:t>
            </a:r>
            <a:r>
              <a:rPr lang="en-US" sz="3000" dirty="0" err="1">
                <a:solidFill>
                  <a:schemeClr val="tx1"/>
                </a:solidFill>
              </a:rPr>
              <a:t>Tarroni</a:t>
            </a:r>
            <a:r>
              <a:rPr lang="en-US" sz="3000" dirty="0">
                <a:solidFill>
                  <a:schemeClr val="tx1"/>
                </a:solidFill>
              </a:rPr>
              <a:t>, S. K. Yoon and M. Rossi, </a:t>
            </a:r>
            <a:br>
              <a:rPr lang="en-US" sz="3000" dirty="0">
                <a:solidFill>
                  <a:schemeClr val="tx1"/>
                </a:solidFill>
              </a:rPr>
            </a:br>
            <a:r>
              <a:rPr lang="en-US" sz="3000" dirty="0">
                <a:solidFill>
                  <a:schemeClr val="tx1"/>
                </a:solidFill>
              </a:rPr>
              <a:t>	“A supervised learning approach for the robust detection of heart 	beat in </a:t>
            </a:r>
            <a:r>
              <a:rPr lang="en-US" sz="3000" dirty="0" err="1">
                <a:solidFill>
                  <a:schemeClr val="tx1"/>
                </a:solidFill>
              </a:rPr>
              <a:t>plethysmographic</a:t>
            </a:r>
            <a:r>
              <a:rPr lang="en-US" sz="3000" dirty="0">
                <a:solidFill>
                  <a:schemeClr val="tx1"/>
                </a:solidFill>
              </a:rPr>
              <a:t> data”; 2015 37th Annual International 	Conference of the IEEE Engineering in Medicine and Biology 	Society (EMBC), Milan, 2015, pp. 5825-5828.</a:t>
            </a:r>
          </a:p>
          <a:p>
            <a:pPr marL="457200" lvl="1" indent="0">
              <a:buNone/>
            </a:pPr>
            <a:r>
              <a:rPr lang="en-US" sz="3000" dirty="0">
                <a:solidFill>
                  <a:schemeClr val="tx1"/>
                </a:solidFill>
              </a:rPr>
              <a:t>[3] S. Zhu, K. Tan, X. Zhang, Z. Liu, and B. Liu, “TROIKA: A mixed 	approach for heart rate monitoring during intensive physical 	exercise using wrist-type PPG Signals,” Proc. </a:t>
            </a:r>
            <a:r>
              <a:rPr lang="en-US" sz="3000" dirty="0" err="1">
                <a:solidFill>
                  <a:schemeClr val="tx1"/>
                </a:solidFill>
              </a:rPr>
              <a:t>Annu</a:t>
            </a:r>
            <a:r>
              <a:rPr lang="en-US" sz="3000" dirty="0">
                <a:solidFill>
                  <a:schemeClr val="tx1"/>
                </a:solidFill>
              </a:rPr>
              <a:t>. Int. Conf. 	IEEE Eng. Med. Biol. Soc. EMBS, vol. 2015–</a:t>
            </a:r>
            <a:r>
              <a:rPr lang="en-US" sz="3000" dirty="0" err="1">
                <a:solidFill>
                  <a:schemeClr val="tx1"/>
                </a:solidFill>
              </a:rPr>
              <a:t>Novem</a:t>
            </a:r>
            <a:r>
              <a:rPr lang="en-US" sz="3000" dirty="0">
                <a:solidFill>
                  <a:schemeClr val="tx1"/>
                </a:solidFill>
              </a:rPr>
              <a:t>, no. 2, pp. 	2347–	2350, 2015.</a:t>
            </a:r>
          </a:p>
          <a:p>
            <a:pPr marL="457200" lvl="1" indent="0">
              <a:buNone/>
            </a:pPr>
            <a:endParaRPr 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44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6610-BF81-44F5-9D59-C63D5BCF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F21CE-7E31-49E1-AA3C-77CC26E36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5478"/>
            <a:ext cx="10837332" cy="5462521"/>
          </a:xfrm>
        </p:spPr>
        <p:txBody>
          <a:bodyPr>
            <a:normAutofit fontScale="47500" lnSpcReduction="20000"/>
          </a:bodyPr>
          <a:lstStyle/>
          <a:p>
            <a:r>
              <a:rPr lang="en-US" sz="4400" dirty="0"/>
              <a:t>Photoplethysmography (PPG)</a:t>
            </a:r>
          </a:p>
          <a:p>
            <a:pPr lvl="1"/>
            <a:r>
              <a:rPr lang="en-US" sz="4400" dirty="0"/>
              <a:t>Works by interaction of photons with oxygenated and deoxygenated hemoglobin</a:t>
            </a:r>
          </a:p>
          <a:p>
            <a:pPr lvl="1"/>
            <a:r>
              <a:rPr lang="en-US" sz="4400" dirty="0"/>
              <a:t>Heartbeat causes variation of blood volume which can be measured by PPG</a:t>
            </a:r>
          </a:p>
          <a:p>
            <a:pPr lvl="1"/>
            <a:r>
              <a:rPr lang="en-US" sz="4400" dirty="0"/>
              <a:t>Used for many wearable health sensing applications to measure heart rate (HR)</a:t>
            </a:r>
            <a:endParaRPr lang="en-US" sz="4400" u="sng" dirty="0"/>
          </a:p>
          <a:p>
            <a:pPr lvl="1"/>
            <a:endParaRPr lang="en-US" sz="4400" u="sng" dirty="0"/>
          </a:p>
          <a:p>
            <a:pPr lvl="1"/>
            <a:endParaRPr lang="en-US" sz="4400" u="sng" dirty="0"/>
          </a:p>
          <a:p>
            <a:pPr marL="457200" lvl="1" indent="0">
              <a:buNone/>
            </a:pPr>
            <a:endParaRPr lang="en-US" sz="4400" u="sng" dirty="0"/>
          </a:p>
          <a:p>
            <a:pPr marL="457200" lvl="1" indent="0">
              <a:buNone/>
            </a:pPr>
            <a:endParaRPr lang="en-US" sz="4400" u="sng" dirty="0"/>
          </a:p>
          <a:p>
            <a:pPr marL="457200" lvl="1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r>
              <a:rPr lang="en-US" sz="4400" dirty="0"/>
              <a:t>Commercial fitness trackers demonstrate inaccuracy in HR measurement [1]</a:t>
            </a:r>
          </a:p>
          <a:p>
            <a:pPr lvl="1"/>
            <a:r>
              <a:rPr lang="en-US" sz="4400" dirty="0"/>
              <a:t>Low Signal to Noise Ratio</a:t>
            </a:r>
          </a:p>
          <a:p>
            <a:pPr lvl="1"/>
            <a:r>
              <a:rPr lang="en-US" sz="4400" dirty="0"/>
              <a:t>Motion Artifacts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DF049F-C6CC-4EC1-A2AF-B93915A09ECB}"/>
              </a:ext>
            </a:extLst>
          </p:cNvPr>
          <p:cNvSpPr/>
          <p:nvPr/>
        </p:nvSpPr>
        <p:spPr>
          <a:xfrm>
            <a:off x="3240833" y="3172407"/>
            <a:ext cx="1632857" cy="391885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DBB71D-D835-42BC-A7F9-D32A0110633B}"/>
              </a:ext>
            </a:extLst>
          </p:cNvPr>
          <p:cNvSpPr/>
          <p:nvPr/>
        </p:nvSpPr>
        <p:spPr>
          <a:xfrm>
            <a:off x="6935755" y="3172408"/>
            <a:ext cx="1819470" cy="39188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Photodiode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B0E2B5-789C-4A54-8A0C-65A0DF5BE7E2}"/>
              </a:ext>
            </a:extLst>
          </p:cNvPr>
          <p:cNvSpPr/>
          <p:nvPr/>
        </p:nvSpPr>
        <p:spPr>
          <a:xfrm>
            <a:off x="1318727" y="3601616"/>
            <a:ext cx="9498563" cy="11476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9507B7-3643-4F8B-96F6-6B807AB3173D}"/>
              </a:ext>
            </a:extLst>
          </p:cNvPr>
          <p:cNvSpPr/>
          <p:nvPr/>
        </p:nvSpPr>
        <p:spPr>
          <a:xfrm>
            <a:off x="1318726" y="4012111"/>
            <a:ext cx="9498563" cy="615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Curved Up 44">
            <a:extLst>
              <a:ext uri="{FF2B5EF4-FFF2-40B4-BE49-F238E27FC236}">
                <a16:creationId xmlns:a16="http://schemas.microsoft.com/office/drawing/2014/main" id="{61E6F83E-1204-4355-BADC-4436821A8725}"/>
              </a:ext>
            </a:extLst>
          </p:cNvPr>
          <p:cNvSpPr/>
          <p:nvPr/>
        </p:nvSpPr>
        <p:spPr>
          <a:xfrm>
            <a:off x="3965509" y="3564292"/>
            <a:ext cx="4217437" cy="785879"/>
          </a:xfrm>
          <a:prstGeom prst="curvedUpArrow">
            <a:avLst/>
          </a:prstGeom>
          <a:pattFill prst="lgConfetti">
            <a:fgClr>
              <a:srgbClr val="92D050"/>
            </a:fgClr>
            <a:bgClr>
              <a:schemeClr val="bg1"/>
            </a:bgClr>
          </a:pattFill>
          <a:ln w="2222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48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6610-BF81-44F5-9D59-C63D5BCF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for PPG HR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F21CE-7E31-49E1-AA3C-77CC26E36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5479"/>
            <a:ext cx="10837332" cy="5107958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Our approach: use supervised learning to detect heartbeats from PPG signals (Inspired by </a:t>
            </a:r>
            <a:r>
              <a:rPr lang="en-US" sz="3200" dirty="0" err="1"/>
              <a:t>Grisan</a:t>
            </a:r>
            <a:r>
              <a:rPr lang="en-US" sz="3200" dirty="0"/>
              <a:t> et. Al [2])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3200" dirty="0"/>
              <a:t>Import data from TROIKA Dataset [3]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3200" dirty="0"/>
              <a:t>Preprocess PPG data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3200" dirty="0"/>
              <a:t>Identify ground truth heartbeats from ECG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3200" dirty="0"/>
              <a:t>Extract features from PPG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3200" dirty="0"/>
              <a:t>Apply various classifiers to distinguish heartbeat from non-heartbeat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3200" dirty="0"/>
              <a:t>Compare results to CNN</a:t>
            </a:r>
          </a:p>
        </p:txBody>
      </p:sp>
    </p:spTree>
    <p:extLst>
      <p:ext uri="{BB962C8B-B14F-4D97-AF65-F5344CB8AC3E}">
        <p14:creationId xmlns:p14="http://schemas.microsoft.com/office/powerpoint/2010/main" val="61307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6610-BF81-44F5-9D59-C63D5BCF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TROIKA Dataset [3]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F21CE-7E31-49E1-AA3C-77CC26E36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5479"/>
            <a:ext cx="10837332" cy="5107958"/>
          </a:xfrm>
        </p:spPr>
        <p:txBody>
          <a:bodyPr>
            <a:normAutofit/>
          </a:bodyPr>
          <a:lstStyle/>
          <a:p>
            <a:pPr lvl="1"/>
            <a:r>
              <a:rPr lang="en-US" sz="2100" dirty="0"/>
              <a:t>Contains 2 channels PPG, electrocardiogram (ECG), and accelerometer data from 12 patients, all sampled at 125 Hz </a:t>
            </a:r>
          </a:p>
          <a:p>
            <a:pPr lvl="1"/>
            <a:r>
              <a:rPr lang="en-US" sz="2100" dirty="0"/>
              <a:t>Walked or ran on a treadmill at speeds of 1–2 km/h, 6–8 km/h, and 12–15 km/h, </a:t>
            </a:r>
          </a:p>
          <a:p>
            <a:pPr lvl="1"/>
            <a:r>
              <a:rPr lang="en-US" sz="2100" dirty="0"/>
              <a:t>Encouraged to pull clothes, wipe sweat on forehead, and push buttons on the treadmill.</a:t>
            </a:r>
          </a:p>
          <a:p>
            <a:pPr marL="457200" lvl="1" indent="0">
              <a:buNone/>
            </a:pPr>
            <a:endParaRPr lang="en-US" sz="3000" dirty="0"/>
          </a:p>
          <a:p>
            <a:pPr marL="457200" lvl="1" indent="0">
              <a:buNone/>
            </a:pPr>
            <a:endParaRPr lang="en-US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2C1449-BA39-42C2-AD15-99F3760C3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404" y="3107802"/>
            <a:ext cx="4627695" cy="3459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893C3A-5A74-4D57-A8E0-26B18B638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795" y="3107801"/>
            <a:ext cx="4627694" cy="3459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40DB7B-51A2-4CB9-8877-01AAC822EF75}"/>
              </a:ext>
            </a:extLst>
          </p:cNvPr>
          <p:cNvSpPr txBox="1"/>
          <p:nvPr/>
        </p:nvSpPr>
        <p:spPr>
          <a:xfrm>
            <a:off x="1927265" y="6413536"/>
            <a:ext cx="3709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PPG and ECG Data for one patient, full trial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D82711-958E-4DF2-9137-4F0F256EAAE5}"/>
              </a:ext>
            </a:extLst>
          </p:cNvPr>
          <p:cNvSpPr txBox="1"/>
          <p:nvPr/>
        </p:nvSpPr>
        <p:spPr>
          <a:xfrm>
            <a:off x="5999696" y="6413537"/>
            <a:ext cx="4675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PPG and ECG Data for one patient, 10 sec window</a:t>
            </a:r>
          </a:p>
        </p:txBody>
      </p:sp>
    </p:spTree>
    <p:extLst>
      <p:ext uri="{BB962C8B-B14F-4D97-AF65-F5344CB8AC3E}">
        <p14:creationId xmlns:p14="http://schemas.microsoft.com/office/powerpoint/2010/main" val="127353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6610-BF81-44F5-9D59-C63D5BCF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PPG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CF21CE-7E31-49E1-AA3C-77CC26E36D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95479"/>
                <a:ext cx="10837332" cy="5107958"/>
              </a:xfrm>
            </p:spPr>
            <p:txBody>
              <a:bodyPr>
                <a:normAutofit/>
              </a:bodyPr>
              <a:lstStyle/>
              <a:p>
                <a:pPr marL="971550" lvl="1" indent="-514350">
                  <a:buFont typeface="+mj-lt"/>
                  <a:buAutoNum type="arabicPeriod"/>
                </a:pPr>
                <a:r>
                  <a:rPr lang="en-US" sz="3000" dirty="0"/>
                  <a:t>Find </a:t>
                </a:r>
                <a:r>
                  <a:rPr lang="en-US" sz="3000" b="1" dirty="0"/>
                  <a:t>average</a:t>
                </a:r>
                <a:r>
                  <a:rPr lang="en-US" sz="3000" dirty="0"/>
                  <a:t> and </a:t>
                </a:r>
                <a:r>
                  <a:rPr lang="en-US" sz="3000" b="1" dirty="0"/>
                  <a:t>standard deviation</a:t>
                </a:r>
                <a:r>
                  <a:rPr lang="en-US" sz="3000" dirty="0"/>
                  <a:t> of windows of L=F</a:t>
                </a:r>
                <a:r>
                  <a:rPr lang="en-US" sz="3000" baseline="-25000" dirty="0"/>
                  <a:t>s</a:t>
                </a:r>
                <a:r>
                  <a:rPr lang="en-US" sz="3000" dirty="0"/>
                  <a:t>N. We chose N=8, so L=1000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000" b="1" dirty="0"/>
                  <a:t>Normalize</a:t>
                </a:r>
                <a:r>
                  <a:rPr lang="en-US" sz="3000" dirty="0"/>
                  <a:t> using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𝑃𝑃</m:t>
                    </m:r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𝑃𝑃</m:t>
                        </m:r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𝑟𝑎𝑤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𝑃𝑃</m:t>
                        </m:r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𝑚𝑒𝑎𝑛</m:t>
                            </m:r>
                          </m:sub>
                        </m:sSub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𝑃𝑃</m:t>
                        </m:r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𝑠𝑡𝑑𝑒𝑣</m:t>
                            </m:r>
                          </m:sub>
                        </m:sSub>
                      </m:den>
                    </m:f>
                  </m:oMath>
                </a14:m>
                <a:endParaRPr lang="en-US" sz="3000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000" dirty="0"/>
                  <a:t>Find trend of PPG data with a </a:t>
                </a:r>
                <a:r>
                  <a:rPr lang="en-US" sz="3000" b="1" dirty="0"/>
                  <a:t>moving average filter </a:t>
                </a:r>
                <a:r>
                  <a:rPr lang="en-US" sz="3000" dirty="0"/>
                  <a:t>of L=F</a:t>
                </a:r>
                <a:r>
                  <a:rPr lang="en-US" sz="3000" baseline="-25000" dirty="0"/>
                  <a:t>s</a:t>
                </a:r>
                <a:r>
                  <a:rPr lang="en-US" sz="3000" dirty="0"/>
                  <a:t>N, N=2, L=250.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000" b="1" dirty="0"/>
                  <a:t>Detrend</a:t>
                </a:r>
                <a:r>
                  <a:rPr lang="en-US" sz="3000" dirty="0"/>
                  <a:t> PPG data by subtracting trend from normalized PPG data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000" dirty="0"/>
                  <a:t>Apply </a:t>
                </a:r>
                <a:r>
                  <a:rPr lang="en-US" sz="3000" b="1" dirty="0"/>
                  <a:t>7</a:t>
                </a:r>
                <a:r>
                  <a:rPr lang="en-US" sz="3000" b="1" baseline="30000" dirty="0"/>
                  <a:t>th</a:t>
                </a:r>
                <a:r>
                  <a:rPr lang="en-US" sz="3000" b="1" dirty="0"/>
                  <a:t> order Butterworth Filter</a:t>
                </a:r>
                <a:r>
                  <a:rPr lang="en-US" sz="3000" dirty="0"/>
                  <a:t>, F</a:t>
                </a:r>
                <a:r>
                  <a:rPr lang="en-US" sz="3000" baseline="-25000" dirty="0"/>
                  <a:t>c</a:t>
                </a:r>
                <a:r>
                  <a:rPr lang="en-US" sz="3000" dirty="0"/>
                  <a:t>=18Hz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CF21CE-7E31-49E1-AA3C-77CC26E36D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95479"/>
                <a:ext cx="10837332" cy="5107958"/>
              </a:xfrm>
              <a:blipFill>
                <a:blip r:embed="rId2"/>
                <a:stretch>
                  <a:fillRect t="-1432" r="-2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87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6610-BF81-44F5-9D59-C63D5BCF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E31340-FBE6-442D-AE5E-784CC5A37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905" y="1270000"/>
            <a:ext cx="7314190" cy="546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52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6610-BF81-44F5-9D59-C63D5BCF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 Truth Extraction- Peak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F21CE-7E31-49E1-AA3C-77CC26E36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5479"/>
            <a:ext cx="10837332" cy="5107958"/>
          </a:xfrm>
        </p:spPr>
        <p:txBody>
          <a:bodyPr>
            <a:normAutofit/>
          </a:bodyPr>
          <a:lstStyle/>
          <a:p>
            <a:pPr lvl="1"/>
            <a:r>
              <a:rPr lang="en-US" sz="3000" dirty="0"/>
              <a:t>Used Pan-Tompkins Algorithm to extract peak locations from ECG data</a:t>
            </a:r>
          </a:p>
          <a:p>
            <a:pPr lvl="1"/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64" y="2383117"/>
            <a:ext cx="10237072" cy="412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27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6610-BF81-44F5-9D59-C63D5BCF9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575384" cy="1320800"/>
          </a:xfrm>
        </p:spPr>
        <p:txBody>
          <a:bodyPr/>
          <a:lstStyle/>
          <a:p>
            <a:r>
              <a:rPr lang="en-US" dirty="0"/>
              <a:t>Ground Truth Extraction- HB vs NHB Segmentation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CF21CE-7E31-49E1-AA3C-77CC26E36D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95479"/>
                <a:ext cx="10837332" cy="5107958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sz="3000" dirty="0"/>
                  <a:t>Extract PPG segments corresponding with heartbeat (HB) using locations from ECG signal starting at HB location R</a:t>
                </a:r>
                <a:r>
                  <a:rPr lang="en-US" sz="3000" baseline="-25000" dirty="0"/>
                  <a:t>i</a:t>
                </a:r>
                <a:r>
                  <a:rPr lang="en-US" sz="3000" dirty="0"/>
                  <a:t> and spanning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000" dirty="0"/>
              </a:p>
              <a:p>
                <a:pPr lvl="1"/>
                <a:r>
                  <a:rPr lang="en-US" sz="3000" dirty="0"/>
                  <a:t>Extract PPG segments corresponding with non-heartbeat (NHB) using locations from the ECG signal offset by half of a beat duration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+0.5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000" dirty="0"/>
              </a:p>
              <a:p>
                <a:pPr lvl="1"/>
                <a:r>
                  <a:rPr lang="en-US" sz="3000" dirty="0"/>
                  <a:t>Resize HB and NHB segments to max segment size </a:t>
                </a:r>
                <a:r>
                  <a:rPr lang="en-US" sz="3000" dirty="0" err="1"/>
                  <a:t>l</a:t>
                </a:r>
                <a:r>
                  <a:rPr lang="en-US" sz="3000" baseline="-25000" dirty="0" err="1"/>
                  <a:t>seg</a:t>
                </a:r>
                <a:r>
                  <a:rPr lang="en-US" sz="3000" dirty="0"/>
                  <a:t>=140 by stretching and interpolation</a:t>
                </a:r>
              </a:p>
              <a:p>
                <a:pPr lvl="1"/>
                <a:r>
                  <a:rPr lang="en-US" sz="3000" dirty="0"/>
                  <a:t>16K HB and NHB segments each</a:t>
                </a:r>
              </a:p>
              <a:p>
                <a:pPr lvl="1"/>
                <a:endParaRPr lang="en-US" sz="3000" dirty="0"/>
              </a:p>
              <a:p>
                <a:pPr lvl="1"/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CF21CE-7E31-49E1-AA3C-77CC26E36D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95479"/>
                <a:ext cx="10837332" cy="5107958"/>
              </a:xfrm>
              <a:blipFill>
                <a:blip r:embed="rId2"/>
                <a:stretch>
                  <a:fillRect t="-1432" r="-2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350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078" y="1395479"/>
            <a:ext cx="9547844" cy="51148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DF6610-BF81-44F5-9D59-C63D5BCF9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575384" cy="1320800"/>
          </a:xfrm>
        </p:spPr>
        <p:txBody>
          <a:bodyPr/>
          <a:lstStyle/>
          <a:p>
            <a:r>
              <a:rPr lang="en-US" dirty="0"/>
              <a:t>Ground Truth Extraction-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F21CE-7E31-49E1-AA3C-77CC26E36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5479"/>
            <a:ext cx="10837332" cy="5107958"/>
          </a:xfrm>
        </p:spPr>
        <p:txBody>
          <a:bodyPr>
            <a:normAutofit/>
          </a:bodyPr>
          <a:lstStyle/>
          <a:p>
            <a:pPr lvl="1"/>
            <a:endParaRPr lang="en-US" sz="3000" dirty="0"/>
          </a:p>
          <a:p>
            <a:pPr lvl="1"/>
            <a:endParaRPr lang="en-US" sz="3000" dirty="0"/>
          </a:p>
        </p:txBody>
      </p:sp>
      <p:sp>
        <p:nvSpPr>
          <p:cNvPr id="10" name="Rectangle 9"/>
          <p:cNvSpPr/>
          <p:nvPr/>
        </p:nvSpPr>
        <p:spPr>
          <a:xfrm rot="16200000">
            <a:off x="1638902" y="2485446"/>
            <a:ext cx="742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1642109" y="4877191"/>
            <a:ext cx="7360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PPG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86308" y="6141976"/>
            <a:ext cx="13051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33766" y="6141975"/>
            <a:ext cx="13051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99329" y="1245499"/>
            <a:ext cx="2257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HB Segments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33929" y="1241870"/>
            <a:ext cx="2486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NHB Segments</a:t>
            </a:r>
          </a:p>
        </p:txBody>
      </p:sp>
    </p:spTree>
    <p:extLst>
      <p:ext uri="{BB962C8B-B14F-4D97-AF65-F5344CB8AC3E}">
        <p14:creationId xmlns:p14="http://schemas.microsoft.com/office/powerpoint/2010/main" val="786913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2525</TotalTime>
  <Words>782</Words>
  <Application>Microsoft Office PowerPoint</Application>
  <PresentationFormat>Widescreen</PresentationFormat>
  <Paragraphs>127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Trebuchet MS</vt:lpstr>
      <vt:lpstr>Wingdings 3</vt:lpstr>
      <vt:lpstr>Facet</vt:lpstr>
      <vt:lpstr>Supervised learning for heartbeat detection in photoplethysmography</vt:lpstr>
      <vt:lpstr>Background &amp; Motivation</vt:lpstr>
      <vt:lpstr>Machine Learning for PPG HR Detection</vt:lpstr>
      <vt:lpstr>TROIKA Dataset [3]</vt:lpstr>
      <vt:lpstr>Preprocessing PPG Signal</vt:lpstr>
      <vt:lpstr>Preprocessing Results</vt:lpstr>
      <vt:lpstr>Ground Truth Extraction- Peak Detection</vt:lpstr>
      <vt:lpstr>Ground Truth Extraction- HB vs NHB Segmentation</vt:lpstr>
      <vt:lpstr>Ground Truth Extraction- Results</vt:lpstr>
      <vt:lpstr>Feature Extraction</vt:lpstr>
      <vt:lpstr>Machine Learning Techniques</vt:lpstr>
      <vt:lpstr>Conventional Classification Results</vt:lpstr>
      <vt:lpstr>Convolutional Neural Network Structure</vt:lpstr>
      <vt:lpstr>CNN Results</vt:lpstr>
      <vt:lpstr>Conclusions</vt:lpstr>
      <vt:lpstr>Future Work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 for heart rate detection in photoplethysmography</dc:title>
  <dc:creator>tsong</dc:creator>
  <cp:lastModifiedBy> </cp:lastModifiedBy>
  <cp:revision>75</cp:revision>
  <dcterms:created xsi:type="dcterms:W3CDTF">2018-11-29T01:16:31Z</dcterms:created>
  <dcterms:modified xsi:type="dcterms:W3CDTF">2018-12-05T15:57:27Z</dcterms:modified>
</cp:coreProperties>
</file>