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m4v"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6" r:id="rId5"/>
  </p:sldIdLst>
  <p:sldSz cx="9144000" cy="5715000" type="screen16x1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96" y="-42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4F80EA9D-CFD9-3244-8DC5-5835CE1B14C6}" type="datetimeFigureOut">
              <a:rPr lang="de-DE" smtClean="0"/>
              <a:t>03.04.20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353164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F80EA9D-CFD9-3244-8DC5-5835CE1B14C6}" type="datetimeFigureOut">
              <a:rPr lang="de-DE" smtClean="0"/>
              <a:t>03.04.20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211400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866"/>
            <a:ext cx="2057400" cy="4876271"/>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28866"/>
            <a:ext cx="6019800" cy="4876271"/>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F80EA9D-CFD9-3244-8DC5-5835CE1B14C6}" type="datetimeFigureOut">
              <a:rPr lang="de-DE" smtClean="0"/>
              <a:t>03.04.20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173546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F80EA9D-CFD9-3244-8DC5-5835CE1B14C6}" type="datetimeFigureOut">
              <a:rPr lang="de-DE" smtClean="0"/>
              <a:t>03.04.20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696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8"/>
            <a:ext cx="7772400" cy="1135062"/>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4F80EA9D-CFD9-3244-8DC5-5835CE1B14C6}" type="datetimeFigureOut">
              <a:rPr lang="de-DE" smtClean="0"/>
              <a:t>03.04.20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220940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F80EA9D-CFD9-3244-8DC5-5835CE1B14C6}" type="datetimeFigureOut">
              <a:rPr lang="de-DE" smtClean="0"/>
              <a:t>03.04.20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8995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F80EA9D-CFD9-3244-8DC5-5835CE1B14C6}" type="datetimeFigureOut">
              <a:rPr lang="de-DE" smtClean="0"/>
              <a:t>03.04.20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260040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4F80EA9D-CFD9-3244-8DC5-5835CE1B14C6}" type="datetimeFigureOut">
              <a:rPr lang="de-DE" smtClean="0"/>
              <a:t>03.04.20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240104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F80EA9D-CFD9-3244-8DC5-5835CE1B14C6}" type="datetimeFigureOut">
              <a:rPr lang="de-DE" smtClean="0"/>
              <a:t>03.04.20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254941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2" y="227541"/>
            <a:ext cx="3008313" cy="968376"/>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80EA9D-CFD9-3244-8DC5-5835CE1B14C6}" type="datetimeFigureOut">
              <a:rPr lang="de-DE" smtClean="0"/>
              <a:t>03.04.20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16160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80EA9D-CFD9-3244-8DC5-5835CE1B14C6}" type="datetimeFigureOut">
              <a:rPr lang="de-DE" smtClean="0"/>
              <a:t>03.04.20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475529-8C6D-F04D-B583-C8772B11CCB2}" type="slidenum">
              <a:rPr lang="de-DE" smtClean="0"/>
              <a:t>‹Nr.›</a:t>
            </a:fld>
            <a:endParaRPr lang="de-DE"/>
          </a:p>
        </p:txBody>
      </p:sp>
    </p:spTree>
    <p:extLst>
      <p:ext uri="{BB962C8B-B14F-4D97-AF65-F5344CB8AC3E}">
        <p14:creationId xmlns:p14="http://schemas.microsoft.com/office/powerpoint/2010/main" val="1718387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F80EA9D-CFD9-3244-8DC5-5835CE1B14C6}" type="datetimeFigureOut">
              <a:rPr lang="de-DE" smtClean="0"/>
              <a:t>03.04.20</a:t>
            </a:fld>
            <a:endParaRPr lang="de-DE"/>
          </a:p>
        </p:txBody>
      </p:sp>
      <p:sp>
        <p:nvSpPr>
          <p:cNvPr id="5" name="Fußzeilenplatzhalt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F475529-8C6D-F04D-B583-C8772B11CCB2}" type="slidenum">
              <a:rPr lang="de-DE" smtClean="0"/>
              <a:t>‹Nr.›</a:t>
            </a:fld>
            <a:endParaRPr lang="de-DE"/>
          </a:p>
        </p:txBody>
      </p:sp>
    </p:spTree>
    <p:extLst>
      <p:ext uri="{BB962C8B-B14F-4D97-AF65-F5344CB8AC3E}">
        <p14:creationId xmlns:p14="http://schemas.microsoft.com/office/powerpoint/2010/main" val="73460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m4v"/><Relationship Id="rId2" Type="http://schemas.openxmlformats.org/officeDocument/2006/relationships/video" Target="../media/media1.m4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60756"/>
            <a:ext cx="7772400" cy="1225021"/>
          </a:xfrm>
        </p:spPr>
        <p:txBody>
          <a:bodyPr>
            <a:normAutofit/>
          </a:bodyPr>
          <a:lstStyle/>
          <a:p>
            <a:r>
              <a:rPr lang="de-DE" sz="3600" dirty="0" smtClean="0"/>
              <a:t>"Ostergruß an die Klasse 5b"</a:t>
            </a:r>
            <a:endParaRPr lang="de-DE" sz="3600" dirty="0"/>
          </a:p>
        </p:txBody>
      </p:sp>
      <p:sp>
        <p:nvSpPr>
          <p:cNvPr id="3" name="Textfeld 2"/>
          <p:cNvSpPr txBox="1"/>
          <p:nvPr/>
        </p:nvSpPr>
        <p:spPr>
          <a:xfrm>
            <a:off x="151474" y="681998"/>
            <a:ext cx="8776183" cy="5047535"/>
          </a:xfrm>
          <a:prstGeom prst="rect">
            <a:avLst/>
          </a:prstGeom>
          <a:noFill/>
        </p:spPr>
        <p:txBody>
          <a:bodyPr wrap="square" rtlCol="0">
            <a:spAutoFit/>
          </a:bodyPr>
          <a:lstStyle/>
          <a:p>
            <a:r>
              <a:rPr lang="de-DE" sz="2200" dirty="0" smtClean="0"/>
              <a:t>Liebe Klasse 5b,</a:t>
            </a:r>
            <a:r>
              <a:rPr lang="de-DE" sz="2400" dirty="0" smtClean="0"/>
              <a:t> </a:t>
            </a:r>
          </a:p>
          <a:p>
            <a:r>
              <a:rPr lang="de-DE" sz="1400" dirty="0" smtClean="0"/>
              <a:t>ihr habt in den letzten drei Wochen prima gearbeitet und ich hatte den Eindruck, ihr habt euch in dieser neuen Situation ganz gut zurechtgefunden </a:t>
            </a:r>
            <a:r>
              <a:rPr lang="mr-IN" sz="1400" dirty="0" smtClean="0"/>
              <a:t>–</a:t>
            </a:r>
            <a:r>
              <a:rPr lang="de-DE" sz="1400" dirty="0" smtClean="0"/>
              <a:t> deshalb erst einmal ein ganz dickes Lob an euch, ich bin stolz auf meine Klasse </a:t>
            </a:r>
            <a:r>
              <a:rPr lang="de-DE" sz="1400" dirty="0" smtClean="0">
                <a:sym typeface="Wingdings"/>
              </a:rPr>
              <a:t></a:t>
            </a:r>
          </a:p>
          <a:p>
            <a:endParaRPr lang="de-DE" sz="600" dirty="0" smtClean="0">
              <a:sym typeface="Wingdings"/>
            </a:endParaRPr>
          </a:p>
          <a:p>
            <a:r>
              <a:rPr lang="de-DE" sz="1400" dirty="0" smtClean="0">
                <a:sym typeface="Wingdings"/>
              </a:rPr>
              <a:t>Vor euch </a:t>
            </a:r>
            <a:r>
              <a:rPr lang="de-DE" sz="1400" dirty="0">
                <a:sym typeface="Wingdings"/>
              </a:rPr>
              <a:t>liegen </a:t>
            </a:r>
            <a:r>
              <a:rPr lang="de-DE" sz="1400" dirty="0" smtClean="0">
                <a:sym typeface="Wingdings"/>
              </a:rPr>
              <a:t>nun die Osterferien und sie werden auch Ferien sein! </a:t>
            </a:r>
            <a:r>
              <a:rPr lang="de-DE" sz="1400" dirty="0">
                <a:sym typeface="Wingdings"/>
              </a:rPr>
              <a:t>Z</a:t>
            </a:r>
            <a:r>
              <a:rPr lang="de-DE" sz="1400" dirty="0" smtClean="0">
                <a:sym typeface="Wingdings"/>
              </a:rPr>
              <a:t>wei </a:t>
            </a:r>
            <a:r>
              <a:rPr lang="de-DE" sz="1400" dirty="0">
                <a:sym typeface="Wingdings"/>
              </a:rPr>
              <a:t>Wochen </a:t>
            </a:r>
            <a:r>
              <a:rPr lang="de-DE" sz="1400" dirty="0" smtClean="0">
                <a:sym typeface="Wingdings"/>
              </a:rPr>
              <a:t>werdet ihr keine weiteren </a:t>
            </a:r>
            <a:r>
              <a:rPr lang="de-DE" sz="1400" dirty="0">
                <a:sym typeface="Wingdings"/>
              </a:rPr>
              <a:t>Lernaufgaben und </a:t>
            </a:r>
            <a:r>
              <a:rPr lang="de-DE" sz="1400" dirty="0" smtClean="0">
                <a:sym typeface="Wingdings"/>
              </a:rPr>
              <a:t>auch keine Klassenrätsel erhalten. Ich werde mich ab morgen (es gibt heute noch einige Rückmeldungen zu "Testen und Fördern") nicht bei den Eltern oder bei euch melden, denn das mache ich sonst in den Ferien ja auch nicht! Allerdings werde ich weiterhin, wenn mir gerade nette Kreuzworträtsel einfallen, diese Rätsel auf die </a:t>
            </a:r>
            <a:r>
              <a:rPr lang="de-DE" sz="1400" dirty="0" err="1" smtClean="0">
                <a:sym typeface="Wingdings"/>
              </a:rPr>
              <a:t>Sonntagsbox.de</a:t>
            </a:r>
            <a:r>
              <a:rPr lang="de-DE" sz="1400" dirty="0" smtClean="0">
                <a:sym typeface="Wingdings"/>
              </a:rPr>
              <a:t>-Seite stellen und es werden auch weiterhin Bilder hinzukommen, wenn ihr mir welche schickt.</a:t>
            </a:r>
          </a:p>
          <a:p>
            <a:r>
              <a:rPr lang="de-DE" sz="1400" dirty="0" smtClean="0">
                <a:sym typeface="Wingdings"/>
              </a:rPr>
              <a:t>Ich werde jedem, der mir schreibt, natürlich auch antworten </a:t>
            </a:r>
          </a:p>
          <a:p>
            <a:r>
              <a:rPr lang="de-DE" sz="1400" dirty="0" smtClean="0">
                <a:sym typeface="Wingdings"/>
              </a:rPr>
              <a:t>Wer doch noch bei Mathe-im-April mitmachen möchte, meldet sich dort einfach an und schreibt mir kurz, damit ich ihn in das Klassenspiel aufnehmen kann.</a:t>
            </a:r>
          </a:p>
          <a:p>
            <a:endParaRPr lang="de-DE" sz="600" dirty="0">
              <a:sym typeface="Wingdings"/>
            </a:endParaRPr>
          </a:p>
          <a:p>
            <a:r>
              <a:rPr lang="de-DE" sz="1400" dirty="0" smtClean="0">
                <a:sym typeface="Wingdings"/>
              </a:rPr>
              <a:t>Apropos Spiel: Wie versprochen werde ich auf den </a:t>
            </a:r>
          </a:p>
          <a:p>
            <a:r>
              <a:rPr lang="de-DE" sz="1400" dirty="0" smtClean="0">
                <a:sym typeface="Wingdings"/>
              </a:rPr>
              <a:t>nächsten Seiten nun noch die letzten Rätsel auflösen.</a:t>
            </a:r>
            <a:endParaRPr lang="de-DE" sz="1400" dirty="0">
              <a:sym typeface="Wingdings"/>
            </a:endParaRPr>
          </a:p>
          <a:p>
            <a:r>
              <a:rPr lang="de-DE" sz="1400" dirty="0" smtClean="0">
                <a:sym typeface="Wingdings"/>
              </a:rPr>
              <a:t>Unser aktueller Punktestand beträgt nun                                                              Herzlichen Glückwunsch!</a:t>
            </a:r>
          </a:p>
          <a:p>
            <a:r>
              <a:rPr lang="de-DE" sz="1400" dirty="0" smtClean="0">
                <a:sym typeface="Wingdings"/>
              </a:rPr>
              <a:t>Wer vielleicht doch noch weiter raten möchte,</a:t>
            </a:r>
          </a:p>
          <a:p>
            <a:r>
              <a:rPr lang="de-DE" sz="1400" dirty="0" smtClean="0">
                <a:sym typeface="Wingdings"/>
              </a:rPr>
              <a:t>schaut sich dann einfach die nächste Seite nicht an.</a:t>
            </a:r>
            <a:endParaRPr lang="de-DE" sz="1400" dirty="0">
              <a:sym typeface="Wingdings"/>
            </a:endParaRPr>
          </a:p>
          <a:p>
            <a:endParaRPr lang="de-DE" sz="600" dirty="0" smtClean="0"/>
          </a:p>
          <a:p>
            <a:r>
              <a:rPr lang="de-DE" sz="1400" dirty="0" smtClean="0"/>
              <a:t>Nun wünsche ich euch und euren Familien erholsame Tage ohne Lernaufgaben. Bleibt guter Laune und zuversichtlich, ihr werdet kurz vor Ende der Ferien erfahren, wie es weitergeht. Jetzt genießt erst einmal eure Zeit und lasst euch vom Osterhasen überraschen - der jedenfalls wird sich die Freude bestimmt nicht nehmen lassen </a:t>
            </a:r>
            <a:r>
              <a:rPr lang="de-DE" sz="1400" dirty="0" smtClean="0">
                <a:sym typeface="Wingdings"/>
              </a:rPr>
              <a:t></a:t>
            </a:r>
          </a:p>
          <a:p>
            <a:r>
              <a:rPr lang="de-DE" sz="1400" dirty="0" smtClean="0">
                <a:sym typeface="Wingdings"/>
              </a:rPr>
              <a:t>Liebe Grüße</a:t>
            </a:r>
          </a:p>
          <a:p>
            <a:r>
              <a:rPr lang="de-DE" sz="1400" dirty="0" smtClean="0">
                <a:sym typeface="Wingdings"/>
              </a:rPr>
              <a:t>Raphaela Sonntag</a:t>
            </a:r>
            <a:endParaRPr lang="de-DE" sz="1400" dirty="0" smtClean="0"/>
          </a:p>
        </p:txBody>
      </p:sp>
      <p:sp>
        <p:nvSpPr>
          <p:cNvPr id="4" name="Titel 1"/>
          <p:cNvSpPr txBox="1">
            <a:spLocks/>
          </p:cNvSpPr>
          <p:nvPr/>
        </p:nvSpPr>
        <p:spPr>
          <a:xfrm>
            <a:off x="4112207" y="3406899"/>
            <a:ext cx="1473200" cy="836083"/>
          </a:xfrm>
          <a:prstGeom prst="rect">
            <a:avLst/>
          </a:prstGeom>
          <a:solidFill>
            <a:schemeClr val="bg1">
              <a:lumMod val="50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dirty="0" smtClean="0"/>
              <a:t>8:</a:t>
            </a:r>
            <a:r>
              <a:rPr lang="de-DE" dirty="0"/>
              <a:t>3</a:t>
            </a:r>
            <a:endParaRPr lang="de-DE" dirty="0"/>
          </a:p>
        </p:txBody>
      </p:sp>
    </p:spTree>
    <p:extLst>
      <p:ext uri="{BB962C8B-B14F-4D97-AF65-F5344CB8AC3E}">
        <p14:creationId xmlns:p14="http://schemas.microsoft.com/office/powerpoint/2010/main" val="1948336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4802" y="150813"/>
            <a:ext cx="7225505" cy="960438"/>
          </a:xfrm>
        </p:spPr>
        <p:txBody>
          <a:bodyPr>
            <a:normAutofit/>
          </a:bodyPr>
          <a:lstStyle/>
          <a:p>
            <a:r>
              <a:rPr lang="de-DE" sz="3600" dirty="0" smtClean="0"/>
              <a:t>Auflösung des Haustierrätsels</a:t>
            </a:r>
            <a:endParaRPr lang="de-DE" sz="3600" dirty="0"/>
          </a:p>
        </p:txBody>
      </p:sp>
      <p:sp>
        <p:nvSpPr>
          <p:cNvPr id="5" name="Textfeld 4"/>
          <p:cNvSpPr txBox="1"/>
          <p:nvPr/>
        </p:nvSpPr>
        <p:spPr>
          <a:xfrm>
            <a:off x="823122" y="1328796"/>
            <a:ext cx="7631514" cy="923330"/>
          </a:xfrm>
          <a:prstGeom prst="rect">
            <a:avLst/>
          </a:prstGeom>
          <a:noFill/>
        </p:spPr>
        <p:txBody>
          <a:bodyPr wrap="square" rtlCol="0">
            <a:spAutoFit/>
          </a:bodyPr>
          <a:lstStyle/>
          <a:p>
            <a:r>
              <a:rPr lang="de-DE" dirty="0" smtClean="0"/>
              <a:t>1. Frage: Mein Hund ist ein "</a:t>
            </a:r>
            <a:r>
              <a:rPr lang="de-DE" dirty="0" err="1" smtClean="0"/>
              <a:t>Kooikerhondje</a:t>
            </a:r>
            <a:r>
              <a:rPr lang="de-DE" dirty="0"/>
              <a:t>"</a:t>
            </a:r>
            <a:endParaRPr lang="de-DE" dirty="0" smtClean="0">
              <a:sym typeface="Wingdings"/>
            </a:endParaRPr>
          </a:p>
          <a:p>
            <a:r>
              <a:rPr lang="de-DE" dirty="0" smtClean="0">
                <a:sym typeface="Wingdings"/>
              </a:rPr>
              <a:t>                 13 Antworten, davon 6 richtig   1 Punkt für mich!</a:t>
            </a:r>
          </a:p>
          <a:p>
            <a:r>
              <a:rPr lang="de-DE" dirty="0">
                <a:sym typeface="Wingdings"/>
              </a:rPr>
              <a:t> </a:t>
            </a:r>
            <a:r>
              <a:rPr lang="de-DE" dirty="0" smtClean="0">
                <a:sym typeface="Wingdings"/>
              </a:rPr>
              <a:t>                (Diese Rasse ist auch wirklich noch nicht so bekannt...)</a:t>
            </a:r>
            <a:endParaRPr lang="de-DE" dirty="0"/>
          </a:p>
        </p:txBody>
      </p:sp>
      <p:sp>
        <p:nvSpPr>
          <p:cNvPr id="11" name="Textfeld 10"/>
          <p:cNvSpPr txBox="1"/>
          <p:nvPr/>
        </p:nvSpPr>
        <p:spPr>
          <a:xfrm>
            <a:off x="823122" y="2482808"/>
            <a:ext cx="8029826" cy="923330"/>
          </a:xfrm>
          <a:prstGeom prst="rect">
            <a:avLst/>
          </a:prstGeom>
          <a:noFill/>
        </p:spPr>
        <p:txBody>
          <a:bodyPr wrap="square" rtlCol="0">
            <a:spAutoFit/>
          </a:bodyPr>
          <a:lstStyle/>
          <a:p>
            <a:r>
              <a:rPr lang="de-DE" dirty="0" smtClean="0"/>
              <a:t>2. Frage: Mein Kater heißt "Oscar" </a:t>
            </a:r>
          </a:p>
          <a:p>
            <a:r>
              <a:rPr lang="de-DE" dirty="0" smtClean="0"/>
              <a:t>                 14 Antworten, davon 11 richtig </a:t>
            </a:r>
            <a:r>
              <a:rPr lang="de-DE" dirty="0" smtClean="0">
                <a:sym typeface="Wingdings"/>
              </a:rPr>
              <a:t> 1 Punkt für euch!</a:t>
            </a:r>
          </a:p>
          <a:p>
            <a:r>
              <a:rPr lang="de-DE" dirty="0">
                <a:sym typeface="Wingdings"/>
              </a:rPr>
              <a:t> </a:t>
            </a:r>
            <a:r>
              <a:rPr lang="de-DE" dirty="0" smtClean="0">
                <a:sym typeface="Wingdings"/>
              </a:rPr>
              <a:t>                (Ich freue mich, dass einige sich mit der </a:t>
            </a:r>
            <a:r>
              <a:rPr lang="de-DE" dirty="0" err="1" smtClean="0">
                <a:sym typeface="Wingdings"/>
              </a:rPr>
              <a:t>Cäsarscheibe</a:t>
            </a:r>
            <a:r>
              <a:rPr lang="de-DE" dirty="0" smtClean="0">
                <a:sym typeface="Wingdings"/>
              </a:rPr>
              <a:t> befasst haben )</a:t>
            </a:r>
            <a:endParaRPr lang="de-DE" dirty="0"/>
          </a:p>
        </p:txBody>
      </p:sp>
      <p:sp>
        <p:nvSpPr>
          <p:cNvPr id="12" name="Textfeld 11"/>
          <p:cNvSpPr txBox="1"/>
          <p:nvPr/>
        </p:nvSpPr>
        <p:spPr>
          <a:xfrm>
            <a:off x="823122" y="3547368"/>
            <a:ext cx="8216597" cy="646331"/>
          </a:xfrm>
          <a:prstGeom prst="rect">
            <a:avLst/>
          </a:prstGeom>
          <a:noFill/>
        </p:spPr>
        <p:txBody>
          <a:bodyPr wrap="square" rtlCol="0">
            <a:spAutoFit/>
          </a:bodyPr>
          <a:lstStyle/>
          <a:p>
            <a:r>
              <a:rPr lang="de-DE" dirty="0" smtClean="0"/>
              <a:t>3. Frage: In unserem Gartenleben noch zwei "Kaninchen" (Hasen lasse ich gelten)</a:t>
            </a:r>
          </a:p>
          <a:p>
            <a:r>
              <a:rPr lang="de-DE" dirty="0"/>
              <a:t> </a:t>
            </a:r>
            <a:r>
              <a:rPr lang="de-DE" dirty="0" smtClean="0"/>
              <a:t>                13 Antworten, davon 11 richtig </a:t>
            </a:r>
            <a:r>
              <a:rPr lang="de-DE" dirty="0" smtClean="0">
                <a:sym typeface="Wingdings"/>
              </a:rPr>
              <a:t> 1 Punkt für euch!</a:t>
            </a:r>
            <a:endParaRPr lang="de-DE" dirty="0"/>
          </a:p>
        </p:txBody>
      </p:sp>
      <p:sp>
        <p:nvSpPr>
          <p:cNvPr id="14" name="Titel 1"/>
          <p:cNvSpPr txBox="1">
            <a:spLocks/>
          </p:cNvSpPr>
          <p:nvPr/>
        </p:nvSpPr>
        <p:spPr>
          <a:xfrm>
            <a:off x="7162800" y="4367390"/>
            <a:ext cx="1473200" cy="836083"/>
          </a:xfrm>
          <a:prstGeom prst="rect">
            <a:avLst/>
          </a:prstGeom>
          <a:solidFill>
            <a:schemeClr val="bg1">
              <a:lumMod val="50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dirty="0"/>
              <a:t>5</a:t>
            </a:r>
            <a:r>
              <a:rPr lang="de-DE" dirty="0" smtClean="0"/>
              <a:t>:2</a:t>
            </a:r>
            <a:endParaRPr lang="de-DE" dirty="0"/>
          </a:p>
        </p:txBody>
      </p:sp>
      <p:sp>
        <p:nvSpPr>
          <p:cNvPr id="15" name="Textfeld 14"/>
          <p:cNvSpPr txBox="1"/>
          <p:nvPr/>
        </p:nvSpPr>
        <p:spPr>
          <a:xfrm>
            <a:off x="5126874" y="4680185"/>
            <a:ext cx="1869662" cy="369332"/>
          </a:xfrm>
          <a:prstGeom prst="rect">
            <a:avLst/>
          </a:prstGeom>
          <a:noFill/>
        </p:spPr>
        <p:txBody>
          <a:bodyPr wrap="square" rtlCol="0">
            <a:spAutoFit/>
          </a:bodyPr>
          <a:lstStyle/>
          <a:p>
            <a:r>
              <a:rPr lang="de-DE" dirty="0" smtClean="0"/>
              <a:t>neuer Spielstand: </a:t>
            </a:r>
            <a:endParaRPr lang="de-DE" dirty="0"/>
          </a:p>
        </p:txBody>
      </p:sp>
    </p:spTree>
    <p:extLst>
      <p:ext uri="{BB962C8B-B14F-4D97-AF65-F5344CB8AC3E}">
        <p14:creationId xmlns:p14="http://schemas.microsoft.com/office/powerpoint/2010/main" val="31499270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4802" y="150813"/>
            <a:ext cx="7225505" cy="960438"/>
          </a:xfrm>
        </p:spPr>
        <p:txBody>
          <a:bodyPr>
            <a:normAutofit/>
          </a:bodyPr>
          <a:lstStyle/>
          <a:p>
            <a:r>
              <a:rPr lang="de-DE" sz="3600" dirty="0" smtClean="0"/>
              <a:t>Auflösung der Rätsel Nr. 5 bis Nr. 8</a:t>
            </a:r>
            <a:endParaRPr lang="de-DE" sz="3600" dirty="0"/>
          </a:p>
        </p:txBody>
      </p:sp>
      <p:sp>
        <p:nvSpPr>
          <p:cNvPr id="5" name="Textfeld 4"/>
          <p:cNvSpPr txBox="1"/>
          <p:nvPr/>
        </p:nvSpPr>
        <p:spPr>
          <a:xfrm>
            <a:off x="464801" y="986741"/>
            <a:ext cx="8574917" cy="738664"/>
          </a:xfrm>
          <a:prstGeom prst="rect">
            <a:avLst/>
          </a:prstGeom>
          <a:noFill/>
        </p:spPr>
        <p:txBody>
          <a:bodyPr wrap="square" rtlCol="0">
            <a:spAutoFit/>
          </a:bodyPr>
          <a:lstStyle/>
          <a:p>
            <a:r>
              <a:rPr lang="de-DE" sz="1400" dirty="0" smtClean="0"/>
              <a:t>Nr. 5:  Ort A: vor der Aula                                     (12 Antworten, davon 10 richtig)   </a:t>
            </a:r>
          </a:p>
          <a:p>
            <a:r>
              <a:rPr lang="de-DE" sz="1400" dirty="0"/>
              <a:t> </a:t>
            </a:r>
            <a:r>
              <a:rPr lang="de-DE" sz="1400" dirty="0" smtClean="0"/>
              <a:t>           Ort B: im Kunstraum                                  (12 Antworten, davon 12 richtig) </a:t>
            </a:r>
          </a:p>
          <a:p>
            <a:r>
              <a:rPr lang="de-DE" sz="1400" dirty="0" smtClean="0"/>
              <a:t>            Ort C: Streitschlichterplakat im C-Flur    (10 Antworten, davon 2 richtig)               </a:t>
            </a:r>
            <a:r>
              <a:rPr lang="de-DE" sz="1400" dirty="0" smtClean="0">
                <a:sym typeface="Wingdings"/>
              </a:rPr>
              <a:t> 1 Punkt für euch!</a:t>
            </a:r>
          </a:p>
        </p:txBody>
      </p:sp>
      <p:sp>
        <p:nvSpPr>
          <p:cNvPr id="14" name="Titel 1"/>
          <p:cNvSpPr txBox="1">
            <a:spLocks/>
          </p:cNvSpPr>
          <p:nvPr/>
        </p:nvSpPr>
        <p:spPr>
          <a:xfrm>
            <a:off x="7162800" y="4367390"/>
            <a:ext cx="1473200" cy="836083"/>
          </a:xfrm>
          <a:prstGeom prst="rect">
            <a:avLst/>
          </a:prstGeom>
          <a:solidFill>
            <a:schemeClr val="bg1">
              <a:lumMod val="50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dirty="0"/>
              <a:t>8</a:t>
            </a:r>
            <a:r>
              <a:rPr lang="de-DE" dirty="0" smtClean="0"/>
              <a:t>:3</a:t>
            </a:r>
            <a:endParaRPr lang="de-DE" dirty="0"/>
          </a:p>
        </p:txBody>
      </p:sp>
      <p:sp>
        <p:nvSpPr>
          <p:cNvPr id="15" name="Textfeld 14"/>
          <p:cNvSpPr txBox="1"/>
          <p:nvPr/>
        </p:nvSpPr>
        <p:spPr>
          <a:xfrm>
            <a:off x="5126874" y="4792244"/>
            <a:ext cx="1869662" cy="369332"/>
          </a:xfrm>
          <a:prstGeom prst="rect">
            <a:avLst/>
          </a:prstGeom>
          <a:noFill/>
        </p:spPr>
        <p:txBody>
          <a:bodyPr wrap="square" rtlCol="0">
            <a:spAutoFit/>
          </a:bodyPr>
          <a:lstStyle/>
          <a:p>
            <a:r>
              <a:rPr lang="de-DE" dirty="0"/>
              <a:t> </a:t>
            </a:r>
            <a:r>
              <a:rPr lang="de-DE" dirty="0" smtClean="0"/>
              <a:t>           Spielstand: </a:t>
            </a:r>
            <a:endParaRPr lang="de-DE" dirty="0"/>
          </a:p>
        </p:txBody>
      </p:sp>
      <p:sp>
        <p:nvSpPr>
          <p:cNvPr id="8" name="Textfeld 7"/>
          <p:cNvSpPr txBox="1"/>
          <p:nvPr/>
        </p:nvSpPr>
        <p:spPr>
          <a:xfrm>
            <a:off x="464801" y="1806964"/>
            <a:ext cx="8574917" cy="800219"/>
          </a:xfrm>
          <a:prstGeom prst="rect">
            <a:avLst/>
          </a:prstGeom>
          <a:noFill/>
        </p:spPr>
        <p:txBody>
          <a:bodyPr wrap="square" rtlCol="0">
            <a:spAutoFit/>
          </a:bodyPr>
          <a:lstStyle/>
          <a:p>
            <a:r>
              <a:rPr lang="de-DE" sz="1400" dirty="0" smtClean="0"/>
              <a:t>Nr. 6:  Ort D: Garderobenhaken </a:t>
            </a:r>
            <a:r>
              <a:rPr lang="de-DE" sz="1400" dirty="0" err="1" smtClean="0"/>
              <a:t>Varielhaus</a:t>
            </a:r>
            <a:r>
              <a:rPr lang="de-DE" sz="1400" dirty="0" smtClean="0"/>
              <a:t>      (  9 Antworten, davon  7 richtig)   </a:t>
            </a:r>
          </a:p>
          <a:p>
            <a:r>
              <a:rPr lang="de-DE" sz="1400" dirty="0"/>
              <a:t> </a:t>
            </a:r>
            <a:r>
              <a:rPr lang="de-DE" sz="1400" dirty="0" smtClean="0"/>
              <a:t>           Ort E: Kicker: Punktezähler                      (10 Antworten, davon  9 richtig) </a:t>
            </a:r>
          </a:p>
          <a:p>
            <a:r>
              <a:rPr lang="de-DE" sz="1400" dirty="0" smtClean="0"/>
              <a:t>            Ort F: Servietten in der Mensa                (11 Antworten, davon 10 richtig)              </a:t>
            </a:r>
            <a:r>
              <a:rPr lang="de-DE" sz="1400" dirty="0" smtClean="0">
                <a:sym typeface="Wingdings"/>
              </a:rPr>
              <a:t> 1 Punkt für euch!</a:t>
            </a:r>
            <a:r>
              <a:rPr lang="de-DE" dirty="0" smtClean="0">
                <a:sym typeface="Wingdings"/>
              </a:rPr>
              <a:t>               </a:t>
            </a:r>
            <a:endParaRPr lang="de-DE" dirty="0"/>
          </a:p>
        </p:txBody>
      </p:sp>
      <p:sp>
        <p:nvSpPr>
          <p:cNvPr id="9" name="Textfeld 8"/>
          <p:cNvSpPr txBox="1"/>
          <p:nvPr/>
        </p:nvSpPr>
        <p:spPr>
          <a:xfrm>
            <a:off x="464802" y="2731325"/>
            <a:ext cx="8574917" cy="800219"/>
          </a:xfrm>
          <a:prstGeom prst="rect">
            <a:avLst/>
          </a:prstGeom>
          <a:noFill/>
        </p:spPr>
        <p:txBody>
          <a:bodyPr wrap="square" rtlCol="0">
            <a:spAutoFit/>
          </a:bodyPr>
          <a:lstStyle/>
          <a:p>
            <a:r>
              <a:rPr lang="de-DE" sz="1400" dirty="0" smtClean="0"/>
              <a:t>Nr. 7:  Ort G: Fenster vorm SLZ                               (10 Antworten, davon  8 richtig)   </a:t>
            </a:r>
          </a:p>
          <a:p>
            <a:r>
              <a:rPr lang="de-DE" sz="1400" dirty="0"/>
              <a:t> </a:t>
            </a:r>
            <a:r>
              <a:rPr lang="de-DE" sz="1400" dirty="0" smtClean="0"/>
              <a:t>           Ort H: Tisch im Kunstraum                          (11 Antworten, davon 11 richtig) </a:t>
            </a:r>
          </a:p>
          <a:p>
            <a:r>
              <a:rPr lang="de-DE" sz="1400" dirty="0" smtClean="0"/>
              <a:t>            Ort I: Schaufenster vor dem Physikraum (  8 Antworten, davon   7 richtig)              </a:t>
            </a:r>
            <a:r>
              <a:rPr lang="de-DE" sz="1400" dirty="0" smtClean="0">
                <a:sym typeface="Wingdings"/>
              </a:rPr>
              <a:t> 1 Punkt für euch!</a:t>
            </a:r>
            <a:r>
              <a:rPr lang="de-DE" dirty="0" smtClean="0">
                <a:sym typeface="Wingdings"/>
              </a:rPr>
              <a:t>               </a:t>
            </a:r>
            <a:endParaRPr lang="de-DE" dirty="0"/>
          </a:p>
        </p:txBody>
      </p:sp>
      <p:sp>
        <p:nvSpPr>
          <p:cNvPr id="10" name="Textfeld 9"/>
          <p:cNvSpPr txBox="1"/>
          <p:nvPr/>
        </p:nvSpPr>
        <p:spPr>
          <a:xfrm>
            <a:off x="464802" y="3508084"/>
            <a:ext cx="8574917" cy="1231106"/>
          </a:xfrm>
          <a:prstGeom prst="rect">
            <a:avLst/>
          </a:prstGeom>
          <a:noFill/>
        </p:spPr>
        <p:txBody>
          <a:bodyPr wrap="square" rtlCol="0">
            <a:spAutoFit/>
          </a:bodyPr>
          <a:lstStyle/>
          <a:p>
            <a:r>
              <a:rPr lang="de-DE" sz="1400" dirty="0" smtClean="0"/>
              <a:t>Nr. 8:  War das schwierig? Ich habe mit der linken Hand geschrieben (na klar, ich bin ja Linkshänder!), das aber in </a:t>
            </a:r>
          </a:p>
          <a:p>
            <a:r>
              <a:rPr lang="de-DE" sz="1400" dirty="0"/>
              <a:t> </a:t>
            </a:r>
            <a:r>
              <a:rPr lang="de-DE" sz="1400" dirty="0" smtClean="0"/>
              <a:t>           Spiegelschrift (daher diese "2. Klasse-Schreibschrift") </a:t>
            </a:r>
            <a:r>
              <a:rPr lang="mr-IN" sz="1400" dirty="0" smtClean="0"/>
              <a:t>–</a:t>
            </a:r>
            <a:r>
              <a:rPr lang="de-DE" sz="1400" dirty="0" smtClean="0"/>
              <a:t> ich habe dann das ganze Video gespiegelt, sodass es </a:t>
            </a:r>
          </a:p>
          <a:p>
            <a:r>
              <a:rPr lang="de-DE" sz="1400" dirty="0"/>
              <a:t> </a:t>
            </a:r>
            <a:r>
              <a:rPr lang="de-DE" sz="1400" dirty="0" smtClean="0"/>
              <a:t>           aussieht, als würde ich mit der rechten Hand schreiben </a:t>
            </a:r>
            <a:r>
              <a:rPr lang="mr-IN" sz="1400" dirty="0" smtClean="0"/>
              <a:t>–</a:t>
            </a:r>
            <a:r>
              <a:rPr lang="de-DE" sz="1400" dirty="0" smtClean="0"/>
              <a:t> reingelegt!</a:t>
            </a:r>
          </a:p>
          <a:p>
            <a:r>
              <a:rPr lang="de-DE" sz="1400" dirty="0"/>
              <a:t> </a:t>
            </a:r>
            <a:r>
              <a:rPr lang="de-DE" sz="1400" dirty="0" smtClean="0"/>
              <a:t>           Auf der nächsten Seite seht ihr das Original </a:t>
            </a:r>
            <a:r>
              <a:rPr lang="de-DE" sz="1400" dirty="0" smtClean="0">
                <a:sym typeface="Wingdings"/>
              </a:rPr>
              <a:t></a:t>
            </a:r>
            <a:endParaRPr lang="de-DE" sz="1400" dirty="0" smtClean="0"/>
          </a:p>
          <a:p>
            <a:r>
              <a:rPr lang="de-DE" sz="1400" dirty="0" smtClean="0">
                <a:sym typeface="Wingdings"/>
              </a:rPr>
              <a:t>            (8 Antworten, davon 3,5 richtig)      1 Punkt für mich!</a:t>
            </a:r>
            <a:r>
              <a:rPr lang="de-DE" dirty="0" smtClean="0">
                <a:sym typeface="Wingdings"/>
              </a:rPr>
              <a:t>               </a:t>
            </a:r>
            <a:endParaRPr lang="de-DE" dirty="0"/>
          </a:p>
        </p:txBody>
      </p:sp>
    </p:spTree>
    <p:extLst>
      <p:ext uri="{BB962C8B-B14F-4D97-AF65-F5344CB8AC3E}">
        <p14:creationId xmlns:p14="http://schemas.microsoft.com/office/powerpoint/2010/main" val="15694345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5910" y="150813"/>
            <a:ext cx="8144831" cy="960438"/>
          </a:xfrm>
        </p:spPr>
        <p:txBody>
          <a:bodyPr>
            <a:normAutofit/>
          </a:bodyPr>
          <a:lstStyle/>
          <a:p>
            <a:r>
              <a:rPr lang="de-DE" sz="3600" dirty="0" smtClean="0"/>
              <a:t>„Rätsel Nr. 8“</a:t>
            </a:r>
            <a:endParaRPr lang="de-DE" sz="3600" dirty="0"/>
          </a:p>
        </p:txBody>
      </p:sp>
      <p:sp>
        <p:nvSpPr>
          <p:cNvPr id="4" name="Textfeld 3"/>
          <p:cNvSpPr txBox="1"/>
          <p:nvPr/>
        </p:nvSpPr>
        <p:spPr>
          <a:xfrm>
            <a:off x="533400" y="1081856"/>
            <a:ext cx="8217341" cy="584776"/>
          </a:xfrm>
          <a:prstGeom prst="rect">
            <a:avLst/>
          </a:prstGeom>
          <a:noFill/>
        </p:spPr>
        <p:txBody>
          <a:bodyPr wrap="square" rtlCol="0">
            <a:spAutoFit/>
          </a:bodyPr>
          <a:lstStyle/>
          <a:p>
            <a:endParaRPr lang="de-DE" sz="1600" dirty="0" smtClean="0">
              <a:sym typeface="Wingdings"/>
            </a:endParaRPr>
          </a:p>
          <a:p>
            <a:r>
              <a:rPr lang="de-DE" sz="1600" dirty="0" smtClean="0">
                <a:sym typeface="Wingdings"/>
              </a:rPr>
              <a:t>Hier der Film im Original:</a:t>
            </a:r>
          </a:p>
        </p:txBody>
      </p:sp>
      <p:pic>
        <p:nvPicPr>
          <p:cNvPr id="5" name="Schriftraetsel_klein_original.m4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425516" y="1875178"/>
            <a:ext cx="4460110" cy="2508812"/>
          </a:xfrm>
          <a:prstGeom prst="rect">
            <a:avLst/>
          </a:prstGeom>
        </p:spPr>
      </p:pic>
    </p:spTree>
    <p:extLst>
      <p:ext uri="{BB962C8B-B14F-4D97-AF65-F5344CB8AC3E}">
        <p14:creationId xmlns:p14="http://schemas.microsoft.com/office/powerpoint/2010/main" val="4170043770"/>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Macintosh PowerPoint</Application>
  <PresentationFormat>Bildschirmpräsentation (16:10)</PresentationFormat>
  <Paragraphs>49</Paragraphs>
  <Slides>4</Slides>
  <Notes>0</Notes>
  <HiddenSlides>0</HiddenSlides>
  <MMClips>1</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Office-Design</vt:lpstr>
      <vt:lpstr>"Ostergruß an die Klasse 5b"</vt:lpstr>
      <vt:lpstr>Auflösung des Haustierrätsels</vt:lpstr>
      <vt:lpstr>Auflösung der Rätsel Nr. 5 bis Nr. 8</vt:lpstr>
      <vt:lpstr>„Rätsel Nr.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Hallo</dc:title>
  <dc:creator>T S</dc:creator>
  <cp:lastModifiedBy>T S</cp:lastModifiedBy>
  <cp:revision>53</cp:revision>
  <cp:lastPrinted>2020-04-03T06:38:18Z</cp:lastPrinted>
  <dcterms:created xsi:type="dcterms:W3CDTF">2020-03-20T07:43:52Z</dcterms:created>
  <dcterms:modified xsi:type="dcterms:W3CDTF">2020-04-03T07:51:21Z</dcterms:modified>
</cp:coreProperties>
</file>