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6" r:id="rId6"/>
    <p:sldId id="267" r:id="rId7"/>
    <p:sldId id="260" r:id="rId8"/>
    <p:sldId id="259" r:id="rId9"/>
    <p:sldId id="268" r:id="rId10"/>
    <p:sldId id="261" r:id="rId11"/>
    <p:sldId id="264" r:id="rId12"/>
    <p:sldId id="265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91540" y="423228"/>
            <a:ext cx="9144000" cy="2387600"/>
          </a:xfrm>
        </p:spPr>
        <p:txBody>
          <a:bodyPr/>
          <a:lstStyle/>
          <a:p>
            <a:r>
              <a:rPr lang="en-US" sz="7200" dirty="0"/>
              <a:t>	My </a:t>
            </a:r>
            <a:r>
              <a:rPr lang="en-US" sz="7200" dirty="0">
                <a:solidFill>
                  <a:srgbClr val="FF0000"/>
                </a:solidFill>
              </a:rPr>
              <a:t>T</a:t>
            </a:r>
            <a:r>
              <a:rPr lang="en-US" sz="7200" dirty="0">
                <a:solidFill>
                  <a:srgbClr val="FFFF00"/>
                </a:solidFill>
              </a:rPr>
              <a:t>E</a:t>
            </a:r>
            <a:r>
              <a:rPr lang="en-US" sz="7200" dirty="0">
                <a:solidFill>
                  <a:srgbClr val="FF0000"/>
                </a:solidFill>
              </a:rPr>
              <a:t>T</a:t>
            </a:r>
            <a:r>
              <a:rPr lang="en-US" sz="7200" dirty="0">
                <a:solidFill>
                  <a:srgbClr val="00B050"/>
                </a:solidFill>
              </a:rPr>
              <a:t>R</a:t>
            </a:r>
            <a:r>
              <a:rPr lang="en-US" sz="7200" dirty="0">
                <a:solidFill>
                  <a:srgbClr val="0070C0"/>
                </a:solidFill>
              </a:rPr>
              <a:t>I</a:t>
            </a:r>
            <a:r>
              <a:rPr lang="en-US" sz="7200" dirty="0">
                <a:solidFill>
                  <a:srgbClr val="7030A0"/>
                </a:solidFill>
              </a:rPr>
              <a:t>S</a:t>
            </a:r>
            <a:endParaRPr lang="en-US" sz="7200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5025" y="4220845"/>
            <a:ext cx="5304155" cy="1306830"/>
          </a:xfrm>
        </p:spPr>
        <p:txBody>
          <a:bodyPr/>
          <a:lstStyle/>
          <a:p>
            <a:r>
              <a:rPr lang="ru-RU" altLang="en-US" sz="2800"/>
              <a:t>Выполни</a:t>
            </a:r>
            <a:r>
              <a:rPr lang="az-Cyrl-AZ" altLang="en-US" sz="2800"/>
              <a:t>л</a:t>
            </a:r>
            <a:r>
              <a:rPr lang="en-US" altLang="en-US" sz="2800"/>
              <a:t>: </a:t>
            </a:r>
            <a:r>
              <a:rPr lang="ru-RU" altLang="en-US" sz="2800"/>
              <a:t>Состанов Тимур Айратович</a:t>
            </a:r>
            <a:r>
              <a:rPr lang="en-US"/>
              <a:t>	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Снимок экрана (265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01320" y="1078230"/>
            <a:ext cx="7138035" cy="172339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01320" y="337185"/>
            <a:ext cx="569214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2000"/>
              <a:t>П</a:t>
            </a:r>
            <a:r>
              <a:rPr lang="en-US" sz="2000"/>
              <a:t>реобраз</a:t>
            </a:r>
            <a:r>
              <a:rPr lang="ru-RU" altLang="en-US" sz="2000"/>
              <a:t>овыва</a:t>
            </a:r>
            <a:r>
              <a:rPr lang="ru-RU" sz="2000"/>
              <a:t>ю фигуры</a:t>
            </a:r>
            <a:endParaRPr lang="ru-RU" sz="2000"/>
          </a:p>
        </p:txBody>
      </p:sp>
      <p:pic>
        <p:nvPicPr>
          <p:cNvPr id="7" name="Content Placeholder 6" descr="Снимок экрана (266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1320" y="4083050"/>
            <a:ext cx="5780405" cy="177609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401320" y="3124835"/>
            <a:ext cx="578040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/>
              <a:t>Для проекта я использовал клетчатое поле</a:t>
            </a:r>
            <a:r>
              <a:rPr lang="ru-RU" altLang="en-US" sz="2000"/>
              <a:t>.</a:t>
            </a:r>
            <a:endParaRPr lang="ru-RU" altLang="en-US" sz="2000"/>
          </a:p>
          <a:p>
            <a:r>
              <a:rPr lang="ru-RU" altLang="en-US" sz="2000"/>
              <a:t>Эта функция создает поле</a:t>
            </a:r>
            <a:endParaRPr lang="ru-RU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422910" y="2494915"/>
            <a:ext cx="49060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/>
              <a:t>Проверяю клетки на </a:t>
            </a:r>
            <a:r>
              <a:rPr lang="ru-RU" sz="2000"/>
              <a:t>выход из поля</a:t>
            </a:r>
            <a:endParaRPr lang="ru-RU" sz="2000"/>
          </a:p>
        </p:txBody>
      </p:sp>
      <p:pic>
        <p:nvPicPr>
          <p:cNvPr id="9" name="Content Placeholder 8" descr="Снимок экрана (269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22910" y="3204845"/>
            <a:ext cx="3438525" cy="152400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422910" y="5137785"/>
            <a:ext cx="408749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/>
              <a:t>Проверяю на выход из поля</a:t>
            </a:r>
            <a:r>
              <a:rPr lang="ru-RU" altLang="en-US" sz="2000"/>
              <a:t>(поражение)</a:t>
            </a:r>
            <a:endParaRPr lang="ru-RU" altLang="en-US" sz="2000"/>
          </a:p>
        </p:txBody>
      </p:sp>
      <p:pic>
        <p:nvPicPr>
          <p:cNvPr id="3" name="Picture 2" descr="Снимок экрана (28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" y="240030"/>
            <a:ext cx="9324975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Снимок экрана (270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65200" y="1255395"/>
            <a:ext cx="4874895" cy="1388110"/>
          </a:xfrm>
          <a:prstGeom prst="rect">
            <a:avLst/>
          </a:prstGeom>
        </p:spPr>
      </p:pic>
      <p:pic>
        <p:nvPicPr>
          <p:cNvPr id="7" name="Content Placeholder 6" descr="Снимок экрана (271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5200" y="4053205"/>
            <a:ext cx="5916295" cy="130302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965200" y="485775"/>
            <a:ext cx="5588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/>
              <a:t>Эта функция задает фигуры</a:t>
            </a:r>
            <a:endParaRPr lang="en-US" sz="2000"/>
          </a:p>
        </p:txBody>
      </p:sp>
      <p:sp>
        <p:nvSpPr>
          <p:cNvPr id="10" name="Text Box 9"/>
          <p:cNvSpPr txBox="1"/>
          <p:nvPr/>
        </p:nvSpPr>
        <p:spPr>
          <a:xfrm>
            <a:off x="965200" y="3075305"/>
            <a:ext cx="596836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/>
              <a:t>Функция которая выводит текст в случае поражения и начала игр</a:t>
            </a:r>
            <a:endParaRPr 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242570" y="1061720"/>
            <a:ext cx="742378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/>
              <a:t>Убираю полные строки </a:t>
            </a:r>
            <a:r>
              <a:rPr lang="ru-RU" altLang="en-US" sz="2000"/>
              <a:t>в</a:t>
            </a:r>
            <a:r>
              <a:rPr lang="ru-RU" altLang="en-US" sz="2000"/>
              <a:t> сопровождении звукового эффекта </a:t>
            </a:r>
            <a:r>
              <a:rPr lang="en-US" sz="2000"/>
              <a:t> </a:t>
            </a:r>
            <a:endParaRPr lang="en-US" sz="2000"/>
          </a:p>
        </p:txBody>
      </p:sp>
      <p:pic>
        <p:nvPicPr>
          <p:cNvPr id="2" name="Picture 1" descr="Снимок экрана (28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540" y="1797685"/>
            <a:ext cx="6393815" cy="43078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ext Box 11"/>
          <p:cNvSpPr txBox="1"/>
          <p:nvPr/>
        </p:nvSpPr>
        <p:spPr>
          <a:xfrm>
            <a:off x="669290" y="1235710"/>
            <a:ext cx="48374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/>
              <a:t>Рисую основное окно </a:t>
            </a:r>
            <a:r>
              <a:rPr lang="ru-RU" altLang="en-US" sz="2000"/>
              <a:t>и вывожу счет</a:t>
            </a:r>
            <a:r>
              <a:rPr lang="en-US"/>
              <a:t> </a:t>
            </a:r>
            <a:endParaRPr lang="en-US"/>
          </a:p>
        </p:txBody>
      </p:sp>
      <p:pic>
        <p:nvPicPr>
          <p:cNvPr id="3" name="Picture 2" descr="Снимок экрана (28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715" y="2156460"/>
            <a:ext cx="6913245" cy="37941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Content Placeholder 9" descr="Снимок экрана (303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5265" y="1757045"/>
            <a:ext cx="7000240" cy="281368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1029970" y="831215"/>
            <a:ext cx="347535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Р</a:t>
            </a:r>
            <a:r>
              <a:rPr lang="en-US" sz="2000"/>
              <a:t>исую следующую фигуру</a:t>
            </a:r>
            <a:endParaRPr 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Снимок экрана (304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3295" y="787400"/>
            <a:ext cx="5298440" cy="54438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273290" y="1167130"/>
            <a:ext cx="2540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/>
              <a:t>Основной код</a:t>
            </a:r>
            <a:endParaRPr lang="en-US" sz="2000"/>
          </a:p>
        </p:txBody>
      </p:sp>
      <p:sp>
        <p:nvSpPr>
          <p:cNvPr id="7" name="Text Box 6"/>
          <p:cNvSpPr txBox="1"/>
          <p:nvPr/>
        </p:nvSpPr>
        <p:spPr>
          <a:xfrm>
            <a:off x="6569075" y="5343525"/>
            <a:ext cx="2540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/>
              <a:t>задаю скорость</a:t>
            </a:r>
            <a:endParaRPr lang="en-US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Снимок экрана (267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6735" y="627380"/>
            <a:ext cx="6283960" cy="366966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66775" y="4746625"/>
            <a:ext cx="469836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2000"/>
              <a:t>Спускаю фигуры и п</a:t>
            </a:r>
            <a:r>
              <a:rPr lang="en-US" sz="2000"/>
              <a:t>роверяю на продолжение работы</a:t>
            </a:r>
            <a:endParaRPr 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Снимок экрана (266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4790" y="2169795"/>
            <a:ext cx="6915785" cy="33166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09930" y="1236345"/>
            <a:ext cx="59455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/>
              <a:t>Обрабатываю нажатие кнопок</a:t>
            </a:r>
            <a:endParaRPr lang="en-US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Content Placeholder 13" descr="Снимок экрана (270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3425" y="2030730"/>
            <a:ext cx="5943600" cy="401002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733425" y="1190625"/>
            <a:ext cx="75037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2000"/>
              <a:t>Меняю клетки и задаю параметры в предыдущие функции </a:t>
            </a:r>
            <a:endParaRPr lang="ru-RU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 sz="5400"/>
              <a:t>История </a:t>
            </a:r>
            <a:r>
              <a:rPr lang="ru-RU" altLang="en-US" sz="5400">
                <a:solidFill>
                  <a:srgbClr val="FF0000"/>
                </a:solidFill>
              </a:rPr>
              <a:t>т</a:t>
            </a:r>
            <a:r>
              <a:rPr lang="ru-RU" altLang="en-US" sz="5400">
                <a:solidFill>
                  <a:srgbClr val="FFFF00"/>
                </a:solidFill>
              </a:rPr>
              <a:t>е</a:t>
            </a:r>
            <a:r>
              <a:rPr lang="ru-RU" altLang="en-US" sz="5400">
                <a:solidFill>
                  <a:srgbClr val="FF0000"/>
                </a:solidFill>
              </a:rPr>
              <a:t>т</a:t>
            </a:r>
            <a:r>
              <a:rPr lang="ru-RU" altLang="en-US" sz="5400">
                <a:solidFill>
                  <a:srgbClr val="00B050"/>
                </a:solidFill>
              </a:rPr>
              <a:t>р</a:t>
            </a:r>
            <a:r>
              <a:rPr lang="ru-RU" altLang="en-US" sz="5400">
                <a:solidFill>
                  <a:srgbClr val="0070C0"/>
                </a:solidFill>
              </a:rPr>
              <a:t>и</a:t>
            </a:r>
            <a:r>
              <a:rPr lang="ru-RU" altLang="en-US" sz="5400">
                <a:solidFill>
                  <a:srgbClr val="7030A0"/>
                </a:solidFill>
              </a:rPr>
              <a:t>са</a:t>
            </a:r>
            <a:endParaRPr lang="ru-RU" altLang="en-US" sz="540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190500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sz="2000"/>
              <a:t>Все или почти все великие вещи создаются случайно. Дальше эта случайность становится мировым достоянием и меняет жизнь многих людей.</a:t>
            </a:r>
            <a:endParaRPr lang="en-US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66750" y="2830195"/>
            <a:ext cx="604774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2000">
                <a:solidFill>
                  <a:srgbClr val="FF0000"/>
                </a:solidFill>
                <a:sym typeface="+mn-ea"/>
              </a:rPr>
              <a:t>Т</a:t>
            </a:r>
            <a:r>
              <a:rPr lang="ru-RU" altLang="en-US" sz="2000">
                <a:solidFill>
                  <a:srgbClr val="FFFF00"/>
                </a:solidFill>
                <a:sym typeface="+mn-ea"/>
              </a:rPr>
              <a:t>е</a:t>
            </a:r>
            <a:r>
              <a:rPr lang="ru-RU" altLang="en-US" sz="2000">
                <a:solidFill>
                  <a:srgbClr val="FF0000"/>
                </a:solidFill>
                <a:sym typeface="+mn-ea"/>
              </a:rPr>
              <a:t>т</a:t>
            </a:r>
            <a:r>
              <a:rPr lang="ru-RU" altLang="en-US" sz="2000">
                <a:solidFill>
                  <a:srgbClr val="00B050"/>
                </a:solidFill>
                <a:sym typeface="+mn-ea"/>
              </a:rPr>
              <a:t>р</a:t>
            </a:r>
            <a:r>
              <a:rPr lang="ru-RU" altLang="en-US" sz="2000">
                <a:solidFill>
                  <a:srgbClr val="0070C0"/>
                </a:solidFill>
                <a:sym typeface="+mn-ea"/>
              </a:rPr>
              <a:t>и</a:t>
            </a:r>
            <a:r>
              <a:rPr lang="ru-RU" altLang="en-US" sz="2000">
                <a:solidFill>
                  <a:srgbClr val="7030A0"/>
                </a:solidFill>
                <a:sym typeface="+mn-ea"/>
              </a:rPr>
              <a:t>с </a:t>
            </a:r>
            <a:r>
              <a:rPr lang="en-US" sz="2000">
                <a:sym typeface="+mn-ea"/>
              </a:rPr>
              <a:t>— одна из таких случайностей. Несложная логическая головоломка, написанная в 1985 году сотрудником Вычислительного центра при Академии наук СССР Алексеем Пажитновым для себя и своих коллег, за короткий срок обрела мировую известность, спровоцировала крупный скандал, череду судебных разбирательств и, в конечном счете, осталась в истории как самая популярная компьютерная игра всех времен.</a:t>
            </a:r>
            <a:endParaRPr lang="en-US" sz="2000"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Content Placeholder 7" descr="Снимок экрана (265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850" y="703580"/>
            <a:ext cx="8401050" cy="172402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323850" y="3336925"/>
            <a:ext cx="740092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/>
              <a:t>Вывод сообщения о поражении в сопровождении звукового эффекта</a:t>
            </a:r>
            <a:endParaRPr lang="en-US"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Снимок экрана (268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0525" y="2258695"/>
            <a:ext cx="6612890" cy="34969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58215" y="1120140"/>
            <a:ext cx="43294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/>
              <a:t>Отображение начального экрана</a:t>
            </a:r>
            <a:endParaRPr lang="en-US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239645" y="441325"/>
            <a:ext cx="31089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/>
              <a:t>Заключение</a:t>
            </a:r>
            <a:endParaRPr lang="en-US" sz="3600"/>
          </a:p>
        </p:txBody>
      </p:sp>
      <p:sp>
        <p:nvSpPr>
          <p:cNvPr id="5" name="Text Box 4"/>
          <p:cNvSpPr txBox="1"/>
          <p:nvPr/>
        </p:nvSpPr>
        <p:spPr>
          <a:xfrm>
            <a:off x="825500" y="1351915"/>
            <a:ext cx="579437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2400">
                <a:solidFill>
                  <a:srgbClr val="FF0000"/>
                </a:solidFill>
                <a:sym typeface="+mn-ea"/>
              </a:rPr>
              <a:t>Т</a:t>
            </a:r>
            <a:r>
              <a:rPr lang="ru-RU" altLang="en-US" sz="2400">
                <a:solidFill>
                  <a:srgbClr val="FFFF00"/>
                </a:solidFill>
                <a:sym typeface="+mn-ea"/>
              </a:rPr>
              <a:t>е</a:t>
            </a:r>
            <a:r>
              <a:rPr lang="ru-RU" altLang="en-US" sz="2400">
                <a:solidFill>
                  <a:srgbClr val="FF0000"/>
                </a:solidFill>
                <a:sym typeface="+mn-ea"/>
              </a:rPr>
              <a:t>т</a:t>
            </a:r>
            <a:r>
              <a:rPr lang="ru-RU" altLang="en-US" sz="2400">
                <a:solidFill>
                  <a:srgbClr val="00B050"/>
                </a:solidFill>
                <a:sym typeface="+mn-ea"/>
              </a:rPr>
              <a:t>р</a:t>
            </a:r>
            <a:r>
              <a:rPr lang="ru-RU" altLang="en-US" sz="2400">
                <a:solidFill>
                  <a:srgbClr val="0070C0"/>
                </a:solidFill>
                <a:sym typeface="+mn-ea"/>
              </a:rPr>
              <a:t>и</a:t>
            </a:r>
            <a:r>
              <a:rPr lang="ru-RU" altLang="en-US" sz="2400">
                <a:solidFill>
                  <a:srgbClr val="7030A0"/>
                </a:solidFill>
                <a:sym typeface="+mn-ea"/>
              </a:rPr>
              <a:t>с</a:t>
            </a:r>
            <a:r>
              <a:rPr lang="en-US" sz="2400"/>
              <a:t> по праву считается самой популярной игрой. </a:t>
            </a:r>
            <a:r>
              <a:rPr lang="ru-RU" altLang="en-US" sz="2400"/>
              <a:t>Игра </a:t>
            </a:r>
            <a:r>
              <a:rPr lang="en-US" sz="2400"/>
              <a:t>не стоит на месте, а развивается. В наше время у </a:t>
            </a:r>
            <a:r>
              <a:rPr lang="ru-RU" altLang="en-US" sz="2400">
                <a:solidFill>
                  <a:srgbClr val="FF0000"/>
                </a:solidFill>
                <a:sym typeface="+mn-ea"/>
              </a:rPr>
              <a:t>т</a:t>
            </a:r>
            <a:r>
              <a:rPr lang="ru-RU" altLang="en-US" sz="2400">
                <a:solidFill>
                  <a:srgbClr val="FFFF00"/>
                </a:solidFill>
                <a:sym typeface="+mn-ea"/>
              </a:rPr>
              <a:t>е</a:t>
            </a:r>
            <a:r>
              <a:rPr lang="ru-RU" altLang="en-US" sz="2400">
                <a:solidFill>
                  <a:srgbClr val="FF0000"/>
                </a:solidFill>
                <a:sym typeface="+mn-ea"/>
              </a:rPr>
              <a:t>т</a:t>
            </a:r>
            <a:r>
              <a:rPr lang="ru-RU" altLang="en-US" sz="2400">
                <a:solidFill>
                  <a:srgbClr val="00B050"/>
                </a:solidFill>
                <a:sym typeface="+mn-ea"/>
              </a:rPr>
              <a:t>р</a:t>
            </a:r>
            <a:r>
              <a:rPr lang="ru-RU" altLang="en-US" sz="2400">
                <a:solidFill>
                  <a:srgbClr val="0070C0"/>
                </a:solidFill>
                <a:sym typeface="+mn-ea"/>
              </a:rPr>
              <a:t>и</a:t>
            </a:r>
            <a:r>
              <a:rPr lang="ru-RU" altLang="en-US" sz="2400">
                <a:solidFill>
                  <a:srgbClr val="7030A0"/>
                </a:solidFill>
                <a:sym typeface="+mn-ea"/>
              </a:rPr>
              <a:t>са </a:t>
            </a:r>
            <a:r>
              <a:rPr lang="en-US" sz="2400"/>
              <a:t>появилось множество новых функций и возможностей.</a:t>
            </a:r>
            <a:endParaRPr lang="en-US" sz="2400"/>
          </a:p>
          <a:p>
            <a:endParaRPr lang="en-US" sz="2400"/>
          </a:p>
          <a:p>
            <a:r>
              <a:rPr lang="en-US" sz="2400"/>
              <a:t> В дальнейшем </a:t>
            </a:r>
            <a:r>
              <a:rPr lang="ru-RU" altLang="en-US" sz="2400"/>
              <a:t>и </a:t>
            </a:r>
            <a:r>
              <a:rPr lang="en-US" sz="2400"/>
              <a:t>я хотел бы улучшить свой проект добавив </a:t>
            </a:r>
            <a:r>
              <a:rPr lang="ru-RU" altLang="en-US" sz="2400"/>
              <a:t>в него </a:t>
            </a:r>
            <a:r>
              <a:rPr lang="en-US" sz="2400"/>
              <a:t>режим паузы, меню, в котором можно будет выбирать сложность, размеры поля, громкость музыки и др. и сохранение рекордов</a:t>
            </a:r>
            <a:r>
              <a:rPr lang="ru-RU" altLang="en-US" sz="2400"/>
              <a:t>.</a:t>
            </a:r>
            <a:endParaRPr lang="ru-RU" alt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73910"/>
            <a:ext cx="10515600" cy="1325563"/>
          </a:xfrm>
        </p:spPr>
        <p:txBody>
          <a:bodyPr/>
          <a:p>
            <a:r>
              <a:rPr lang="ru-RU" altLang="en-US"/>
              <a:t>Спасибо за внимание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19430" y="4024630"/>
            <a:ext cx="644080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/>
              <a:t>Идея </a:t>
            </a:r>
            <a:r>
              <a:rPr lang="ru-RU" altLang="en-US" sz="2000">
                <a:solidFill>
                  <a:srgbClr val="FF0000"/>
                </a:solidFill>
                <a:sym typeface="+mn-ea"/>
              </a:rPr>
              <a:t>т</a:t>
            </a:r>
            <a:r>
              <a:rPr lang="ru-RU" altLang="en-US" sz="2000">
                <a:solidFill>
                  <a:srgbClr val="FFFF00"/>
                </a:solidFill>
                <a:sym typeface="+mn-ea"/>
              </a:rPr>
              <a:t>е</a:t>
            </a:r>
            <a:r>
              <a:rPr lang="ru-RU" altLang="en-US" sz="2000">
                <a:solidFill>
                  <a:srgbClr val="FF0000"/>
                </a:solidFill>
                <a:sym typeface="+mn-ea"/>
              </a:rPr>
              <a:t>т</a:t>
            </a:r>
            <a:r>
              <a:rPr lang="ru-RU" altLang="en-US" sz="2000">
                <a:solidFill>
                  <a:srgbClr val="00B050"/>
                </a:solidFill>
                <a:sym typeface="+mn-ea"/>
              </a:rPr>
              <a:t>р</a:t>
            </a:r>
            <a:r>
              <a:rPr lang="ru-RU" altLang="en-US" sz="2000">
                <a:solidFill>
                  <a:srgbClr val="0070C0"/>
                </a:solidFill>
                <a:sym typeface="+mn-ea"/>
              </a:rPr>
              <a:t>и</a:t>
            </a:r>
            <a:r>
              <a:rPr lang="ru-RU" altLang="en-US" sz="2000">
                <a:solidFill>
                  <a:srgbClr val="7030A0"/>
                </a:solidFill>
                <a:sym typeface="+mn-ea"/>
              </a:rPr>
              <a:t>са </a:t>
            </a:r>
            <a:r>
              <a:rPr lang="en-US" sz="2000"/>
              <a:t>родилась у Алексея Пажитнова в 1984 году после знакомства с головоломкой американского математика Соломона Голомба Pentomino Puzzle. Суть этой головоломки была довольно проста и до боли знакома любому современнику: из нескольких фигур нужно было собрать одну большую. Алексей решил сделать компьютерный вариант пентамино.</a:t>
            </a:r>
            <a:endParaRPr lang="en-US" sz="2000"/>
          </a:p>
        </p:txBody>
      </p:sp>
      <p:pic>
        <p:nvPicPr>
          <p:cNvPr id="8" name="Content Placeholder 7" descr="111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7225" y="270510"/>
            <a:ext cx="5222875" cy="34829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46075" y="521335"/>
            <a:ext cx="1096645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/>
              <a:t>Пажитнов не просто взял идею, но и дополнил ее — в его игре собирать фигурки в стакане предстояло в реальном времени, причем сами фигурки состояли из четырех элементов и во время падения должны были проворачиваться вокруг собственного центра тяжести.</a:t>
            </a:r>
            <a:endParaRPr lang="en-US" sz="2000"/>
          </a:p>
        </p:txBody>
      </p:sp>
      <p:sp>
        <p:nvSpPr>
          <p:cNvPr id="5" name="Text Box 4"/>
          <p:cNvSpPr txBox="1"/>
          <p:nvPr/>
        </p:nvSpPr>
        <p:spPr>
          <a:xfrm>
            <a:off x="346075" y="4841875"/>
            <a:ext cx="744664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/>
              <a:t>Первая версия </a:t>
            </a:r>
            <a:r>
              <a:rPr lang="ru-RU" altLang="en-US" sz="2000">
                <a:solidFill>
                  <a:srgbClr val="FF0000"/>
                </a:solidFill>
                <a:sym typeface="+mn-ea"/>
              </a:rPr>
              <a:t>т</a:t>
            </a:r>
            <a:r>
              <a:rPr lang="ru-RU" altLang="en-US" sz="2000">
                <a:solidFill>
                  <a:srgbClr val="FFFF00"/>
                </a:solidFill>
                <a:sym typeface="+mn-ea"/>
              </a:rPr>
              <a:t>е</a:t>
            </a:r>
            <a:r>
              <a:rPr lang="ru-RU" altLang="en-US" sz="2000">
                <a:solidFill>
                  <a:srgbClr val="FF0000"/>
                </a:solidFill>
                <a:sym typeface="+mn-ea"/>
              </a:rPr>
              <a:t>т</a:t>
            </a:r>
            <a:r>
              <a:rPr lang="ru-RU" altLang="en-US" sz="2000">
                <a:solidFill>
                  <a:srgbClr val="00B050"/>
                </a:solidFill>
                <a:sym typeface="+mn-ea"/>
              </a:rPr>
              <a:t>р</a:t>
            </a:r>
            <a:r>
              <a:rPr lang="ru-RU" altLang="en-US" sz="2000">
                <a:solidFill>
                  <a:srgbClr val="0070C0"/>
                </a:solidFill>
                <a:sym typeface="+mn-ea"/>
              </a:rPr>
              <a:t>и</a:t>
            </a:r>
            <a:r>
              <a:rPr lang="ru-RU" altLang="en-US" sz="2000">
                <a:solidFill>
                  <a:srgbClr val="7030A0"/>
                </a:solidFill>
                <a:sym typeface="+mn-ea"/>
              </a:rPr>
              <a:t>са </a:t>
            </a:r>
            <a:r>
              <a:rPr lang="en-US" sz="2000"/>
              <a:t>создавалась на популярном в те времена языке Pascal и выглядела достаточно примитивно. Но зато игра работала</a:t>
            </a:r>
            <a:r>
              <a:rPr lang="ru-RU" altLang="en-US" sz="2000"/>
              <a:t>.</a:t>
            </a:r>
            <a:r>
              <a:rPr lang="en-US" sz="2000"/>
              <a:t> Такая вот нехитрая идея, когда фигурки тетрамино падают, а заполненные ряды исчезают, и дала впоследствии удивительные результаты.</a:t>
            </a:r>
            <a:endParaRPr lang="en-US" sz="2000"/>
          </a:p>
        </p:txBody>
      </p:sp>
      <p:pic>
        <p:nvPicPr>
          <p:cNvPr id="6" name="Content Placeholder 5" descr="Tetris_Opene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2125" y="1645285"/>
            <a:ext cx="4436110" cy="29552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845" y="757555"/>
            <a:ext cx="10515600" cy="1325563"/>
          </a:xfrm>
        </p:spPr>
        <p:txBody>
          <a:bodyPr/>
          <a:p>
            <a:r>
              <a:rPr lang="ru-RU" altLang="en-US" sz="5400"/>
              <a:t>Я сам попробовал написать </a:t>
            </a:r>
            <a:r>
              <a:rPr lang="ru-RU" altLang="en-US" sz="5400">
                <a:solidFill>
                  <a:srgbClr val="FF0000"/>
                </a:solidFill>
                <a:sym typeface="+mn-ea"/>
              </a:rPr>
              <a:t>т</a:t>
            </a:r>
            <a:r>
              <a:rPr lang="ru-RU" altLang="en-US" sz="5400">
                <a:solidFill>
                  <a:srgbClr val="FFFF00"/>
                </a:solidFill>
                <a:sym typeface="+mn-ea"/>
              </a:rPr>
              <a:t>е</a:t>
            </a:r>
            <a:r>
              <a:rPr lang="ru-RU" altLang="en-US" sz="5400">
                <a:solidFill>
                  <a:srgbClr val="FF0000"/>
                </a:solidFill>
                <a:sym typeface="+mn-ea"/>
              </a:rPr>
              <a:t>т</a:t>
            </a:r>
            <a:r>
              <a:rPr lang="ru-RU" altLang="en-US" sz="5400">
                <a:solidFill>
                  <a:srgbClr val="00B050"/>
                </a:solidFill>
                <a:sym typeface="+mn-ea"/>
              </a:rPr>
              <a:t>р</a:t>
            </a:r>
            <a:r>
              <a:rPr lang="ru-RU" altLang="en-US" sz="5400">
                <a:solidFill>
                  <a:srgbClr val="0070C0"/>
                </a:solidFill>
                <a:sym typeface="+mn-ea"/>
              </a:rPr>
              <a:t>и</a:t>
            </a:r>
            <a:r>
              <a:rPr lang="ru-RU" altLang="en-US" sz="5400">
                <a:solidFill>
                  <a:srgbClr val="7030A0"/>
                </a:solidFill>
                <a:sym typeface="+mn-ea"/>
              </a:rPr>
              <a:t>с</a:t>
            </a:r>
            <a:endParaRPr lang="ru-RU" altLang="en-US" sz="5400">
              <a:solidFill>
                <a:srgbClr val="7030A0"/>
              </a:solidFill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34060" y="3036570"/>
            <a:ext cx="556387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3200"/>
              <a:t>И</a:t>
            </a:r>
            <a:r>
              <a:rPr lang="en-US" sz="3200"/>
              <a:t> вот что у меня получилось:</a:t>
            </a:r>
            <a:endParaRPr lang="en-US" altLang="en-US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Тетрис 2020-01-23 23-02-55_Mome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483870"/>
            <a:ext cx="5023485" cy="58788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Тетрис 2020-01-23 23-02-55_Moment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00" y="459740"/>
            <a:ext cx="5074285" cy="59385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20700" y="370205"/>
            <a:ext cx="588772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/>
              <a:t>Для этого проекта я использовал 3 библиотеки</a:t>
            </a:r>
            <a:endParaRPr lang="en-US" sz="2000"/>
          </a:p>
        </p:txBody>
      </p:sp>
      <p:pic>
        <p:nvPicPr>
          <p:cNvPr id="5" name="Content Placeholder 4" descr="Снимок экрана (249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74980" y="1019810"/>
            <a:ext cx="5181600" cy="586740"/>
          </a:xfrm>
          <a:prstGeom prst="rect">
            <a:avLst/>
          </a:prstGeom>
        </p:spPr>
      </p:pic>
      <p:pic>
        <p:nvPicPr>
          <p:cNvPr id="9" name="Content Placeholder 8" descr="Снимок экрана (250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4980" y="2289810"/>
            <a:ext cx="5181600" cy="44386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383540" y="1800860"/>
            <a:ext cx="57264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/>
              <a:t>Стандартное начало и загрузка звукового эффекта</a:t>
            </a:r>
            <a:endParaRPr lang="en-US" sz="2000"/>
          </a:p>
        </p:txBody>
      </p:sp>
      <p:pic>
        <p:nvPicPr>
          <p:cNvPr id="12" name="Picture 11" descr="Снимок экрана (25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" y="3623310"/>
            <a:ext cx="6742430" cy="161480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383540" y="2916555"/>
            <a:ext cx="563499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/>
              <a:t>Потом я загрузил фигуры в виде матри</a:t>
            </a:r>
            <a:r>
              <a:rPr lang="ru-RU" altLang="en-US" sz="2000"/>
              <a:t>ц</a:t>
            </a:r>
            <a:r>
              <a:rPr lang="en-US" sz="2000"/>
              <a:t> </a:t>
            </a:r>
            <a:r>
              <a:rPr lang="ru-RU" altLang="en-US" sz="2000"/>
              <a:t>и задал им цвета</a:t>
            </a:r>
            <a:endParaRPr lang="ru-RU" altLang="en-US" sz="2000"/>
          </a:p>
        </p:txBody>
      </p:sp>
      <p:pic>
        <p:nvPicPr>
          <p:cNvPr id="14" name="Picture 13" descr="Снимок экрана (252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80" y="5483225"/>
            <a:ext cx="8799830" cy="7550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450850" y="3303905"/>
            <a:ext cx="651129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/>
              <a:t>У меня есть только один класс.</a:t>
            </a:r>
            <a:endParaRPr lang="en-US" sz="2000"/>
          </a:p>
          <a:p>
            <a:r>
              <a:rPr lang="en-US" sz="2000"/>
              <a:t>Потом я инициализирую входные данные</a:t>
            </a:r>
            <a:endParaRPr lang="en-US" sz="2000"/>
          </a:p>
        </p:txBody>
      </p:sp>
      <p:pic>
        <p:nvPicPr>
          <p:cNvPr id="3" name="Picture 2" descr="Снимок экрана (28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400" y="810260"/>
            <a:ext cx="6981190" cy="18154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2671</Words>
  <Application>WPS Presentation</Application>
  <PresentationFormat>Widescreen</PresentationFormat>
  <Paragraphs>71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Segoe Print</vt:lpstr>
      <vt:lpstr>Office Theme</vt:lpstr>
      <vt:lpstr>	My TETRIS</vt:lpstr>
      <vt:lpstr>История тетриса</vt:lpstr>
      <vt:lpstr>PowerPoint 演示文稿</vt:lpstr>
      <vt:lpstr>PowerPoint 演示文稿</vt:lpstr>
      <vt:lpstr>Я сам попробовал написать тетрис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	My TETRIS</dc:title>
  <dc:creator/>
  <cp:lastModifiedBy>tsost</cp:lastModifiedBy>
  <cp:revision>4</cp:revision>
  <dcterms:created xsi:type="dcterms:W3CDTF">2020-01-16T19:26:00Z</dcterms:created>
  <dcterms:modified xsi:type="dcterms:W3CDTF">2020-01-23T18:20:46Z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1033-11.2.0.8342</vt:lpwstr>
  </property>
</Properties>
</file>