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57" r:id="rId4"/>
    <p:sldId id="258" r:id="rId5"/>
    <p:sldId id="261" r:id="rId6"/>
    <p:sldId id="260" r:id="rId7"/>
    <p:sldId id="265" r:id="rId8"/>
    <p:sldId id="263" r:id="rId9"/>
    <p:sldId id="264" r:id="rId10"/>
    <p:sldId id="271" r:id="rId11"/>
    <p:sldId id="269" r:id="rId12"/>
    <p:sldId id="270" r:id="rId13"/>
    <p:sldId id="259" r:id="rId14"/>
    <p:sldId id="266" r:id="rId15"/>
    <p:sldId id="267" r:id="rId16"/>
    <p:sldId id="273" r:id="rId17"/>
    <p:sldId id="272" r:id="rId18"/>
    <p:sldId id="274" r:id="rId19"/>
    <p:sldId id="275" r:id="rId20"/>
    <p:sldId id="281" r:id="rId21"/>
    <p:sldId id="277" r:id="rId22"/>
    <p:sldId id="276" r:id="rId23"/>
    <p:sldId id="279" r:id="rId24"/>
    <p:sldId id="283" r:id="rId25"/>
    <p:sldId id="280" r:id="rId26"/>
    <p:sldId id="282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DA91F92-8FB1-434D-B2AF-212D5C99FE22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C4AEEB-4AEC-4E08-A70D-0CA40DAA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5F8403-7146-41C9-8B01-89D1FCB214C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BFA1E6B-EEA3-4A3A-B75D-0CD28D03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F9F3-6145-4ED8-AC42-FEEFA2BA277E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FF72-20B5-49BD-B868-D393CA534D26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007D-E927-4E97-889B-271C875FE2EF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400F-622F-44CF-AD26-5590A761106C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4CBF-F6C6-4440-A132-0D0EF2AB38B0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C847-2FC2-4FC4-9DBC-B90ACAB58CD1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EB04-F27C-40CD-B08B-8301D227354D}" type="datetime1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B79-3A22-4161-9512-C83BB378BFB1}" type="datetime1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EC2-1E13-44E0-AC05-98EFFF413C04}" type="datetime1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A408-163C-4FA5-91FE-8ABDEDEF811E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B6EE-6473-4C88-B8B4-F83388D43709}" type="datetime1">
              <a:rPr lang="en-US" smtClean="0"/>
              <a:t>1/22/2015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287D79D-2722-4527-AE2F-59E32F1774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C75A157-6991-4F6F-B780-0E737DA08F0D}" type="datetime1">
              <a:rPr lang="en-US" smtClean="0"/>
              <a:t>1/22/2015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&amp;</a:t>
            </a:r>
            <a:br>
              <a:rPr lang="en-US" dirty="0" smtClean="0"/>
            </a:b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Dr. Ranette Halverson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CMPS 2433 – Discrete Systems &amp; Analysis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Chapter 1: Introduction, 1.4 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Big Oh Notation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315200" cy="4800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4000" dirty="0" smtClean="0"/>
              <a:t>O(</a:t>
            </a:r>
            <a:r>
              <a:rPr lang="en-US" dirty="0" smtClean="0"/>
              <a:t>f(n)</a:t>
            </a:r>
            <a:r>
              <a:rPr lang="en-US" sz="4000" dirty="0" smtClean="0"/>
              <a:t>) – “Big Oh of  f of n” </a:t>
            </a:r>
          </a:p>
          <a:p>
            <a:pPr marL="114300" indent="0">
              <a:buNone/>
            </a:pPr>
            <a:r>
              <a:rPr lang="en-US" sz="4000" dirty="0"/>
              <a:t>	n</a:t>
            </a:r>
            <a:r>
              <a:rPr lang="en-US" sz="4000" dirty="0" smtClean="0"/>
              <a:t> represents size of data set</a:t>
            </a:r>
          </a:p>
          <a:p>
            <a:pPr marL="114300" indent="0">
              <a:buNone/>
            </a:pPr>
            <a:r>
              <a:rPr lang="en-US" sz="4000" dirty="0" smtClean="0"/>
              <a:t>Examples</a:t>
            </a:r>
          </a:p>
          <a:p>
            <a:pPr lvl="1"/>
            <a:r>
              <a:rPr lang="en-US" dirty="0" smtClean="0"/>
              <a:t>O(1) or O(c) 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sz="4000" dirty="0" smtClean="0"/>
          </a:p>
          <a:p>
            <a:pPr marL="114300" indent="0">
              <a:buNone/>
            </a:pPr>
            <a:r>
              <a:rPr lang="en-US" dirty="0" smtClean="0"/>
              <a:t>Big Oh is an upper bound.</a:t>
            </a:r>
          </a:p>
          <a:p>
            <a:pPr marL="11430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2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Complexity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algorithm with the same number of operations regardless of the data set is said to have </a:t>
            </a:r>
            <a:r>
              <a:rPr lang="en-US" dirty="0" smtClean="0">
                <a:solidFill>
                  <a:srgbClr val="0070C0"/>
                </a:solidFill>
              </a:rPr>
              <a:t>CONSTANT COMPLEXITY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0(c)</a:t>
            </a:r>
          </a:p>
          <a:p>
            <a:r>
              <a:rPr lang="en-US" dirty="0" smtClean="0"/>
              <a:t>See previous algorithms</a:t>
            </a: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Most significant algorithms are NOT constant complexity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9028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times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 x, y,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y +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x</a:t>
            </a:r>
          </a:p>
          <a:p>
            <a:pPr marL="11430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Complexity?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O(c) or O(1) - constant</a:t>
            </a:r>
          </a:p>
          <a:p>
            <a:pPr marL="114300" indent="0">
              <a:buNone/>
            </a:pPr>
            <a:endParaRPr lang="en-US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n times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y,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y +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114300" indent="0">
              <a:buNone/>
            </a:pPr>
            <a:endParaRPr lang="en-US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Depends on value of n!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Constant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* n basic operations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O(6n) 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O(n)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of operations in terms of the data set size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10 times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y,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y +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Constant Time Complexity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– O(1) or O(c)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n times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Read x, y, z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z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x</a:t>
            </a:r>
          </a:p>
          <a:p>
            <a:pPr marL="11430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Time Complexity is dependent upon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6n Operations - O(6n)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O(n)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1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*Big Oh </a:t>
            </a:r>
            <a:r>
              <a:rPr lang="en-US" sz="3200" dirty="0" smtClean="0">
                <a:solidFill>
                  <a:srgbClr val="002060"/>
                </a:solidFill>
              </a:rPr>
              <a:t>(yes, memorize)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4000" dirty="0" smtClean="0"/>
              <a:t>O(</a:t>
            </a:r>
            <a:r>
              <a:rPr lang="en-US" dirty="0"/>
              <a:t>f</a:t>
            </a:r>
            <a:r>
              <a:rPr lang="en-US" dirty="0" smtClean="0"/>
              <a:t>(n)</a:t>
            </a:r>
            <a:r>
              <a:rPr lang="en-US" sz="4000" dirty="0" smtClean="0"/>
              <a:t>) – Big Oh of  f of n</a:t>
            </a:r>
          </a:p>
          <a:p>
            <a:pPr marL="114300" indent="0">
              <a:buNone/>
            </a:pPr>
            <a:endParaRPr lang="en-US" sz="4000" dirty="0" smtClean="0"/>
          </a:p>
          <a:p>
            <a:pPr marL="114300" indent="0">
              <a:buNone/>
            </a:pPr>
            <a:r>
              <a:rPr lang="en-US" sz="4000" dirty="0" smtClean="0">
                <a:solidFill>
                  <a:srgbClr val="002060"/>
                </a:solidFill>
              </a:rPr>
              <a:t>A function g(n) = O(f(n)) if there exist 2 constants K and n</a:t>
            </a:r>
            <a:r>
              <a:rPr lang="en-US" sz="4000" baseline="-25000" dirty="0" smtClean="0">
                <a:solidFill>
                  <a:srgbClr val="002060"/>
                </a:solidFill>
              </a:rPr>
              <a:t>0</a:t>
            </a:r>
            <a:r>
              <a:rPr lang="en-US" sz="4000" dirty="0" smtClean="0">
                <a:solidFill>
                  <a:srgbClr val="002060"/>
                </a:solidFill>
              </a:rPr>
              <a:t> such that</a:t>
            </a:r>
          </a:p>
          <a:p>
            <a:pPr marL="114300" indent="0">
              <a:buNone/>
            </a:pPr>
            <a:r>
              <a:rPr lang="en-US" sz="4000" dirty="0" smtClean="0">
                <a:solidFill>
                  <a:srgbClr val="002060"/>
                </a:solidFill>
              </a:rPr>
              <a:t>|g(n)| &lt;= </a:t>
            </a:r>
            <a:r>
              <a:rPr lang="en-US" sz="4000" dirty="0" err="1" smtClean="0">
                <a:solidFill>
                  <a:srgbClr val="002060"/>
                </a:solidFill>
              </a:rPr>
              <a:t>K|f</a:t>
            </a:r>
            <a:r>
              <a:rPr lang="en-US" sz="4000" dirty="0" smtClean="0">
                <a:solidFill>
                  <a:srgbClr val="002060"/>
                </a:solidFill>
              </a:rPr>
              <a:t>(n)| for all n &gt;=n</a:t>
            </a:r>
            <a:r>
              <a:rPr lang="en-US" sz="4000" baseline="-25000" dirty="0" smtClean="0">
                <a:solidFill>
                  <a:srgbClr val="002060"/>
                </a:solidFill>
              </a:rPr>
              <a:t>0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Big Oh is an upper bound.</a:t>
            </a:r>
          </a:p>
          <a:p>
            <a:pPr marL="11430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endParaRPr lang="en-US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x 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1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k &lt; n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P * x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 + 1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Operations???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endParaRPr lang="en-US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326440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x 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1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k &lt; n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P * x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 + 1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3493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Operations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2(n-1)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2(n-1)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550" y="4811811"/>
            <a:ext cx="7048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Total =3 + n + 2(n-1) + 2(n-1)</a:t>
            </a:r>
          </a:p>
          <a:p>
            <a:r>
              <a:rPr lang="en-US" sz="3400" dirty="0"/>
              <a:t>	</a:t>
            </a:r>
            <a:r>
              <a:rPr lang="en-US" sz="3400" dirty="0" smtClean="0"/>
              <a:t>   3 + n + 2n -2 + 2n – 2</a:t>
            </a:r>
          </a:p>
          <a:p>
            <a:r>
              <a:rPr lang="en-US" sz="3400" dirty="0"/>
              <a:t>	</a:t>
            </a:r>
            <a:r>
              <a:rPr lang="en-US" sz="3400" dirty="0" smtClean="0"/>
              <a:t>    5n – 1 =</a:t>
            </a:r>
            <a:r>
              <a:rPr lang="en-US" sz="3400" dirty="0" smtClean="0">
                <a:sym typeface="Wingdings" panose="05000000000000000000" pitchFamily="2" charset="2"/>
              </a:rPr>
              <a:t> O(5n -1)  O(n)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1617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Trace: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5</a:t>
            </a:r>
            <a:r>
              <a:rPr lang="en-US" baseline="30000" dirty="0" smtClean="0"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 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x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 = 1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k &lt; n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 = P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k = k + 1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P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(n=4, x=5)</a:t>
            </a:r>
          </a:p>
          <a:p>
            <a:pPr marL="114300" indent="0">
              <a:buNone/>
            </a:pPr>
            <a:r>
              <a:rPr lang="en-US" dirty="0" smtClean="0"/>
              <a:t>P = 5, k = 1</a:t>
            </a:r>
          </a:p>
          <a:p>
            <a:pPr marL="114300" indent="0">
              <a:buNone/>
            </a:pPr>
            <a:r>
              <a:rPr lang="en-US" dirty="0" smtClean="0"/>
              <a:t>P = 5*5 (</a:t>
            </a:r>
            <a:r>
              <a:rPr lang="en-US" dirty="0" smtClean="0">
                <a:solidFill>
                  <a:srgbClr val="0070C0"/>
                </a:solidFill>
              </a:rPr>
              <a:t>25</a:t>
            </a:r>
            <a:r>
              <a:rPr lang="en-US" dirty="0" smtClean="0"/>
              <a:t>); k= 2</a:t>
            </a:r>
          </a:p>
          <a:p>
            <a:pPr marL="114300" indent="0">
              <a:buNone/>
            </a:pPr>
            <a:r>
              <a:rPr lang="en-US" dirty="0" smtClean="0"/>
              <a:t>P = 25*5 (</a:t>
            </a:r>
            <a:r>
              <a:rPr lang="en-US" dirty="0" smtClean="0">
                <a:solidFill>
                  <a:srgbClr val="0070C0"/>
                </a:solidFill>
              </a:rPr>
              <a:t>125</a:t>
            </a:r>
            <a:r>
              <a:rPr lang="en-US" dirty="0" smtClean="0"/>
              <a:t>); k = 3</a:t>
            </a:r>
          </a:p>
          <a:p>
            <a:pPr marL="114300" indent="0">
              <a:buNone/>
            </a:pPr>
            <a:r>
              <a:rPr lang="en-US" dirty="0" smtClean="0"/>
              <a:t>P = 125*5 (</a:t>
            </a:r>
            <a:r>
              <a:rPr lang="en-US" dirty="0" smtClean="0">
                <a:solidFill>
                  <a:srgbClr val="0070C0"/>
                </a:solidFill>
              </a:rPr>
              <a:t>625</a:t>
            </a:r>
            <a:r>
              <a:rPr lang="en-US" dirty="0" smtClean="0"/>
              <a:t>); k=4</a:t>
            </a:r>
          </a:p>
          <a:p>
            <a:pPr marL="114300" indent="0">
              <a:buNone/>
            </a:pPr>
            <a:r>
              <a:rPr lang="en-US" dirty="0" smtClean="0"/>
              <a:t>Print 625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&amp; Rate of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Complexity measures growth rate of algorithm time in terms of data size</a:t>
            </a:r>
          </a:p>
          <a:p>
            <a:r>
              <a:rPr lang="en-US" sz="3200" dirty="0" smtClean="0"/>
              <a:t>O(1) 	Constant</a:t>
            </a:r>
          </a:p>
          <a:p>
            <a:r>
              <a:rPr lang="en-US" sz="3200" dirty="0" smtClean="0"/>
              <a:t>O(n)	Linear</a:t>
            </a:r>
          </a:p>
          <a:p>
            <a:r>
              <a:rPr lang="en-US" sz="3200" dirty="0" smtClean="0"/>
              <a:t>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	Polynomial (any constant power)</a:t>
            </a:r>
          </a:p>
          <a:p>
            <a:r>
              <a:rPr lang="en-US" sz="3200" dirty="0" smtClean="0"/>
              <a:t>O(5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)	Exponential (any constant base)</a:t>
            </a:r>
          </a:p>
          <a:p>
            <a:pPr marL="114300" indent="0">
              <a:buNone/>
            </a:pPr>
            <a:r>
              <a:rPr lang="en-US" sz="3200" dirty="0" smtClean="0"/>
              <a:t>What do these functions look like when graphed?</a:t>
            </a:r>
          </a:p>
          <a:p>
            <a:pPr marL="114300" indent="0">
              <a:buNone/>
            </a:pPr>
            <a:r>
              <a:rPr lang="en-US" sz="3200" dirty="0" smtClean="0"/>
              <a:t>How big are  real world data sets? </a:t>
            </a:r>
            <a:r>
              <a:rPr lang="en-US" sz="2000" dirty="0" smtClean="0"/>
              <a:t>(name some)</a:t>
            </a:r>
            <a:endParaRPr lang="en-US" sz="3200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Solving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315200" cy="4800600"/>
          </a:xfrm>
        </p:spPr>
        <p:txBody>
          <a:bodyPr/>
          <a:lstStyle/>
          <a:p>
            <a:r>
              <a:rPr lang="en-US" dirty="0" smtClean="0"/>
              <a:t>Existence of a Solution</a:t>
            </a:r>
          </a:p>
          <a:p>
            <a:r>
              <a:rPr lang="en-US" dirty="0" smtClean="0"/>
              <a:t>How many Solutions</a:t>
            </a:r>
          </a:p>
          <a:p>
            <a:r>
              <a:rPr lang="en-US" dirty="0" smtClean="0"/>
              <a:t>Optimal Solution</a:t>
            </a:r>
          </a:p>
          <a:p>
            <a:endParaRPr lang="en-US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Sample problems on page 1 of book.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33600"/>
            <a:ext cx="2239975" cy="29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0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 dirty="0" smtClean="0"/>
              <a:t>Polynomial Evaluation </a:t>
            </a:r>
            <a:br>
              <a:rPr lang="en-US" dirty="0" smtClean="0"/>
            </a:br>
            <a:r>
              <a:rPr lang="en-US" sz="3600" dirty="0" smtClean="0"/>
              <a:t>P(x) = 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n</a:t>
            </a:r>
            <a:r>
              <a:rPr lang="en-US" sz="3600" dirty="0" err="1"/>
              <a:t>x</a:t>
            </a:r>
            <a:r>
              <a:rPr lang="en-US" sz="3600" baseline="30000" dirty="0" err="1" smtClean="0"/>
              <a:t>n</a:t>
            </a:r>
            <a:r>
              <a:rPr lang="en-US" sz="3600" dirty="0" smtClean="0"/>
              <a:t> + a</a:t>
            </a:r>
            <a:r>
              <a:rPr lang="en-US" sz="3600" baseline="-25000" dirty="0" smtClean="0"/>
              <a:t>n-1</a:t>
            </a:r>
            <a:r>
              <a:rPr lang="en-US" sz="3600" dirty="0" smtClean="0"/>
              <a:t>x</a:t>
            </a:r>
            <a:r>
              <a:rPr lang="en-US" sz="3600" baseline="30000" dirty="0" smtClean="0"/>
              <a:t>n-1</a:t>
            </a:r>
            <a:r>
              <a:rPr lang="en-US" sz="3600" dirty="0" smtClean="0"/>
              <a:t> + … +a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x + a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620000" cy="4267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Given values for x, a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, 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,…a</a:t>
            </a:r>
            <a:r>
              <a:rPr lang="en-US" sz="3200" baseline="-25000" dirty="0" smtClean="0"/>
              <a:t>n</a:t>
            </a:r>
            <a:endParaRPr lang="en-US" sz="3200" dirty="0" smtClean="0"/>
          </a:p>
          <a:p>
            <a:pPr marL="114300" indent="0">
              <a:buNone/>
            </a:pPr>
            <a:r>
              <a:rPr lang="en-US" sz="3200" dirty="0" smtClean="0"/>
              <a:t>How many ops for </a:t>
            </a:r>
            <a:r>
              <a:rPr lang="en-US" sz="3200" dirty="0" err="1" smtClean="0">
                <a:solidFill>
                  <a:srgbClr val="0070C0"/>
                </a:solidFill>
              </a:rPr>
              <a:t>a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3200" dirty="0" err="1" smtClean="0">
                <a:solidFill>
                  <a:srgbClr val="0070C0"/>
                </a:solidFill>
              </a:rPr>
              <a:t>x</a:t>
            </a:r>
            <a:r>
              <a:rPr lang="en-US" sz="3200" baseline="30000" dirty="0" err="1" smtClean="0">
                <a:solidFill>
                  <a:srgbClr val="0070C0"/>
                </a:solidFill>
              </a:rPr>
              <a:t>n</a:t>
            </a:r>
            <a:r>
              <a:rPr lang="en-US" sz="3200" baseline="300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?</a:t>
            </a:r>
          </a:p>
          <a:p>
            <a:pPr marL="114300" indent="0">
              <a:buNone/>
            </a:pPr>
            <a:r>
              <a:rPr lang="en-US" sz="3200" dirty="0" smtClean="0"/>
              <a:t>Operations to calculate each term in poly?</a:t>
            </a:r>
          </a:p>
          <a:p>
            <a:pPr marL="11430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n + n-1 + n-2 </a:t>
            </a:r>
            <a:r>
              <a:rPr lang="en-US" sz="3200" dirty="0" smtClean="0"/>
              <a:t>+…+ 1 + 0 = </a:t>
            </a:r>
            <a:r>
              <a:rPr lang="en-US" sz="3200" dirty="0" smtClean="0"/>
              <a:t>(n*(n+1))/2</a:t>
            </a:r>
          </a:p>
          <a:p>
            <a:pPr marL="114300" indent="0">
              <a:buNone/>
            </a:pPr>
            <a:r>
              <a:rPr lang="en-US" sz="3200" dirty="0" smtClean="0"/>
              <a:t>Additions to combine the n+1 terms = n</a:t>
            </a:r>
          </a:p>
          <a:p>
            <a:pPr marL="114300" indent="0">
              <a:buNone/>
            </a:pPr>
            <a:r>
              <a:rPr lang="en-US" sz="3200" dirty="0" smtClean="0"/>
              <a:t>Total </a:t>
            </a:r>
            <a:r>
              <a:rPr lang="en-US" sz="3200" dirty="0" smtClean="0"/>
              <a:t>Ops = </a:t>
            </a:r>
            <a:r>
              <a:rPr lang="en-US" sz="3200" dirty="0" smtClean="0">
                <a:solidFill>
                  <a:srgbClr val="0070C0"/>
                </a:solidFill>
              </a:rPr>
              <a:t>(n</a:t>
            </a:r>
            <a:r>
              <a:rPr lang="en-US" sz="3200" baseline="30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+n)/2 + n </a:t>
            </a:r>
            <a:r>
              <a:rPr lang="en-US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O(</a:t>
            </a:r>
            <a:r>
              <a:rPr lang="en-US" sz="3200" dirty="0" smtClean="0">
                <a:solidFill>
                  <a:srgbClr val="0070C0"/>
                </a:solidFill>
              </a:rPr>
              <a:t>n</a:t>
            </a:r>
            <a:r>
              <a:rPr lang="en-US" sz="3200" baseline="30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pPr marL="114300" indent="0">
              <a:buNone/>
            </a:pPr>
            <a:r>
              <a:rPr lang="en-US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What did we omit from analysis???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Evaluation </a:t>
            </a:r>
            <a:r>
              <a:rPr lang="en-US" sz="2800" dirty="0" smtClean="0"/>
              <a:t>(p.26)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      P(x) =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n</a:t>
            </a:r>
            <a:r>
              <a:rPr lang="en-US" sz="2800" dirty="0" err="1"/>
              <a:t>x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 + a</a:t>
            </a:r>
            <a:r>
              <a:rPr lang="en-US" sz="2800" baseline="-25000" dirty="0" smtClean="0"/>
              <a:t>n-1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n-1</a:t>
            </a:r>
            <a:r>
              <a:rPr lang="en-US" sz="2800" dirty="0" smtClean="0"/>
              <a:t> + … +a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 + a</a:t>
            </a:r>
            <a:r>
              <a:rPr lang="en-US" sz="2800" baseline="-25000" dirty="0" smtClean="0"/>
              <a:t>0</a:t>
            </a:r>
            <a:endParaRPr lang="en-US" sz="28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657600" cy="43738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Given values for </a:t>
            </a:r>
          </a:p>
          <a:p>
            <a:pPr marL="11430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x, a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, 	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,…a</a:t>
            </a:r>
            <a:r>
              <a:rPr lang="en-US" sz="3200" baseline="-25000" dirty="0" smtClean="0"/>
              <a:t>n</a:t>
            </a:r>
          </a:p>
          <a:p>
            <a:pPr marL="114300" indent="0">
              <a:buNone/>
            </a:pPr>
            <a:r>
              <a:rPr lang="en-US" sz="3200" dirty="0" smtClean="0"/>
              <a:t>S = a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, k = 1</a:t>
            </a:r>
          </a:p>
          <a:p>
            <a:pPr marL="114300" indent="0">
              <a:buNone/>
            </a:pPr>
            <a:r>
              <a:rPr lang="en-US" sz="3200" dirty="0" smtClean="0"/>
              <a:t>while k &lt;=1</a:t>
            </a:r>
          </a:p>
          <a:p>
            <a:pPr marL="11430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S = S + </a:t>
            </a:r>
            <a:r>
              <a:rPr lang="en-US" sz="3200" dirty="0" err="1" smtClean="0"/>
              <a:t>a</a:t>
            </a:r>
            <a:r>
              <a:rPr lang="en-US" sz="3200" baseline="-25000" dirty="0" err="1" smtClean="0"/>
              <a:t>k</a:t>
            </a:r>
            <a:r>
              <a:rPr lang="en-US" sz="3200" baseline="-25000" dirty="0" smtClean="0"/>
              <a:t> </a:t>
            </a:r>
            <a:r>
              <a:rPr lang="en-US" sz="3200" dirty="0" err="1" smtClean="0"/>
              <a:t>x</a:t>
            </a:r>
            <a:r>
              <a:rPr lang="en-US" sz="3200" baseline="30000" dirty="0" err="1" smtClean="0"/>
              <a:t>k</a:t>
            </a:r>
            <a:endParaRPr lang="en-US" sz="3200" dirty="0" smtClean="0"/>
          </a:p>
          <a:p>
            <a:pPr marL="114300" indent="0">
              <a:buNone/>
            </a:pPr>
            <a:r>
              <a:rPr lang="en-US" sz="3200" baseline="30000" dirty="0"/>
              <a:t>	</a:t>
            </a:r>
            <a:r>
              <a:rPr lang="en-US" sz="3200" dirty="0" smtClean="0"/>
              <a:t>k = k+ 1</a:t>
            </a:r>
          </a:p>
          <a:p>
            <a:pPr marL="114300" indent="0">
              <a:buNone/>
            </a:pPr>
            <a:r>
              <a:rPr lang="en-US" sz="3200" dirty="0" smtClean="0"/>
              <a:t>Print 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825487"/>
            <a:ext cx="3657600" cy="4297680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Can you spot any inefficiencies?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153400" cy="1143000"/>
          </a:xfrm>
        </p:spPr>
        <p:txBody>
          <a:bodyPr/>
          <a:lstStyle/>
          <a:p>
            <a:r>
              <a:rPr lang="en-US" dirty="0" smtClean="0"/>
              <a:t>Polynomial </a:t>
            </a:r>
            <a:r>
              <a:rPr lang="en-US" dirty="0" smtClean="0"/>
              <a:t>Evaluation Algorithm 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dirty="0" smtClean="0"/>
              <a:t>p.26</a:t>
            </a:r>
            <a:r>
              <a:rPr lang="en-US" sz="2800" dirty="0" smtClean="0"/>
              <a:t>)  P(x</a:t>
            </a:r>
            <a:r>
              <a:rPr lang="en-US" sz="2800" dirty="0" smtClean="0"/>
              <a:t>) =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n</a:t>
            </a:r>
            <a:r>
              <a:rPr lang="en-US" sz="2800" dirty="0" err="1"/>
              <a:t>x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 + a</a:t>
            </a:r>
            <a:r>
              <a:rPr lang="en-US" sz="2800" baseline="-25000" dirty="0" smtClean="0"/>
              <a:t>n-1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n-1</a:t>
            </a:r>
            <a:r>
              <a:rPr lang="en-US" sz="2800" dirty="0" smtClean="0"/>
              <a:t> + … +a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 + a</a:t>
            </a:r>
            <a:r>
              <a:rPr lang="en-US" sz="2800" baseline="-25000" dirty="0" smtClean="0"/>
              <a:t>0</a:t>
            </a:r>
            <a:endParaRPr lang="en-US" sz="28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3657600" cy="5029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Given values for </a:t>
            </a:r>
          </a:p>
          <a:p>
            <a:pPr marL="114300" indent="0">
              <a:buNone/>
            </a:pPr>
            <a:r>
              <a:rPr lang="en-US" sz="3200" dirty="0" smtClean="0"/>
              <a:t>	n, x, a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, a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,…a</a:t>
            </a:r>
            <a:r>
              <a:rPr lang="en-US" sz="3200" baseline="-25000" dirty="0" smtClean="0"/>
              <a:t>n</a:t>
            </a:r>
          </a:p>
          <a:p>
            <a:pPr marL="114300" indent="0">
              <a:buNone/>
            </a:pPr>
            <a:r>
              <a:rPr lang="en-US" sz="3200" dirty="0" smtClean="0"/>
              <a:t>S = a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, k = 1</a:t>
            </a:r>
          </a:p>
          <a:p>
            <a:pPr marL="114300" indent="0">
              <a:buNone/>
            </a:pPr>
            <a:r>
              <a:rPr lang="en-US" sz="3200" dirty="0" smtClean="0"/>
              <a:t>while k &lt;=n</a:t>
            </a:r>
          </a:p>
          <a:p>
            <a:pPr marL="114300" indent="0">
              <a:buNone/>
            </a:pPr>
            <a:r>
              <a:rPr lang="en-US" sz="3200" dirty="0" smtClean="0"/>
              <a:t>	S = S + </a:t>
            </a:r>
            <a:r>
              <a:rPr lang="en-US" sz="3200" dirty="0" err="1" smtClean="0"/>
              <a:t>a</a:t>
            </a:r>
            <a:r>
              <a:rPr lang="en-US" sz="3200" baseline="-25000" dirty="0" err="1" smtClean="0"/>
              <a:t>k</a:t>
            </a:r>
            <a:r>
              <a:rPr lang="en-US" sz="3200" baseline="-25000" dirty="0" smtClean="0"/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x</a:t>
            </a:r>
            <a:r>
              <a:rPr lang="en-US" sz="3200" baseline="30000" dirty="0" err="1" smtClean="0">
                <a:solidFill>
                  <a:srgbClr val="0070C0"/>
                </a:solidFill>
              </a:rPr>
              <a:t>k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3200" baseline="30000" dirty="0" smtClean="0"/>
              <a:t>	</a:t>
            </a:r>
            <a:r>
              <a:rPr lang="en-US" sz="3200" dirty="0" smtClean="0"/>
              <a:t>k = k+ 1</a:t>
            </a:r>
          </a:p>
          <a:p>
            <a:pPr marL="114300" indent="0">
              <a:buNone/>
            </a:pPr>
            <a:r>
              <a:rPr lang="en-US" sz="3200" dirty="0" smtClean="0"/>
              <a:t>Print </a:t>
            </a:r>
            <a:r>
              <a:rPr lang="en-US" sz="3200" dirty="0" smtClean="0"/>
              <a:t>S</a:t>
            </a:r>
          </a:p>
          <a:p>
            <a:pPr marL="11430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*Slide 17: 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baseline="30000" dirty="0" err="1" smtClean="0">
                <a:solidFill>
                  <a:srgbClr val="0070C0"/>
                </a:solidFill>
              </a:rPr>
              <a:t>k</a:t>
            </a:r>
            <a:r>
              <a:rPr lang="en-US" sz="2400" dirty="0" smtClean="0">
                <a:solidFill>
                  <a:srgbClr val="0070C0"/>
                </a:solidFill>
              </a:rPr>
              <a:t> = 5k + 1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91000" y="1677724"/>
            <a:ext cx="4038600" cy="50278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200" dirty="0" smtClean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 smtClean="0"/>
              <a:t>2</a:t>
            </a:r>
          </a:p>
          <a:p>
            <a:pPr marL="114300" indent="0">
              <a:buNone/>
            </a:pPr>
            <a:r>
              <a:rPr lang="en-US" sz="3200" dirty="0"/>
              <a:t>n</a:t>
            </a:r>
            <a:r>
              <a:rPr lang="en-US" sz="3200" dirty="0" smtClean="0"/>
              <a:t> + 1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#</a:t>
            </a:r>
            <a:r>
              <a:rPr lang="en-US" sz="3200" dirty="0" smtClean="0"/>
              <a:t>n(2+</a:t>
            </a:r>
            <a:r>
              <a:rPr lang="en-US" sz="3200" dirty="0" smtClean="0">
                <a:solidFill>
                  <a:srgbClr val="0070C0"/>
                </a:solidFill>
              </a:rPr>
              <a:t>5(k+1)</a:t>
            </a:r>
            <a:r>
              <a:rPr lang="en-US" sz="3200" dirty="0" smtClean="0"/>
              <a:t>+1)</a:t>
            </a:r>
          </a:p>
          <a:p>
            <a:pPr marL="114300" indent="0">
              <a:buNone/>
            </a:pPr>
            <a:r>
              <a:rPr lang="en-US" sz="3200" dirty="0" smtClean="0"/>
              <a:t>2n</a:t>
            </a:r>
            <a:endParaRPr lang="en-US" sz="3200" dirty="0" smtClean="0"/>
          </a:p>
          <a:p>
            <a:pPr marL="114300" indent="0">
              <a:buNone/>
            </a:pPr>
            <a:r>
              <a:rPr lang="en-US" sz="3200" dirty="0" smtClean="0"/>
              <a:t>1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#</a:t>
            </a:r>
            <a:r>
              <a:rPr lang="en-US" sz="2400" dirty="0" smtClean="0">
                <a:solidFill>
                  <a:srgbClr val="0070C0"/>
                </a:solidFill>
              </a:rPr>
              <a:t>Total = 2n +5kn + 5n + n 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5kn + 8n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Poly. 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80010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400" dirty="0" smtClean="0"/>
              <a:t>Total = </a:t>
            </a:r>
          </a:p>
          <a:p>
            <a:pPr marL="114300" indent="0">
              <a:buNone/>
            </a:pPr>
            <a:r>
              <a:rPr lang="en-US" sz="3400" dirty="0" smtClean="0"/>
              <a:t>=2 + (n + 1) + </a:t>
            </a:r>
            <a:r>
              <a:rPr lang="en-US" sz="3400" dirty="0" smtClean="0"/>
              <a:t>(5kn + 8n) + 2n + 1</a:t>
            </a:r>
            <a:endParaRPr lang="en-US" sz="3400" dirty="0"/>
          </a:p>
          <a:p>
            <a:pPr marL="114300" indent="0">
              <a:buNone/>
            </a:pPr>
            <a:r>
              <a:rPr lang="en-US" sz="3400" dirty="0" smtClean="0"/>
              <a:t>= 5kn + 11n + 4</a:t>
            </a:r>
          </a:p>
          <a:p>
            <a:pPr marL="114300" indent="0">
              <a:buNone/>
            </a:pPr>
            <a:r>
              <a:rPr lang="en-US" sz="3400" dirty="0" smtClean="0">
                <a:solidFill>
                  <a:srgbClr val="00B050"/>
                </a:solidFill>
              </a:rPr>
              <a:t>Worst case for k??</a:t>
            </a:r>
            <a:endParaRPr lang="en-US" sz="3400" dirty="0" smtClean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 sz="3400" dirty="0" smtClean="0"/>
              <a:t>= </a:t>
            </a:r>
            <a:r>
              <a:rPr lang="en-US" sz="3400" dirty="0" smtClean="0"/>
              <a:t>5n</a:t>
            </a:r>
            <a:r>
              <a:rPr lang="en-US" sz="3400" baseline="30000" dirty="0" smtClean="0"/>
              <a:t>2</a:t>
            </a:r>
            <a:r>
              <a:rPr lang="en-US" sz="3400" dirty="0" smtClean="0"/>
              <a:t> + 11 n + 4</a:t>
            </a:r>
            <a:r>
              <a:rPr lang="en-US" sz="3400" dirty="0" smtClean="0">
                <a:sym typeface="Wingdings" panose="05000000000000000000" pitchFamily="2" charset="2"/>
              </a:rPr>
              <a:t> </a:t>
            </a:r>
            <a:r>
              <a:rPr lang="en-US" sz="3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sz="3400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sz="3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114300" indent="0">
              <a:buNone/>
            </a:pPr>
            <a:endParaRPr lang="en-US" sz="3400" dirty="0" smtClean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Note</a:t>
            </a:r>
            <a:r>
              <a:rPr lang="en-US" sz="3200" dirty="0" smtClean="0">
                <a:sym typeface="Wingdings" panose="05000000000000000000" pitchFamily="2" charset="2"/>
              </a:rPr>
              <a:t>: this is for inserting code for </a:t>
            </a:r>
            <a:r>
              <a:rPr lang="en-US" sz="3200" dirty="0" err="1" smtClean="0">
                <a:sym typeface="Wingdings" panose="05000000000000000000" pitchFamily="2" charset="2"/>
              </a:rPr>
              <a:t>x</a:t>
            </a:r>
            <a:r>
              <a:rPr lang="en-US" sz="3200" baseline="30000" dirty="0" err="1" smtClean="0">
                <a:sym typeface="Wingdings" panose="05000000000000000000" pitchFamily="2" charset="2"/>
              </a:rPr>
              <a:t>k</a:t>
            </a:r>
            <a:endParaRPr lang="en-US" sz="3200" baseline="30000" dirty="0" smtClean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sz="3400" dirty="0" smtClean="0"/>
              <a:t>Function call adds additional overhead.</a:t>
            </a:r>
            <a:endParaRPr lang="en-US" sz="3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2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Polynomial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Compare Slides 20 and 22/23</a:t>
            </a:r>
          </a:p>
          <a:p>
            <a:r>
              <a:rPr lang="en-US" dirty="0" smtClean="0"/>
              <a:t>Same Big Oh </a:t>
            </a:r>
            <a:r>
              <a:rPr lang="en-US" dirty="0" smtClean="0">
                <a:sym typeface="Wingdings" panose="05000000000000000000" pitchFamily="2" charset="2"/>
              </a:rPr>
              <a:t> O(n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r>
              <a:rPr lang="en-US" dirty="0" smtClean="0"/>
              <a:t>“Different details” but same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23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Horner’s Rule </a:t>
            </a:r>
            <a:r>
              <a:rPr lang="en-US" sz="3200" dirty="0" smtClean="0"/>
              <a:t>(Polynomial Evaluation)</a:t>
            </a:r>
            <a:br>
              <a:rPr lang="en-US" sz="3200" dirty="0" smtClean="0"/>
            </a:br>
            <a:r>
              <a:rPr lang="en-US" sz="3200" dirty="0" smtClean="0"/>
              <a:t>         P(x</a:t>
            </a:r>
            <a:r>
              <a:rPr lang="en-US" sz="3200" dirty="0"/>
              <a:t>) = </a:t>
            </a:r>
            <a:r>
              <a:rPr lang="en-US" sz="3200" dirty="0" err="1"/>
              <a:t>a</a:t>
            </a:r>
            <a:r>
              <a:rPr lang="en-US" sz="3200" baseline="-25000" dirty="0" err="1"/>
              <a:t>n</a:t>
            </a:r>
            <a:r>
              <a:rPr lang="en-US" sz="3200" dirty="0" err="1"/>
              <a:t>x</a:t>
            </a:r>
            <a:r>
              <a:rPr lang="en-US" sz="3200" baseline="30000" dirty="0" err="1"/>
              <a:t>n</a:t>
            </a:r>
            <a:r>
              <a:rPr lang="en-US" sz="3200" dirty="0"/>
              <a:t> + a</a:t>
            </a:r>
            <a:r>
              <a:rPr lang="en-US" sz="3200" baseline="-25000" dirty="0"/>
              <a:t>n</a:t>
            </a:r>
            <a:r>
              <a:rPr lang="en-US" sz="3200" dirty="0"/>
              <a:t>-1x</a:t>
            </a:r>
            <a:r>
              <a:rPr lang="en-US" sz="3200" baseline="30000" dirty="0"/>
              <a:t>n-1</a:t>
            </a:r>
            <a:r>
              <a:rPr lang="en-US" sz="3200" dirty="0"/>
              <a:t> + … +a</a:t>
            </a:r>
            <a:r>
              <a:rPr lang="en-US" sz="3200" baseline="-25000" dirty="0"/>
              <a:t>1</a:t>
            </a:r>
            <a:r>
              <a:rPr lang="en-US" sz="3200" dirty="0"/>
              <a:t>x + a</a:t>
            </a:r>
            <a:r>
              <a:rPr lang="en-US" sz="3200" baseline="-25000" dirty="0"/>
              <a:t>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12392"/>
            <a:ext cx="4574612" cy="334060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4000" dirty="0" smtClean="0"/>
              <a:t>S = a</a:t>
            </a:r>
            <a:r>
              <a:rPr lang="en-US" sz="4000" baseline="-25000" dirty="0" smtClean="0"/>
              <a:t>n</a:t>
            </a:r>
            <a:r>
              <a:rPr lang="en-US" sz="4000" dirty="0" smtClean="0"/>
              <a:t>, k = 1</a:t>
            </a:r>
          </a:p>
          <a:p>
            <a:pPr marL="114300" indent="0">
              <a:buNone/>
            </a:pPr>
            <a:r>
              <a:rPr lang="en-US" sz="4000" dirty="0" smtClean="0"/>
              <a:t>While k &lt;= n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S = </a:t>
            </a:r>
            <a:r>
              <a:rPr lang="en-US" sz="4000" dirty="0" err="1" smtClean="0"/>
              <a:t>Sx</a:t>
            </a:r>
            <a:r>
              <a:rPr lang="en-US" sz="4000" dirty="0" smtClean="0"/>
              <a:t> + a</a:t>
            </a:r>
            <a:r>
              <a:rPr lang="en-US" sz="4000" baseline="-25000" dirty="0" smtClean="0"/>
              <a:t>n-k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k = k = 1</a:t>
            </a:r>
          </a:p>
          <a:p>
            <a:pPr marL="114300" indent="0">
              <a:buNone/>
            </a:pPr>
            <a:r>
              <a:rPr lang="en-US" sz="4000" dirty="0" smtClean="0"/>
              <a:t>Print 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86400" y="1612392"/>
            <a:ext cx="2590800" cy="349300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4000" dirty="0" smtClean="0"/>
              <a:t>2</a:t>
            </a:r>
          </a:p>
          <a:p>
            <a:pPr marL="114300" indent="0">
              <a:buNone/>
            </a:pPr>
            <a:r>
              <a:rPr lang="en-US" sz="4000" dirty="0" smtClean="0"/>
              <a:t>n + 1</a:t>
            </a:r>
          </a:p>
          <a:p>
            <a:pPr marL="114300" indent="0">
              <a:buNone/>
            </a:pPr>
            <a:r>
              <a:rPr lang="en-US" sz="4000" dirty="0" smtClean="0"/>
              <a:t>n * 3</a:t>
            </a:r>
          </a:p>
          <a:p>
            <a:pPr marL="114300" indent="0">
              <a:buNone/>
            </a:pPr>
            <a:r>
              <a:rPr lang="en-US" sz="4000" dirty="0" smtClean="0"/>
              <a:t>n *2</a:t>
            </a:r>
          </a:p>
          <a:p>
            <a:pPr marL="114300" indent="0">
              <a:buNone/>
            </a:pPr>
            <a:r>
              <a:rPr lang="en-US" sz="4000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5626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Total = 2 + n+1 + 3n + n2 + 1 = 6n + 4</a:t>
            </a:r>
          </a:p>
          <a:p>
            <a:r>
              <a:rPr lang="en-US" sz="3600" dirty="0"/>
              <a:t>	</a:t>
            </a:r>
            <a:r>
              <a:rPr lang="en-US" sz="3600" dirty="0" smtClean="0">
                <a:sym typeface="Wingdings" panose="05000000000000000000" pitchFamily="2" charset="2"/>
              </a:rPr>
              <a:t> </a:t>
            </a:r>
            <a:r>
              <a:rPr 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2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Homework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See table on page 31</a:t>
            </a:r>
          </a:p>
          <a:p>
            <a:r>
              <a:rPr lang="en-US" sz="3200" dirty="0" smtClean="0"/>
              <a:t>In general, an algorithm is considered “good” if its complexity is no more than some polynomial in </a:t>
            </a:r>
            <a:r>
              <a:rPr lang="en-US" sz="3200" i="1" dirty="0" smtClean="0"/>
              <a:t>n</a:t>
            </a:r>
            <a:endParaRPr lang="en-US" sz="3200" dirty="0" smtClean="0"/>
          </a:p>
          <a:p>
            <a:r>
              <a:rPr lang="en-US" sz="3200" dirty="0" smtClean="0"/>
              <a:t>For small n, some non-polynomial algorithms may be “acceptable</a:t>
            </a:r>
            <a:r>
              <a:rPr lang="en-US" dirty="0" smtClean="0"/>
              <a:t>”</a:t>
            </a:r>
          </a:p>
          <a:p>
            <a:pPr marL="11430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Homework: Page 33+</a:t>
            </a:r>
          </a:p>
          <a:p>
            <a:pPr marL="11430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1 – 10, 23 – 26 – will discuss </a:t>
            </a:r>
            <a:r>
              <a:rPr lang="en-US" sz="3200" smtClean="0">
                <a:solidFill>
                  <a:srgbClr val="FF0000"/>
                </a:solidFill>
              </a:rPr>
              <a:t>in class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27 – 30 (detail for each step as on slides, state Total &amp; Big Oh) – Turn in 27-30 for grading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Step-by-Step instructions to accomplish a task or solve a problem</a:t>
            </a:r>
          </a:p>
          <a:p>
            <a:pPr lvl="1"/>
            <a:r>
              <a:rPr lang="en-US" dirty="0" smtClean="0"/>
              <a:t>Computer Program</a:t>
            </a:r>
          </a:p>
          <a:p>
            <a:pPr lvl="1"/>
            <a:r>
              <a:rPr lang="en-US" dirty="0" smtClean="0"/>
              <a:t>Assembly instructions</a:t>
            </a:r>
          </a:p>
          <a:p>
            <a:pPr lvl="1"/>
            <a:r>
              <a:rPr lang="en-US" dirty="0" smtClean="0"/>
              <a:t>Driving Directions </a:t>
            </a:r>
          </a:p>
          <a:p>
            <a:pPr lvl="1"/>
            <a:r>
              <a:rPr lang="en-US" dirty="0" smtClean="0"/>
              <a:t>Recipe</a:t>
            </a:r>
          </a:p>
          <a:p>
            <a:r>
              <a:rPr lang="en-US" dirty="0" smtClean="0"/>
              <a:t>Format &amp; Detail level depends on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algorithms for a single task may have different efficiency</a:t>
            </a:r>
          </a:p>
          <a:p>
            <a:pPr lvl="1"/>
            <a:r>
              <a:rPr lang="en-US" dirty="0" smtClean="0"/>
              <a:t>Driving Directions – short route vs. long route</a:t>
            </a:r>
          </a:p>
          <a:p>
            <a:pPr lvl="1"/>
            <a:r>
              <a:rPr lang="en-US" dirty="0" smtClean="0"/>
              <a:t>Searching Algorithms</a:t>
            </a:r>
          </a:p>
          <a:p>
            <a:pPr lvl="1"/>
            <a:r>
              <a:rPr lang="en-US" dirty="0" smtClean="0"/>
              <a:t>Sorting Algorithms</a:t>
            </a:r>
          </a:p>
          <a:p>
            <a:r>
              <a:rPr lang="en-US" dirty="0" smtClean="0"/>
              <a:t>Must be able to evaluate efficiency (speed) of computer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Want to choose the “best” algorithm for tasks </a:t>
            </a:r>
          </a:p>
          <a:p>
            <a:r>
              <a:rPr lang="en-US" dirty="0" smtClean="0"/>
              <a:t>Generally, best = fastest </a:t>
            </a:r>
          </a:p>
          <a:p>
            <a:r>
              <a:rPr lang="en-US" dirty="0" smtClean="0"/>
              <a:t>But there are other considerations</a:t>
            </a:r>
          </a:p>
          <a:p>
            <a:pPr lvl="1"/>
            <a:r>
              <a:rPr lang="en-US" dirty="0" smtClean="0"/>
              <a:t>Hardware </a:t>
            </a:r>
            <a:r>
              <a:rPr lang="en-US" sz="2800" dirty="0" smtClean="0"/>
              <a:t>(e.g. </a:t>
            </a:r>
            <a:r>
              <a:rPr lang="en-US" sz="2800" dirty="0" err="1" smtClean="0"/>
              <a:t>LaTex</a:t>
            </a:r>
            <a:r>
              <a:rPr lang="en-US" sz="2800" dirty="0" smtClean="0"/>
              <a:t>)</a:t>
            </a:r>
          </a:p>
          <a:p>
            <a:pPr lvl="1"/>
            <a:r>
              <a:rPr lang="en-US" dirty="0" smtClean="0"/>
              <a:t>Size of data set </a:t>
            </a:r>
          </a:p>
          <a:p>
            <a:pPr lvl="1"/>
            <a:r>
              <a:rPr lang="en-US" dirty="0" smtClean="0"/>
              <a:t>Data Structure</a:t>
            </a:r>
          </a:p>
          <a:p>
            <a:r>
              <a:rPr lang="en-US" dirty="0" smtClean="0"/>
              <a:t>Need a standard measurement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Complexity</a:t>
            </a:r>
            <a:r>
              <a:rPr lang="en-US" dirty="0" smtClean="0"/>
              <a:t> = Speed =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r>
              <a:rPr lang="en-US" dirty="0" smtClean="0"/>
              <a:t>NOT Really – but sort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*Complexity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is the number of basic operations required by an algorithm</a:t>
            </a:r>
          </a:p>
          <a:p>
            <a:r>
              <a:rPr lang="en-US" dirty="0" smtClean="0"/>
              <a:t>Will 2 algorithms with same complexity take the same actual amount of time to run??  </a:t>
            </a:r>
          </a:p>
          <a:p>
            <a:pPr lvl="1"/>
            <a:r>
              <a:rPr lang="en-US" dirty="0" smtClean="0"/>
              <a:t>Why or Why Not?</a:t>
            </a:r>
          </a:p>
          <a:p>
            <a:pPr marL="41148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* Means memorize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x, y,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y +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How many operations?</a:t>
            </a: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y,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z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Are these algorithms the same complexity?</a:t>
            </a:r>
          </a:p>
          <a:p>
            <a:pPr marL="11430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The same speed?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x, y,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y +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10 times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y,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y +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902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times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 x, y,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y +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x</a:t>
            </a:r>
          </a:p>
          <a:p>
            <a:pPr marL="11430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n times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y,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y +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D79D-2722-4527-AE2F-59E32F1774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3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1838</TotalTime>
  <Words>950</Words>
  <Application>Microsoft Office PowerPoint</Application>
  <PresentationFormat>On-screen Show (4:3)</PresentationFormat>
  <Paragraphs>291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</vt:lpstr>
      <vt:lpstr>Courier New</vt:lpstr>
      <vt:lpstr>Wingdings</vt:lpstr>
      <vt:lpstr>Adjacency</vt:lpstr>
      <vt:lpstr>Algorithms &amp; Complexity</vt:lpstr>
      <vt:lpstr>   Solving a Problem</vt:lpstr>
      <vt:lpstr>Algorithm</vt:lpstr>
      <vt:lpstr>Efficiency of Algorithms</vt:lpstr>
      <vt:lpstr>Comparing Algorithms</vt:lpstr>
      <vt:lpstr>Complexity = Speed = Efficiency</vt:lpstr>
      <vt:lpstr>Complexity Examples</vt:lpstr>
      <vt:lpstr>Complexity Examples</vt:lpstr>
      <vt:lpstr>Complexity Examples</vt:lpstr>
      <vt:lpstr>Big Oh Notation</vt:lpstr>
      <vt:lpstr>Constant Complexity</vt:lpstr>
      <vt:lpstr>Complexity Examples</vt:lpstr>
      <vt:lpstr>Algorithm Complexity</vt:lpstr>
      <vt:lpstr>Algorithm Complexity</vt:lpstr>
      <vt:lpstr>*Big Oh (yes, memorize)</vt:lpstr>
      <vt:lpstr>Evaluating xn</vt:lpstr>
      <vt:lpstr>Evaluating xn</vt:lpstr>
      <vt:lpstr>Trace: xn   54 </vt:lpstr>
      <vt:lpstr>Complexity &amp; Rate of Growth</vt:lpstr>
      <vt:lpstr>Polynomial Evaluation  P(x) = anxn + an-1xn-1 + … +a1x + a0</vt:lpstr>
      <vt:lpstr>Polynomial Evaluation (p.26)           P(x) = anxn + an-1xn-1 + … +a1x + a0</vt:lpstr>
      <vt:lpstr>Polynomial Evaluation Algorithm  (p.26)  P(x) = anxn + an-1xn-1 + … +a1x + a0</vt:lpstr>
      <vt:lpstr>Complexity of Poly. Evaluation</vt:lpstr>
      <vt:lpstr>Analysis of Polynomial</vt:lpstr>
      <vt:lpstr>Horner’s Rule (Polynomial Evaluation)          P(x) = anxn + an-1xn-1 + … +a1x + a0</vt:lpstr>
      <vt:lpstr>Summary &amp; Homework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Halverson</dc:creator>
  <cp:lastModifiedBy>Halverson, Ranette</cp:lastModifiedBy>
  <cp:revision>75</cp:revision>
  <cp:lastPrinted>2015-01-22T17:01:58Z</cp:lastPrinted>
  <dcterms:created xsi:type="dcterms:W3CDTF">2014-08-08T20:01:44Z</dcterms:created>
  <dcterms:modified xsi:type="dcterms:W3CDTF">2015-01-22T17:31:56Z</dcterms:modified>
</cp:coreProperties>
</file>