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520" y="-112"/>
      </p:cViewPr>
      <p:guideLst>
        <p:guide orient="horz" pos="1490"/>
        <p:guide orient="horz" pos="804"/>
        <p:guide pos="823"/>
        <p:guide pos="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2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7841-65FB-294D-982E-6F149872EBFA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1E3BB-695E-EC4D-A72E-090FD2C0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972" y="228764"/>
            <a:ext cx="8668757" cy="6452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rmes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89" y="2996268"/>
            <a:ext cx="4860133" cy="8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0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rmes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63" y="2677339"/>
            <a:ext cx="3218746" cy="5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7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3666"/>
            <a:ext cx="9144000" cy="688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43" y="735918"/>
            <a:ext cx="4097000" cy="5472273"/>
          </a:xfrm>
          <a:prstGeom prst="rect">
            <a:avLst/>
          </a:prstGeom>
        </p:spPr>
      </p:pic>
      <p:pic>
        <p:nvPicPr>
          <p:cNvPr id="7" name="Picture 6" descr="herme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37" y="210859"/>
            <a:ext cx="1407806" cy="2566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3634" y="1304569"/>
            <a:ext cx="1795658" cy="3905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rPr>
              <a:t>THE OVERVIEW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 SemiBold"/>
              <a:cs typeface="Raleway Semi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642" y="1782749"/>
            <a:ext cx="4387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rPr>
              <a:t>The Auditory Implant Initiative is embarking on a mission to de-centralize patient care by enabling providers to collaborate and extend the reach of Cochlear implants to a larger demographic, while also capturing valuable patient data to further optimize the overall patient care process. A key enabler of this mission is a product that allows providers to network, collaborate,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rPr>
              <a:t>and analyze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rPr>
              <a:t>integrated patient data. 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aleway"/>
              <a:cs typeface="Raleway"/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3634" y="4146022"/>
            <a:ext cx="1795658" cy="3905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rPr>
              <a:t>THE MISSION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 SemiBold"/>
              <a:cs typeface="Raleway Semi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978" y="4568986"/>
            <a:ext cx="4387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aleway"/>
                <a:cs typeface="Raleway"/>
              </a:rPr>
              <a:t>Dedicated to improving cochlear care in the community, focusing on research collaboration and research. </a:t>
            </a:r>
            <a:endParaRPr lang="en-US" sz="1200" dirty="0" smtClean="0">
              <a:effectLst/>
              <a:latin typeface="Raleway"/>
              <a:cs typeface="Ralew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3666"/>
            <a:ext cx="9144000" cy="688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07078" y="1304569"/>
            <a:ext cx="2390021" cy="3905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rPr>
              <a:t>VALUE TO THE PATIENT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 SemiBold"/>
              <a:cs typeface="Raleway Semi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3523" y="1782749"/>
            <a:ext cx="4387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effectLst/>
                <a:latin typeface="Raleway"/>
                <a:cs typeface="Raleway"/>
              </a:rPr>
              <a:t>Decentralized allowing local community care.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07078" y="2402683"/>
            <a:ext cx="2629023" cy="3905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rPr>
              <a:t>VALUE TO THE PROVIDER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 SemiBold"/>
              <a:cs typeface="Raleway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5804" y="2880863"/>
            <a:ext cx="5369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• Holistic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data management tracking, reporting and analytics </a:t>
            </a: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endParaRPr lang="en-US" sz="1200" dirty="0" smtClean="0">
              <a:solidFill>
                <a:srgbClr val="404040"/>
              </a:solidFill>
              <a:effectLst/>
              <a:latin typeface="Raleway"/>
              <a:cs typeface="Raleway"/>
            </a:endParaRPr>
          </a:p>
          <a:p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• Practice transparency into patient status and data allowing  </a:t>
            </a: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 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   increase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in efficiency and effectiveness </a:t>
            </a: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endParaRPr lang="en-US" sz="1200" dirty="0" smtClean="0">
              <a:solidFill>
                <a:srgbClr val="404040"/>
              </a:solidFill>
              <a:effectLst/>
              <a:latin typeface="Raleway"/>
              <a:cs typeface="Raleway"/>
            </a:endParaRPr>
          </a:p>
          <a:p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• Enable practices to participate in research</a:t>
            </a:r>
            <a:b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</a:b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• Creation of a highly collaborative Cochlear implant network</a:t>
            </a:r>
            <a:b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</a:b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•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Drive standardization increasing the minimal quality of care</a:t>
            </a:r>
            <a:b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</a:b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•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Establishes a virtual Center of Excellence</a:t>
            </a:r>
            <a:b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</a:b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•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Enables centralization and orchestration of the care team</a:t>
            </a:r>
            <a:b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</a:b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• 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Comprehensive care dashboard for Care Coordinators </a:t>
            </a: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and Physicians </a:t>
            </a:r>
            <a:endParaRPr lang="en-US" sz="1200" dirty="0" smtClean="0">
              <a:solidFill>
                <a:srgbClr val="404040"/>
              </a:solidFill>
              <a:effectLst/>
              <a:latin typeface="Raleway"/>
              <a:cs typeface="Raleway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 descr="E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841186"/>
            <a:ext cx="4105011" cy="5178998"/>
          </a:xfrm>
          <a:prstGeom prst="rect">
            <a:avLst/>
          </a:prstGeom>
        </p:spPr>
      </p:pic>
      <p:pic>
        <p:nvPicPr>
          <p:cNvPr id="10" name="Picture 9" descr="herme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37" y="210859"/>
            <a:ext cx="1407806" cy="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7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3666"/>
            <a:ext cx="9144000" cy="688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3010" y="1304569"/>
            <a:ext cx="1349105" cy="39052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rPr>
              <a:t>USERS: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 SemiBold"/>
              <a:cs typeface="Raleway SemiBol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608" y="2484854"/>
            <a:ext cx="2563553" cy="1703900"/>
            <a:chOff x="449608" y="2484854"/>
            <a:chExt cx="2563553" cy="1703900"/>
          </a:xfrm>
        </p:grpSpPr>
        <p:sp>
          <p:nvSpPr>
            <p:cNvPr id="6" name="Rectangle 5"/>
            <p:cNvSpPr/>
            <p:nvPr/>
          </p:nvSpPr>
          <p:spPr>
            <a:xfrm>
              <a:off x="449608" y="2484854"/>
              <a:ext cx="2563553" cy="1703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_1681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48" y="2895052"/>
              <a:ext cx="970277" cy="9702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85719" y="2957388"/>
              <a:ext cx="1656449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/>
                  <a:cs typeface="Raleway"/>
                </a:rPr>
                <a:t>Facility Coordinator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/>
                  <a:cs typeface="Raleway"/>
                </a:rPr>
                <a:t>CI Coordinator MA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/>
                  <a:cs typeface="Raleway"/>
                </a:rPr>
                <a:t>Nurse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341" y="2484854"/>
            <a:ext cx="2563553" cy="1703900"/>
            <a:chOff x="3320790" y="2484854"/>
            <a:chExt cx="2563553" cy="1703900"/>
          </a:xfrm>
        </p:grpSpPr>
        <p:sp>
          <p:nvSpPr>
            <p:cNvPr id="9" name="Rectangle 8"/>
            <p:cNvSpPr/>
            <p:nvPr/>
          </p:nvSpPr>
          <p:spPr>
            <a:xfrm>
              <a:off x="3320790" y="2484854"/>
              <a:ext cx="2563553" cy="1703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icon_3431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92" y="2792503"/>
              <a:ext cx="1072826" cy="107282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675741" y="3130934"/>
              <a:ext cx="16564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/>
                  <a:cs typeface="Raleway"/>
                </a:rPr>
                <a:t>Physicians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55073" y="2484854"/>
            <a:ext cx="2563553" cy="1703900"/>
            <a:chOff x="6255073" y="2484854"/>
            <a:chExt cx="2563553" cy="1703900"/>
          </a:xfrm>
        </p:grpSpPr>
        <p:sp>
          <p:nvSpPr>
            <p:cNvPr id="10" name="Rectangle 9"/>
            <p:cNvSpPr/>
            <p:nvPr/>
          </p:nvSpPr>
          <p:spPr>
            <a:xfrm>
              <a:off x="6255073" y="2484854"/>
              <a:ext cx="2563553" cy="1703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icon_5230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908" y="2895052"/>
              <a:ext cx="891392" cy="89139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36232" y="3130934"/>
              <a:ext cx="165644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/>
                  <a:cs typeface="Raleway"/>
                </a:rPr>
                <a:t>Patients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  <a:cs typeface="Raleway"/>
              </a:endParaRPr>
            </a:p>
          </p:txBody>
        </p:sp>
      </p:grpSp>
      <p:pic>
        <p:nvPicPr>
          <p:cNvPr id="20" name="Picture 19" descr="hermes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37" y="210859"/>
            <a:ext cx="1407806" cy="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23666"/>
            <a:ext cx="9144000" cy="6881665"/>
            <a:chOff x="0" y="-23666"/>
            <a:chExt cx="9144000" cy="6881665"/>
          </a:xfrm>
        </p:grpSpPr>
        <p:sp>
          <p:nvSpPr>
            <p:cNvPr id="4" name="Rectangle 3"/>
            <p:cNvSpPr/>
            <p:nvPr/>
          </p:nvSpPr>
          <p:spPr>
            <a:xfrm>
              <a:off x="0" y="-23666"/>
              <a:ext cx="9144000" cy="688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4783" y="210859"/>
              <a:ext cx="1632418" cy="3905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SemiBold"/>
                  <a:cs typeface="Raleway SemiBold"/>
                </a:rPr>
                <a:t>LOGIN PAGE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endParaRPr>
            </a:p>
          </p:txBody>
        </p:sp>
        <p:pic>
          <p:nvPicPr>
            <p:cNvPr id="6" name="Picture 5" descr="hermes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837" y="210859"/>
              <a:ext cx="1407806" cy="256694"/>
            </a:xfrm>
            <a:prstGeom prst="rect">
              <a:avLst/>
            </a:prstGeom>
          </p:spPr>
        </p:pic>
      </p:grpSp>
      <p:pic>
        <p:nvPicPr>
          <p:cNvPr id="7" name="Picture 6" descr="Login-Magnified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926" y="301033"/>
            <a:ext cx="9144000" cy="6714736"/>
          </a:xfrm>
          <a:prstGeom prst="rect">
            <a:avLst/>
          </a:prstGeom>
        </p:spPr>
      </p:pic>
      <p:pic>
        <p:nvPicPr>
          <p:cNvPr id="9" name="Picture 8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5587" y="1715226"/>
            <a:ext cx="4445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82857" y="1363794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Logo and login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8144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ashboard-Magnified_V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4" b="12554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>
            <a:off x="0" y="-23666"/>
            <a:ext cx="9144000" cy="6881665"/>
            <a:chOff x="0" y="-23666"/>
            <a:chExt cx="9144000" cy="6881665"/>
          </a:xfrm>
        </p:grpSpPr>
        <p:sp>
          <p:nvSpPr>
            <p:cNvPr id="5" name="Rectangle 4"/>
            <p:cNvSpPr/>
            <p:nvPr/>
          </p:nvSpPr>
          <p:spPr>
            <a:xfrm>
              <a:off x="0" y="-23666"/>
              <a:ext cx="9144000" cy="688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783" y="210859"/>
              <a:ext cx="1632418" cy="3905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SemiBold"/>
                  <a:cs typeface="Raleway SemiBold"/>
                </a:rPr>
                <a:t>DASHBOARD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endParaRPr>
            </a:p>
          </p:txBody>
        </p:sp>
        <p:pic>
          <p:nvPicPr>
            <p:cNvPr id="7" name="Picture 6" descr="hermes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837" y="210859"/>
              <a:ext cx="1407806" cy="256694"/>
            </a:xfrm>
            <a:prstGeom prst="rect">
              <a:avLst/>
            </a:prstGeom>
          </p:spPr>
        </p:pic>
      </p:grpSp>
      <p:pic>
        <p:nvPicPr>
          <p:cNvPr id="9" name="Picture 8" descr="Dashboard-Magnified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065" y="-74156"/>
            <a:ext cx="10058400" cy="7386210"/>
          </a:xfrm>
          <a:prstGeom prst="rect">
            <a:avLst/>
          </a:prstGeom>
        </p:spPr>
      </p:pic>
      <p:pic>
        <p:nvPicPr>
          <p:cNvPr id="10" name="Picture 9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3780">
            <a:off x="748913" y="2055803"/>
            <a:ext cx="4445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4783" y="169134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Action Bar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  <p:pic>
        <p:nvPicPr>
          <p:cNvPr id="12" name="Picture 11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390">
            <a:off x="7804003" y="1486686"/>
            <a:ext cx="444500" cy="41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66155" y="864353"/>
            <a:ext cx="1082348" cy="52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Alerts and 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Notifications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  <p:pic>
        <p:nvPicPr>
          <p:cNvPr id="15" name="Picture 14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79494">
            <a:off x="7586767" y="4684769"/>
            <a:ext cx="444500" cy="419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9155" y="5184873"/>
            <a:ext cx="1313180" cy="7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Graphical Data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(Patient, Facility,</a:t>
            </a:r>
          </a:p>
          <a:p>
            <a:pPr>
              <a:lnSpc>
                <a:spcPct val="12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and Physician)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143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3666"/>
            <a:ext cx="9144000" cy="6881665"/>
            <a:chOff x="0" y="-23666"/>
            <a:chExt cx="9144000" cy="6881665"/>
          </a:xfrm>
        </p:grpSpPr>
        <p:sp>
          <p:nvSpPr>
            <p:cNvPr id="6" name="Rectangle 5"/>
            <p:cNvSpPr/>
            <p:nvPr/>
          </p:nvSpPr>
          <p:spPr>
            <a:xfrm>
              <a:off x="0" y="-23666"/>
              <a:ext cx="9144000" cy="688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691" y="210859"/>
              <a:ext cx="1975226" cy="3905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SemiBold"/>
                  <a:cs typeface="Raleway SemiBold"/>
                </a:rPr>
                <a:t>PATIENT STATUS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endParaRPr>
            </a:p>
          </p:txBody>
        </p:sp>
        <p:pic>
          <p:nvPicPr>
            <p:cNvPr id="8" name="Picture 7" descr="hermes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837" y="210859"/>
              <a:ext cx="1407806" cy="256694"/>
            </a:xfrm>
            <a:prstGeom prst="rect">
              <a:avLst/>
            </a:prstGeom>
          </p:spPr>
        </p:pic>
      </p:grpSp>
      <p:pic>
        <p:nvPicPr>
          <p:cNvPr id="12" name="Picture 11" descr="Patient-Status-Magnified_V2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461" y="395693"/>
            <a:ext cx="9144000" cy="6714736"/>
          </a:xfrm>
          <a:prstGeom prst="rect">
            <a:avLst/>
          </a:prstGeom>
        </p:spPr>
      </p:pic>
      <p:pic>
        <p:nvPicPr>
          <p:cNvPr id="13" name="Picture 12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76221">
            <a:off x="7773293" y="3919383"/>
            <a:ext cx="444500" cy="419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93479" y="4438906"/>
            <a:ext cx="14967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Visual indication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of Phases of Care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Status. </a:t>
            </a:r>
          </a:p>
          <a:p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Drill-down into the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patient record for 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updating. 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8608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ataCollection-Magnified_V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4" b="12554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>
            <a:off x="0" y="-23666"/>
            <a:ext cx="9144000" cy="6881665"/>
            <a:chOff x="0" y="-23666"/>
            <a:chExt cx="9144000" cy="6881665"/>
          </a:xfrm>
        </p:grpSpPr>
        <p:sp>
          <p:nvSpPr>
            <p:cNvPr id="5" name="Rectangle 4"/>
            <p:cNvSpPr/>
            <p:nvPr/>
          </p:nvSpPr>
          <p:spPr>
            <a:xfrm>
              <a:off x="0" y="-23666"/>
              <a:ext cx="9144000" cy="688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9027" y="210859"/>
              <a:ext cx="1975226" cy="3905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SemiBold"/>
                  <a:cs typeface="Raleway SemiBold"/>
                </a:rPr>
                <a:t>DATA COLLECTION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endParaRPr>
            </a:p>
          </p:txBody>
        </p:sp>
        <p:pic>
          <p:nvPicPr>
            <p:cNvPr id="7" name="Picture 6" descr="hermes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837" y="210859"/>
              <a:ext cx="1407806" cy="256694"/>
            </a:xfrm>
            <a:prstGeom prst="rect">
              <a:avLst/>
            </a:prstGeom>
          </p:spPr>
        </p:pic>
      </p:grpSp>
      <p:pic>
        <p:nvPicPr>
          <p:cNvPr id="9" name="Picture 8" descr="DataCollection-Magnified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61" y="-132658"/>
            <a:ext cx="11064240" cy="8124831"/>
          </a:xfrm>
          <a:prstGeom prst="rect">
            <a:avLst/>
          </a:prstGeom>
        </p:spPr>
      </p:pic>
      <p:pic>
        <p:nvPicPr>
          <p:cNvPr id="10" name="Picture 9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0282" flipV="1">
            <a:off x="5038727" y="631489"/>
            <a:ext cx="454956" cy="434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6706" y="740662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‘Wizard Style’ data entry with indication of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how many steps the user must complete.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  <p:pic>
        <p:nvPicPr>
          <p:cNvPr id="12" name="Picture 11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38927">
            <a:off x="7390215" y="4499841"/>
            <a:ext cx="444500" cy="419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50732" y="5102006"/>
            <a:ext cx="140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Patient Data with 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current Phase of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Care and Implant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Type. 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281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-23666"/>
            <a:ext cx="9144000" cy="6881665"/>
            <a:chOff x="0" y="-23666"/>
            <a:chExt cx="9144000" cy="6881665"/>
          </a:xfrm>
        </p:grpSpPr>
        <p:sp>
          <p:nvSpPr>
            <p:cNvPr id="5" name="Rectangle 4"/>
            <p:cNvSpPr/>
            <p:nvPr/>
          </p:nvSpPr>
          <p:spPr>
            <a:xfrm>
              <a:off x="0" y="-23666"/>
              <a:ext cx="9144000" cy="688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783" y="210859"/>
              <a:ext cx="1632418" cy="39052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aleway SemiBold"/>
                  <a:cs typeface="Raleway SemiBold"/>
                </a:rPr>
                <a:t>MESSAGES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/>
                <a:cs typeface="Raleway SemiBold"/>
              </a:endParaRPr>
            </a:p>
          </p:txBody>
        </p:sp>
        <p:pic>
          <p:nvPicPr>
            <p:cNvPr id="7" name="Picture 6" descr="hermes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837" y="210859"/>
              <a:ext cx="1407806" cy="256694"/>
            </a:xfrm>
            <a:prstGeom prst="rect">
              <a:avLst/>
            </a:prstGeom>
          </p:spPr>
        </p:pic>
      </p:grpSp>
      <p:pic>
        <p:nvPicPr>
          <p:cNvPr id="10" name="Picture 9" descr="Messages-Magnified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5" y="-131599"/>
            <a:ext cx="11064240" cy="8124831"/>
          </a:xfrm>
          <a:prstGeom prst="rect">
            <a:avLst/>
          </a:prstGeom>
        </p:spPr>
      </p:pic>
      <p:pic>
        <p:nvPicPr>
          <p:cNvPr id="11" name="Picture 10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74433" flipV="1">
            <a:off x="8156352" y="3805916"/>
            <a:ext cx="374339" cy="352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84000" y="4444834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Patient name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auto-fills based</a:t>
            </a:r>
            <a:r>
              <a:rPr lang="en-US" sz="1200" dirty="0">
                <a:solidFill>
                  <a:srgbClr val="404040"/>
                </a:solidFill>
                <a:latin typeface="Raleway"/>
                <a:cs typeface="Raleway"/>
              </a:rPr>
              <a:t> </a:t>
            </a:r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on the user 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he/she is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associated with. </a:t>
            </a:r>
          </a:p>
          <a:p>
            <a:endParaRPr lang="en-US" sz="1200" dirty="0" smtClean="0">
              <a:solidFill>
                <a:srgbClr val="404040"/>
              </a:solidFill>
              <a:latin typeface="Raleway"/>
              <a:cs typeface="Raleway"/>
            </a:endParaRPr>
          </a:p>
        </p:txBody>
      </p:sp>
      <p:pic>
        <p:nvPicPr>
          <p:cNvPr id="13" name="Picture 12" descr="ARR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7362">
            <a:off x="1084264" y="2365567"/>
            <a:ext cx="444500" cy="419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1903710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Searchable</a:t>
            </a:r>
          </a:p>
          <a:p>
            <a:r>
              <a:rPr lang="en-US" sz="1200" dirty="0" smtClean="0">
                <a:solidFill>
                  <a:srgbClr val="404040"/>
                </a:solidFill>
                <a:latin typeface="Raleway"/>
                <a:cs typeface="Raleway"/>
              </a:rPr>
              <a:t>directory</a:t>
            </a:r>
            <a:endParaRPr lang="en-US" sz="1200" dirty="0">
              <a:solidFill>
                <a:srgbClr val="404040"/>
              </a:solidFill>
              <a:latin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0994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235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Retr.io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Woods</dc:creator>
  <cp:lastModifiedBy>Terry Griffin</cp:lastModifiedBy>
  <cp:revision>8</cp:revision>
  <dcterms:created xsi:type="dcterms:W3CDTF">2014-06-17T18:14:06Z</dcterms:created>
  <dcterms:modified xsi:type="dcterms:W3CDTF">2014-06-19T17:15:45Z</dcterms:modified>
</cp:coreProperties>
</file>