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40" r:id="rId2"/>
    <p:sldId id="341" r:id="rId3"/>
    <p:sldId id="353" r:id="rId4"/>
    <p:sldId id="331" r:id="rId5"/>
    <p:sldId id="343" r:id="rId6"/>
    <p:sldId id="325" r:id="rId7"/>
    <p:sldId id="284" r:id="rId8"/>
    <p:sldId id="323" r:id="rId9"/>
    <p:sldId id="315" r:id="rId10"/>
    <p:sldId id="328" r:id="rId11"/>
    <p:sldId id="314" r:id="rId12"/>
    <p:sldId id="319" r:id="rId13"/>
    <p:sldId id="287" r:id="rId14"/>
    <p:sldId id="333" r:id="rId15"/>
    <p:sldId id="293" r:id="rId16"/>
    <p:sldId id="354" r:id="rId17"/>
    <p:sldId id="334" r:id="rId18"/>
    <p:sldId id="335" r:id="rId19"/>
    <p:sldId id="336" r:id="rId20"/>
    <p:sldId id="342" r:id="rId21"/>
    <p:sldId id="344" r:id="rId22"/>
    <p:sldId id="345" r:id="rId23"/>
    <p:sldId id="346" r:id="rId24"/>
    <p:sldId id="347" r:id="rId25"/>
    <p:sldId id="348" r:id="rId26"/>
    <p:sldId id="349" r:id="rId27"/>
    <p:sldId id="350" r:id="rId28"/>
    <p:sldId id="351" r:id="rId29"/>
    <p:sldId id="332" r:id="rId30"/>
    <p:sldId id="308" r:id="rId31"/>
  </p:sldIdLst>
  <p:sldSz cx="9144000" cy="6858000" type="screen4x3"/>
  <p:notesSz cx="6858000" cy="9144000"/>
  <p:custShowLst>
    <p:custShow name="Diaporama personnalisé 1" id="0">
      <p:sldLst/>
    </p:custShow>
  </p:custShowLst>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5996" autoAdjust="0"/>
  </p:normalViewPr>
  <p:slideViewPr>
    <p:cSldViewPr>
      <p:cViewPr varScale="1">
        <p:scale>
          <a:sx n="64" d="100"/>
          <a:sy n="64" d="100"/>
        </p:scale>
        <p:origin x="1584" y="6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86596D3-BA9C-4E22-8B6A-0C7ABD2DEB57}" type="datetimeFigureOut">
              <a:rPr lang="fr-FR"/>
              <a:pPr>
                <a:defRPr/>
              </a:pPr>
              <a:t>01/02/2016</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25DF6FD-C920-4197-BA72-E36552AD837D}" type="slidenum">
              <a:rPr lang="fr-FR"/>
              <a:pPr>
                <a:defRPr/>
              </a:pPr>
              <a:t>‹N°›</a:t>
            </a:fld>
            <a:endParaRPr lang="fr-FR" dirty="0"/>
          </a:p>
        </p:txBody>
      </p:sp>
    </p:spTree>
    <p:extLst>
      <p:ext uri="{BB962C8B-B14F-4D97-AF65-F5344CB8AC3E}">
        <p14:creationId xmlns:p14="http://schemas.microsoft.com/office/powerpoint/2010/main" val="4112847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
        <p:nvSpPr>
          <p:cNvPr id="542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CA46D5-9879-499E-8A4A-AECA6F5EE334}" type="slidenum">
              <a:rPr lang="fr-FR" smtClean="0"/>
              <a:pPr fontAlgn="base">
                <a:spcBef>
                  <a:spcPct val="0"/>
                </a:spcBef>
                <a:spcAft>
                  <a:spcPct val="0"/>
                </a:spcAft>
                <a:defRPr/>
              </a:pPr>
              <a:t>1</a:t>
            </a:fld>
            <a:endParaRPr lang="fr-FR" smtClean="0"/>
          </a:p>
        </p:txBody>
      </p:sp>
    </p:spTree>
    <p:extLst>
      <p:ext uri="{BB962C8B-B14F-4D97-AF65-F5344CB8AC3E}">
        <p14:creationId xmlns:p14="http://schemas.microsoft.com/office/powerpoint/2010/main" val="2324586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17</a:t>
            </a:fld>
            <a:endParaRPr lang="fr-FR" dirty="0"/>
          </a:p>
        </p:txBody>
      </p:sp>
    </p:spTree>
    <p:extLst>
      <p:ext uri="{BB962C8B-B14F-4D97-AF65-F5344CB8AC3E}">
        <p14:creationId xmlns:p14="http://schemas.microsoft.com/office/powerpoint/2010/main" val="306477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signal envoyé vers le matériau par l’émetteur se réfléchi sur les interfaces</a:t>
            </a:r>
            <a:r>
              <a:rPr lang="fr-FR" baseline="0" dirty="0" smtClean="0"/>
              <a:t> et revient vers le récepteur fortement atténué et bruité. Pour l’amplification et le filtrage nous avons choisi le filtre ci contre dont la fonction de transfert est::::::: </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18</a:t>
            </a:fld>
            <a:endParaRPr lang="fr-FR" dirty="0"/>
          </a:p>
        </p:txBody>
      </p:sp>
    </p:spTree>
    <p:extLst>
      <p:ext uri="{BB962C8B-B14F-4D97-AF65-F5344CB8AC3E}">
        <p14:creationId xmlns:p14="http://schemas.microsoft.com/office/powerpoint/2010/main" val="63825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21</a:t>
            </a:fld>
            <a:endParaRPr lang="fr-FR" dirty="0"/>
          </a:p>
        </p:txBody>
      </p:sp>
    </p:spTree>
    <p:extLst>
      <p:ext uri="{BB962C8B-B14F-4D97-AF65-F5344CB8AC3E}">
        <p14:creationId xmlns:p14="http://schemas.microsoft.com/office/powerpoint/2010/main" val="12139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23</a:t>
            </a:fld>
            <a:endParaRPr lang="fr-FR" dirty="0"/>
          </a:p>
        </p:txBody>
      </p:sp>
    </p:spTree>
    <p:extLst>
      <p:ext uri="{BB962C8B-B14F-4D97-AF65-F5344CB8AC3E}">
        <p14:creationId xmlns:p14="http://schemas.microsoft.com/office/powerpoint/2010/main" val="727404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Et le dispositif complet a la figure 3.7 ci-contre</a:t>
            </a:r>
            <a:r>
              <a:rPr lang="fr-FR" baseline="0" dirty="0" smtClean="0"/>
              <a:t> . Le dispositif conçu peut être applicable pour  la détection de passage, barrière invisible, mesure de distance, sonar, mesure de la vitesse de l’air transmission des données sans fils. Mais dans nos travaux nous l’avons utilisé pour le CND. </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24</a:t>
            </a:fld>
            <a:endParaRPr lang="fr-FR" dirty="0"/>
          </a:p>
        </p:txBody>
      </p:sp>
    </p:spTree>
    <p:extLst>
      <p:ext uri="{BB962C8B-B14F-4D97-AF65-F5344CB8AC3E}">
        <p14:creationId xmlns:p14="http://schemas.microsoft.com/office/powerpoint/2010/main" val="2447686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Nous avons procéder par réflexion:</a:t>
            </a:r>
            <a:r>
              <a:rPr lang="fr-FR" baseline="0" dirty="0" smtClean="0"/>
              <a:t> méthode qui consiste a tenir les transducteurs du même côté en face du matériau pour le caractériser.</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25</a:t>
            </a:fld>
            <a:endParaRPr lang="fr-FR" dirty="0"/>
          </a:p>
        </p:txBody>
      </p:sp>
    </p:spTree>
    <p:extLst>
      <p:ext uri="{BB962C8B-B14F-4D97-AF65-F5344CB8AC3E}">
        <p14:creationId xmlns:p14="http://schemas.microsoft.com/office/powerpoint/2010/main" val="224204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a:t>
            </a:r>
            <a:r>
              <a:rPr lang="fr-FR" baseline="0" dirty="0" smtClean="0"/>
              <a:t> signal présente une tension alternative en forme de créneau caractéristique du circuit d’alimentation de l’émetteur.</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26</a:t>
            </a:fld>
            <a:endParaRPr lang="fr-FR" dirty="0"/>
          </a:p>
        </p:txBody>
      </p:sp>
    </p:spTree>
    <p:extLst>
      <p:ext uri="{BB962C8B-B14F-4D97-AF65-F5344CB8AC3E}">
        <p14:creationId xmlns:p14="http://schemas.microsoft.com/office/powerpoint/2010/main" val="318353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Par réflexion sur un morceau de bois</a:t>
            </a:r>
            <a:r>
              <a:rPr lang="fr-FR" baseline="0" dirty="0" smtClean="0"/>
              <a:t> nous avons obtenu le signal de la figure 3.10. en considérant la salve ci-contre: nous pouvons dire que ce signal présente 2 maxima le premier correspondant a la réflexion sur la première face et le deuxième sur la face arrière. Le matériaux ayant deux faces nous pouvons conclure que ce matériaux ne présente pas de défaut. L’amplitude des maxima est donnée par la relation 16, la détermination des amplitudes nous a permis de déterminer le coefficient d’absorption. </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27</a:t>
            </a:fld>
            <a:endParaRPr lang="fr-FR" dirty="0"/>
          </a:p>
        </p:txBody>
      </p:sp>
    </p:spTree>
    <p:extLst>
      <p:ext uri="{BB962C8B-B14F-4D97-AF65-F5344CB8AC3E}">
        <p14:creationId xmlns:p14="http://schemas.microsoft.com/office/powerpoint/2010/main" val="397501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dirty="0" smtClean="0"/>
          </a:p>
        </p:txBody>
      </p:sp>
      <p:sp>
        <p:nvSpPr>
          <p:cNvPr id="542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CA46D5-9879-499E-8A4A-AECA6F5EE334}" type="slidenum">
              <a:rPr lang="fr-FR" smtClean="0"/>
              <a:pPr fontAlgn="base">
                <a:spcBef>
                  <a:spcPct val="0"/>
                </a:spcBef>
                <a:spcAft>
                  <a:spcPct val="0"/>
                </a:spcAft>
                <a:defRPr/>
              </a:pPr>
              <a:t>2</a:t>
            </a:fld>
            <a:endParaRPr lang="fr-FR" smtClean="0"/>
          </a:p>
        </p:txBody>
      </p:sp>
    </p:spTree>
    <p:extLst>
      <p:ext uri="{BB962C8B-B14F-4D97-AF65-F5344CB8AC3E}">
        <p14:creationId xmlns:p14="http://schemas.microsoft.com/office/powerpoint/2010/main" val="2332420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86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dirty="0" smtClean="0"/>
              <a:t> les premières expériences sur les US ont été faite par GALTON en1883</a:t>
            </a:r>
            <a:r>
              <a:rPr lang="fr-FR" baseline="0" dirty="0" smtClean="0"/>
              <a:t> qui fabriqua un sifflet a US, 1912 après la catastrophe du Titanic RICHARSON entrevoit une possibilité d’utiliser la méthode d’écho ultrasonore pour la détection des récifs et épaves océanique, et 1915 un système rudimentaire fut mis sur pied par Langevin pour la première guerre mondial.</a:t>
            </a:r>
            <a:endParaRPr lang="fr-FR" dirty="0" smtClean="0"/>
          </a:p>
        </p:txBody>
      </p:sp>
      <p:sp>
        <p:nvSpPr>
          <p:cNvPr id="542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CA46D5-9879-499E-8A4A-AECA6F5EE334}" type="slidenum">
              <a:rPr lang="fr-FR" smtClean="0"/>
              <a:pPr fontAlgn="base">
                <a:spcBef>
                  <a:spcPct val="0"/>
                </a:spcBef>
                <a:spcAft>
                  <a:spcPct val="0"/>
                </a:spcAft>
                <a:defRPr/>
              </a:pPr>
              <a:t>6</a:t>
            </a:fld>
            <a:endParaRPr lang="fr-FR" smtClean="0"/>
          </a:p>
        </p:txBody>
      </p:sp>
    </p:spTree>
    <p:extLst>
      <p:ext uri="{BB962C8B-B14F-4D97-AF65-F5344CB8AC3E}">
        <p14:creationId xmlns:p14="http://schemas.microsoft.com/office/powerpoint/2010/main" val="1799918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7</a:t>
            </a:fld>
            <a:endParaRPr lang="fr-FR" dirty="0"/>
          </a:p>
        </p:txBody>
      </p:sp>
    </p:spTree>
    <p:extLst>
      <p:ext uri="{BB962C8B-B14F-4D97-AF65-F5344CB8AC3E}">
        <p14:creationId xmlns:p14="http://schemas.microsoft.com/office/powerpoint/2010/main" val="1833087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Pertes d’énergie aux interfaces </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8</a:t>
            </a:fld>
            <a:endParaRPr lang="fr-FR" dirty="0"/>
          </a:p>
        </p:txBody>
      </p:sp>
    </p:spTree>
    <p:extLst>
      <p:ext uri="{BB962C8B-B14F-4D97-AF65-F5344CB8AC3E}">
        <p14:creationId xmlns:p14="http://schemas.microsoft.com/office/powerpoint/2010/main" val="183308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ici</a:t>
            </a:r>
            <a:r>
              <a:rPr lang="fr-FR" baseline="0" dirty="0" smtClean="0"/>
              <a:t> les paramètres de la cible constituent l’ensemble des défauts à rechercher après excitation,  les fonctions des paramètres sont des perturbations de signaux provoquées par les anomalies contenue dans la pièce et les paramètres estimés de la cible la révélation.</a:t>
            </a:r>
          </a:p>
          <a:p>
            <a:r>
              <a:rPr lang="fr-FR" baseline="0" dirty="0" smtClean="0"/>
              <a:t>Il existe plusieurs méthodes de CND : le ressuage l’examen visuel, et plus particulièrement le contrôle par ultrason ….</a:t>
            </a:r>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9</a:t>
            </a:fld>
            <a:endParaRPr lang="fr-FR" dirty="0"/>
          </a:p>
        </p:txBody>
      </p:sp>
    </p:spTree>
    <p:extLst>
      <p:ext uri="{BB962C8B-B14F-4D97-AF65-F5344CB8AC3E}">
        <p14:creationId xmlns:p14="http://schemas.microsoft.com/office/powerpoint/2010/main" val="1833087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contrôle par US est basé sur la réflexion la réfraction et l’absorption de l’onde se propageant dans la pièce a contrôler, le train d’onde se réfléchi sur les défauts et interfaces du matériau puis revient vers le transducteur, l’analyse du signal permet de caractériser le matériau.</a:t>
            </a:r>
          </a:p>
          <a:p>
            <a:r>
              <a:rPr lang="fr-FR" baseline="0" dirty="0" smtClean="0"/>
              <a:t>Avantages: ne nécessite qu’une seule face d’accès de la pièce, ne présente aucun danger lié a l’utilisation.</a:t>
            </a:r>
          </a:p>
          <a:p>
            <a:r>
              <a:rPr lang="fr-FR" baseline="0" dirty="0" smtClean="0"/>
              <a:t>inconvénients:  faible sensibilité a la détection des porosités, contrôle plus lent pour de faible épaisseurs.</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10</a:t>
            </a:fld>
            <a:endParaRPr lang="fr-FR" dirty="0"/>
          </a:p>
        </p:txBody>
      </p:sp>
    </p:spTree>
    <p:extLst>
      <p:ext uri="{BB962C8B-B14F-4D97-AF65-F5344CB8AC3E}">
        <p14:creationId xmlns:p14="http://schemas.microsoft.com/office/powerpoint/2010/main" val="1833087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figure 2.1 ci contre nous présente la synoptique de notre système, elle</a:t>
            </a:r>
            <a:r>
              <a:rPr lang="fr-FR" baseline="0" dirty="0" smtClean="0"/>
              <a:t> est constitué de deux blocs a savoir : l’émetteur  qui permet de générer les US vers le matériau et le récepteur qui capte les US provenant du matériau.</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11</a:t>
            </a:fld>
            <a:endParaRPr lang="fr-FR" dirty="0"/>
          </a:p>
        </p:txBody>
      </p:sp>
    </p:spTree>
    <p:extLst>
      <p:ext uri="{BB962C8B-B14F-4D97-AF65-F5344CB8AC3E}">
        <p14:creationId xmlns:p14="http://schemas.microsoft.com/office/powerpoint/2010/main" val="749119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multivibrateur astable qui est un circuit intégré générateur de</a:t>
            </a:r>
            <a:r>
              <a:rPr lang="fr-FR" baseline="0" dirty="0" smtClean="0"/>
              <a:t> signaux rectangulaires dont le composant central est le NE555 câblé à la figure2.2 en astable, il a pour rôle de déclenché le signal dans le circuit. Son fonctionnement consiste en la charge et la décharge du condensateur C1, et on détermine alors le temps de charge et de décharge grâce aux relations ….</a:t>
            </a:r>
            <a:endParaRPr lang="fr-FR" dirty="0"/>
          </a:p>
        </p:txBody>
      </p:sp>
      <p:sp>
        <p:nvSpPr>
          <p:cNvPr id="4" name="Espace réservé du numéro de diapositive 3"/>
          <p:cNvSpPr>
            <a:spLocks noGrp="1"/>
          </p:cNvSpPr>
          <p:nvPr>
            <p:ph type="sldNum" sz="quarter" idx="10"/>
          </p:nvPr>
        </p:nvSpPr>
        <p:spPr/>
        <p:txBody>
          <a:bodyPr/>
          <a:lstStyle/>
          <a:p>
            <a:pPr>
              <a:defRPr/>
            </a:pPr>
            <a:fld id="{725DF6FD-C920-4197-BA72-E36552AD837D}" type="slidenum">
              <a:rPr lang="fr-FR" smtClean="0"/>
              <a:pPr>
                <a:defRPr/>
              </a:pPr>
              <a:t>13</a:t>
            </a:fld>
            <a:endParaRPr lang="fr-FR" dirty="0"/>
          </a:p>
        </p:txBody>
      </p:sp>
    </p:spTree>
    <p:extLst>
      <p:ext uri="{BB962C8B-B14F-4D97-AF65-F5344CB8AC3E}">
        <p14:creationId xmlns:p14="http://schemas.microsoft.com/office/powerpoint/2010/main" val="31739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fr-FR" smtClean="0"/>
              <a:t>Cliquez pour modifier le style du titre</a:t>
            </a:r>
            <a:endParaRPr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4" name="Espace réservé de la date 29"/>
          <p:cNvSpPr>
            <a:spLocks noGrp="1"/>
          </p:cNvSpPr>
          <p:nvPr>
            <p:ph type="dt" sz="half" idx="10"/>
          </p:nvPr>
        </p:nvSpPr>
        <p:spPr/>
        <p:txBody>
          <a:bodyPr/>
          <a:lstStyle>
            <a:lvl1pPr>
              <a:defRPr/>
            </a:lvl1pPr>
          </a:lstStyle>
          <a:p>
            <a:pPr>
              <a:defRPr/>
            </a:pPr>
            <a:fld id="{0A23B172-57A9-45A2-89F0-A38CFF1967E9}" type="datetime1">
              <a:rPr lang="fr-FR" smtClean="0"/>
              <a:pPr>
                <a:defRPr/>
              </a:pPr>
              <a:t>01/02/2016</a:t>
            </a:fld>
            <a:endParaRPr lang="fr-FR" dirty="0"/>
          </a:p>
        </p:txBody>
      </p:sp>
      <p:sp>
        <p:nvSpPr>
          <p:cNvPr id="5" name="Espace réservé du pied de page 18"/>
          <p:cNvSpPr>
            <a:spLocks noGrp="1"/>
          </p:cNvSpPr>
          <p:nvPr>
            <p:ph type="ftr" sz="quarter" idx="11"/>
          </p:nvPr>
        </p:nvSpPr>
        <p:spPr/>
        <p:txBody>
          <a:bodyPr/>
          <a:lstStyle>
            <a:lvl1pPr>
              <a:defRPr/>
            </a:lvl1pPr>
          </a:lstStyle>
          <a:p>
            <a:pPr>
              <a:defRPr/>
            </a:pPr>
            <a:endParaRPr lang="fr-FR"/>
          </a:p>
        </p:txBody>
      </p:sp>
      <p:sp>
        <p:nvSpPr>
          <p:cNvPr id="6" name="Espace réservé du numéro de diapositive 26"/>
          <p:cNvSpPr>
            <a:spLocks noGrp="1"/>
          </p:cNvSpPr>
          <p:nvPr>
            <p:ph type="sldNum" sz="quarter" idx="12"/>
          </p:nvPr>
        </p:nvSpPr>
        <p:spPr/>
        <p:txBody>
          <a:bodyPr/>
          <a:lstStyle>
            <a:lvl1pPr>
              <a:defRPr/>
            </a:lvl1pPr>
          </a:lstStyle>
          <a:p>
            <a:pPr>
              <a:defRPr/>
            </a:pPr>
            <a:fld id="{8DA864C2-99B7-4386-A8B1-327FBB282D1B}" type="slidenum">
              <a:rPr lang="fr-FR"/>
              <a:pPr>
                <a:defRPr/>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fld id="{5F56E8E8-BBC7-43EE-8D85-7C0FCF10731A}" type="datetime1">
              <a:rPr lang="fr-FR" smtClean="0"/>
              <a:pPr>
                <a:defRPr/>
              </a:pPr>
              <a:t>01/02/2016</a:t>
            </a:fld>
            <a:endParaRPr lang="fr-FR" dirty="0"/>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246073F8-842E-4C45-AC10-21DEF9E8E121}" type="slidenum">
              <a:rPr lang="fr-FR"/>
              <a:pPr>
                <a:defRPr/>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fld id="{A0B6E5A4-B98E-4B66-B2B4-23A3F06BEBB2}" type="datetime1">
              <a:rPr lang="fr-FR" smtClean="0"/>
              <a:pPr>
                <a:defRPr/>
              </a:pPr>
              <a:t>01/02/2016</a:t>
            </a:fld>
            <a:endParaRPr lang="fr-FR" dirty="0"/>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3C77518F-7588-42C1-9788-7F8620CDBD2B}" type="slidenum">
              <a:rPr lang="fr-FR"/>
              <a:pPr>
                <a:defRPr/>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fld id="{243E5437-EFD4-4A52-AA2F-05422F97FC65}" type="datetime1">
              <a:rPr lang="fr-FR" smtClean="0"/>
              <a:pPr>
                <a:defRPr/>
              </a:pPr>
              <a:t>01/02/2016</a:t>
            </a:fld>
            <a:endParaRPr lang="fr-FR" dirty="0"/>
          </a:p>
        </p:txBody>
      </p:sp>
      <p:sp>
        <p:nvSpPr>
          <p:cNvPr id="5" name="Espace réservé du pied de page 21"/>
          <p:cNvSpPr>
            <a:spLocks noGrp="1"/>
          </p:cNvSpPr>
          <p:nvPr>
            <p:ph type="ftr" sz="quarter" idx="11"/>
          </p:nvPr>
        </p:nvSpPr>
        <p:spPr/>
        <p:txBody>
          <a:bodyPr/>
          <a:lstStyle>
            <a:lvl1pPr>
              <a:defRPr/>
            </a:lvl1pPr>
          </a:lstStyle>
          <a:p>
            <a:pPr>
              <a:defRPr/>
            </a:pPr>
            <a:endParaRPr lang="fr-FR"/>
          </a:p>
        </p:txBody>
      </p:sp>
      <p:sp>
        <p:nvSpPr>
          <p:cNvPr id="6" name="Espace réservé du numéro de diapositive 17"/>
          <p:cNvSpPr>
            <a:spLocks noGrp="1"/>
          </p:cNvSpPr>
          <p:nvPr>
            <p:ph type="sldNum" sz="quarter" idx="12"/>
          </p:nvPr>
        </p:nvSpPr>
        <p:spPr/>
        <p:txBody>
          <a:bodyPr/>
          <a:lstStyle>
            <a:lvl1pPr>
              <a:defRPr/>
            </a:lvl1pPr>
          </a:lstStyle>
          <a:p>
            <a:pPr>
              <a:defRPr/>
            </a:pPr>
            <a:fld id="{01774167-2A6E-44FB-9117-FF50F7C6BCB0}" type="slidenum">
              <a:rPr lang="fr-FR"/>
              <a:pPr>
                <a:defRPr/>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0C89C8C6-6B1B-4935-BCA1-38F549347767}" type="datetime1">
              <a:rPr lang="fr-FR" smtClean="0"/>
              <a:pPr>
                <a:defRPr/>
              </a:pPr>
              <a:t>01/02/2016</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982FFDEF-89F0-452D-812E-4492E446586E}" type="slidenum">
              <a:rPr lang="fr-FR"/>
              <a:pPr>
                <a:defRPr/>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fld id="{28845240-5870-41EB-ABB6-1264A00C836A}" type="datetime1">
              <a:rPr lang="fr-FR" smtClean="0"/>
              <a:pPr>
                <a:defRPr/>
              </a:pPr>
              <a:t>01/02/2016</a:t>
            </a:fld>
            <a:endParaRPr lang="fr-FR" dirty="0"/>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1B6CAE65-BE4D-484A-9974-86118DEEF53C}" type="slidenum">
              <a:rPr lang="fr-FR"/>
              <a:pPr>
                <a:defRPr/>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9"/>
          <p:cNvSpPr>
            <a:spLocks noGrp="1"/>
          </p:cNvSpPr>
          <p:nvPr>
            <p:ph type="dt" sz="half" idx="10"/>
          </p:nvPr>
        </p:nvSpPr>
        <p:spPr/>
        <p:txBody>
          <a:bodyPr/>
          <a:lstStyle>
            <a:lvl1pPr>
              <a:defRPr/>
            </a:lvl1pPr>
          </a:lstStyle>
          <a:p>
            <a:pPr>
              <a:defRPr/>
            </a:pPr>
            <a:fld id="{97FD4AB2-88D7-4884-8173-ACE24D7AFB7A}" type="datetime1">
              <a:rPr lang="fr-FR" smtClean="0"/>
              <a:pPr>
                <a:defRPr/>
              </a:pPr>
              <a:t>01/02/2016</a:t>
            </a:fld>
            <a:endParaRPr lang="fr-FR" dirty="0"/>
          </a:p>
        </p:txBody>
      </p:sp>
      <p:sp>
        <p:nvSpPr>
          <p:cNvPr id="8" name="Espace réservé du pied de page 21"/>
          <p:cNvSpPr>
            <a:spLocks noGrp="1"/>
          </p:cNvSpPr>
          <p:nvPr>
            <p:ph type="ftr" sz="quarter" idx="11"/>
          </p:nvPr>
        </p:nvSpPr>
        <p:spPr/>
        <p:txBody>
          <a:bodyPr/>
          <a:lstStyle>
            <a:lvl1pPr>
              <a:defRPr/>
            </a:lvl1pPr>
          </a:lstStyle>
          <a:p>
            <a:pPr>
              <a:defRPr/>
            </a:pPr>
            <a:endParaRPr lang="fr-FR"/>
          </a:p>
        </p:txBody>
      </p:sp>
      <p:sp>
        <p:nvSpPr>
          <p:cNvPr id="9" name="Espace réservé du numéro de diapositive 17"/>
          <p:cNvSpPr>
            <a:spLocks noGrp="1"/>
          </p:cNvSpPr>
          <p:nvPr>
            <p:ph type="sldNum" sz="quarter" idx="12"/>
          </p:nvPr>
        </p:nvSpPr>
        <p:spPr/>
        <p:txBody>
          <a:bodyPr/>
          <a:lstStyle>
            <a:lvl1pPr>
              <a:defRPr/>
            </a:lvl1pPr>
          </a:lstStyle>
          <a:p>
            <a:pPr>
              <a:defRPr/>
            </a:pPr>
            <a:fld id="{B603C832-4BC8-4859-AD85-92BCAED82D86}" type="slidenum">
              <a:rPr lang="fr-FR"/>
              <a:pPr>
                <a:defRPr/>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fr-FR" smtClean="0"/>
              <a:t>Cliquez pour modifier le style du titre</a:t>
            </a:r>
            <a:endParaRPr lang="en-US"/>
          </a:p>
        </p:txBody>
      </p:sp>
      <p:sp>
        <p:nvSpPr>
          <p:cNvPr id="3" name="Espace réservé de la date 9"/>
          <p:cNvSpPr>
            <a:spLocks noGrp="1"/>
          </p:cNvSpPr>
          <p:nvPr>
            <p:ph type="dt" sz="half" idx="10"/>
          </p:nvPr>
        </p:nvSpPr>
        <p:spPr/>
        <p:txBody>
          <a:bodyPr/>
          <a:lstStyle>
            <a:lvl1pPr>
              <a:defRPr/>
            </a:lvl1pPr>
          </a:lstStyle>
          <a:p>
            <a:pPr>
              <a:defRPr/>
            </a:pPr>
            <a:fld id="{85073EA9-E31D-4B8E-BC4F-6A32B94269CE}" type="datetime1">
              <a:rPr lang="fr-FR" smtClean="0"/>
              <a:pPr>
                <a:defRPr/>
              </a:pPr>
              <a:t>01/02/2016</a:t>
            </a:fld>
            <a:endParaRPr lang="fr-FR" dirty="0"/>
          </a:p>
        </p:txBody>
      </p:sp>
      <p:sp>
        <p:nvSpPr>
          <p:cNvPr id="4" name="Espace réservé du pied de page 21"/>
          <p:cNvSpPr>
            <a:spLocks noGrp="1"/>
          </p:cNvSpPr>
          <p:nvPr>
            <p:ph type="ftr" sz="quarter" idx="11"/>
          </p:nvPr>
        </p:nvSpPr>
        <p:spPr/>
        <p:txBody>
          <a:bodyPr/>
          <a:lstStyle>
            <a:lvl1pPr>
              <a:defRPr/>
            </a:lvl1pPr>
          </a:lstStyle>
          <a:p>
            <a:pPr>
              <a:defRPr/>
            </a:pPr>
            <a:endParaRPr lang="fr-FR"/>
          </a:p>
        </p:txBody>
      </p:sp>
      <p:sp>
        <p:nvSpPr>
          <p:cNvPr id="5" name="Espace réservé du numéro de diapositive 17"/>
          <p:cNvSpPr>
            <a:spLocks noGrp="1"/>
          </p:cNvSpPr>
          <p:nvPr>
            <p:ph type="sldNum" sz="quarter" idx="12"/>
          </p:nvPr>
        </p:nvSpPr>
        <p:spPr/>
        <p:txBody>
          <a:bodyPr/>
          <a:lstStyle>
            <a:lvl1pPr>
              <a:defRPr/>
            </a:lvl1pPr>
          </a:lstStyle>
          <a:p>
            <a:pPr>
              <a:defRPr/>
            </a:pPr>
            <a:fld id="{6F6E4AF3-A87F-4252-A89E-CEBFD1160FE1}" type="slidenum">
              <a:rPr lang="fr-FR"/>
              <a:pPr>
                <a:defRPr/>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9"/>
          <p:cNvSpPr>
            <a:spLocks noGrp="1"/>
          </p:cNvSpPr>
          <p:nvPr>
            <p:ph type="dt" sz="half" idx="10"/>
          </p:nvPr>
        </p:nvSpPr>
        <p:spPr/>
        <p:txBody>
          <a:bodyPr/>
          <a:lstStyle>
            <a:lvl1pPr>
              <a:defRPr/>
            </a:lvl1pPr>
          </a:lstStyle>
          <a:p>
            <a:pPr>
              <a:defRPr/>
            </a:pPr>
            <a:fld id="{2C62BEA4-B09F-4AE8-96A5-6398B0D93F83}" type="datetime1">
              <a:rPr lang="fr-FR" smtClean="0"/>
              <a:pPr>
                <a:defRPr/>
              </a:pPr>
              <a:t>01/02/2016</a:t>
            </a:fld>
            <a:endParaRPr lang="fr-FR" dirty="0"/>
          </a:p>
        </p:txBody>
      </p:sp>
      <p:sp>
        <p:nvSpPr>
          <p:cNvPr id="3" name="Espace réservé du pied de page 21"/>
          <p:cNvSpPr>
            <a:spLocks noGrp="1"/>
          </p:cNvSpPr>
          <p:nvPr>
            <p:ph type="ftr" sz="quarter" idx="11"/>
          </p:nvPr>
        </p:nvSpPr>
        <p:spPr/>
        <p:txBody>
          <a:bodyPr/>
          <a:lstStyle>
            <a:lvl1pPr>
              <a:defRPr/>
            </a:lvl1pPr>
          </a:lstStyle>
          <a:p>
            <a:pPr>
              <a:defRPr/>
            </a:pPr>
            <a:endParaRPr lang="fr-FR"/>
          </a:p>
        </p:txBody>
      </p:sp>
      <p:sp>
        <p:nvSpPr>
          <p:cNvPr id="4" name="Espace réservé du numéro de diapositive 17"/>
          <p:cNvSpPr>
            <a:spLocks noGrp="1"/>
          </p:cNvSpPr>
          <p:nvPr>
            <p:ph type="sldNum" sz="quarter" idx="12"/>
          </p:nvPr>
        </p:nvSpPr>
        <p:spPr/>
        <p:txBody>
          <a:bodyPr/>
          <a:lstStyle>
            <a:lvl1pPr>
              <a:defRPr/>
            </a:lvl1pPr>
          </a:lstStyle>
          <a:p>
            <a:pPr>
              <a:defRPr/>
            </a:pPr>
            <a:fld id="{AAB3863F-3514-4FBB-AC3C-F7F1869161C4}" type="slidenum">
              <a:rPr lang="fr-FR"/>
              <a:pPr>
                <a:defRPr/>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fr-FR" smtClean="0"/>
              <a:t>Cliquez pour modifier le style du titre</a:t>
            </a:r>
            <a:endParaRPr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fld id="{76DE9763-FDC4-41E0-AA4B-EBB2C39AD510}" type="datetime1">
              <a:rPr lang="fr-FR" smtClean="0"/>
              <a:pPr>
                <a:defRPr/>
              </a:pPr>
              <a:t>01/02/2016</a:t>
            </a:fld>
            <a:endParaRPr lang="fr-FR" dirty="0"/>
          </a:p>
        </p:txBody>
      </p:sp>
      <p:sp>
        <p:nvSpPr>
          <p:cNvPr id="6" name="Espace réservé du pied de page 21"/>
          <p:cNvSpPr>
            <a:spLocks noGrp="1"/>
          </p:cNvSpPr>
          <p:nvPr>
            <p:ph type="ftr" sz="quarter" idx="11"/>
          </p:nvPr>
        </p:nvSpPr>
        <p:spPr/>
        <p:txBody>
          <a:bodyPr/>
          <a:lstStyle>
            <a:lvl1pPr>
              <a:defRPr/>
            </a:lvl1pPr>
          </a:lstStyle>
          <a:p>
            <a:pPr>
              <a:defRPr/>
            </a:pPr>
            <a:endParaRPr lang="fr-FR"/>
          </a:p>
        </p:txBody>
      </p:sp>
      <p:sp>
        <p:nvSpPr>
          <p:cNvPr id="7" name="Espace réservé du numéro de diapositive 17"/>
          <p:cNvSpPr>
            <a:spLocks noGrp="1"/>
          </p:cNvSpPr>
          <p:nvPr>
            <p:ph type="sldNum" sz="quarter" idx="12"/>
          </p:nvPr>
        </p:nvSpPr>
        <p:spPr/>
        <p:txBody>
          <a:bodyPr/>
          <a:lstStyle>
            <a:lvl1pPr>
              <a:defRPr/>
            </a:lvl1pPr>
          </a:lstStyle>
          <a:p>
            <a:pPr>
              <a:defRPr/>
            </a:pPr>
            <a:fld id="{D854EE92-50A0-46F5-B6FE-3FDBA3BEEDF4}" type="slidenum">
              <a:rPr lang="fr-FR"/>
              <a:pPr>
                <a:defRPr/>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5" name="Rogner et arrondir un rectangle à un seul coin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riangle rect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rme libre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orme libre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r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fr-FR" smtClean="0"/>
              <a:t>Cliquez pour modifier le style du titre</a:t>
            </a:r>
            <a:endParaRPr lang="en-US"/>
          </a:p>
        </p:txBody>
      </p:sp>
      <p:sp>
        <p:nvSpPr>
          <p:cNvPr id="4" name="Espace réservé du texte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fr-FR" smtClean="0"/>
              <a:t>Cliquez pour modifier les styles du texte du masque</a:t>
            </a: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fr-FR" noProof="0" dirty="0" smtClean="0"/>
              <a:t>Cliquez sur l'icône pour ajouter une image</a:t>
            </a:r>
            <a:endParaRPr lang="en-US" noProof="0" dirty="0"/>
          </a:p>
        </p:txBody>
      </p:sp>
      <p:sp>
        <p:nvSpPr>
          <p:cNvPr id="9" name="Espace réservé de la date 4"/>
          <p:cNvSpPr>
            <a:spLocks noGrp="1"/>
          </p:cNvSpPr>
          <p:nvPr>
            <p:ph type="dt" sz="half" idx="10"/>
          </p:nvPr>
        </p:nvSpPr>
        <p:spPr/>
        <p:txBody>
          <a:bodyPr/>
          <a:lstStyle>
            <a:lvl1pPr>
              <a:defRPr/>
            </a:lvl1pPr>
          </a:lstStyle>
          <a:p>
            <a:pPr>
              <a:defRPr/>
            </a:pPr>
            <a:fld id="{F0FDBEE6-0260-4F30-B11D-FBD18AC9C897}" type="datetime1">
              <a:rPr lang="fr-FR" smtClean="0"/>
              <a:pPr>
                <a:defRPr/>
              </a:pPr>
              <a:t>01/02/2016</a:t>
            </a:fld>
            <a:endParaRPr lang="fr-FR" dirty="0"/>
          </a:p>
        </p:txBody>
      </p:sp>
      <p:sp>
        <p:nvSpPr>
          <p:cNvPr id="10" name="Espace réservé du pied de page 5"/>
          <p:cNvSpPr>
            <a:spLocks noGrp="1"/>
          </p:cNvSpPr>
          <p:nvPr>
            <p:ph type="ftr" sz="quarter" idx="11"/>
          </p:nvPr>
        </p:nvSpPr>
        <p:spPr/>
        <p:txBody>
          <a:bodyPr/>
          <a:lstStyle>
            <a:lvl1pPr>
              <a:defRPr/>
            </a:lvl1pPr>
          </a:lstStyle>
          <a:p>
            <a:pPr>
              <a:defRPr/>
            </a:pPr>
            <a:endParaRPr lang="fr-FR"/>
          </a:p>
        </p:txBody>
      </p:sp>
      <p:sp>
        <p:nvSpPr>
          <p:cNvPr id="11" name="Espace réservé du numéro de diapositive 6"/>
          <p:cNvSpPr>
            <a:spLocks noGrp="1"/>
          </p:cNvSpPr>
          <p:nvPr>
            <p:ph type="sldNum" sz="quarter" idx="12"/>
          </p:nvPr>
        </p:nvSpPr>
        <p:spPr>
          <a:xfrm>
            <a:off x="8077200" y="6356350"/>
            <a:ext cx="609600" cy="365125"/>
          </a:xfrm>
        </p:spPr>
        <p:txBody>
          <a:bodyPr/>
          <a:lstStyle>
            <a:lvl1pPr>
              <a:defRPr/>
            </a:lvl1pPr>
          </a:lstStyle>
          <a:p>
            <a:pPr>
              <a:defRPr/>
            </a:pPr>
            <a:fld id="{DE6BD75A-557D-4685-8C02-257E42DC00D4}" type="slidenum">
              <a:rPr lang="fr-FR"/>
              <a:pPr>
                <a:defRPr/>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Forme libre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orme libre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Espace réservé du titre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fr-FR" smtClean="0"/>
              <a:t>Cliquez pour modifier le style du titre</a:t>
            </a:r>
            <a:endParaRPr lang="en-US" smtClean="0"/>
          </a:p>
        </p:txBody>
      </p:sp>
      <p:sp>
        <p:nvSpPr>
          <p:cNvPr id="1029" name="Espace réservé du texte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AC5F070B-BC99-4822-BFC7-F8516CC0DC55}" type="datetime1">
              <a:rPr lang="fr-FR" smtClean="0"/>
              <a:pPr>
                <a:defRPr/>
              </a:pPr>
              <a:t>01/02/2016</a:t>
            </a:fld>
            <a:endParaRPr lang="fr-FR"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675B11E6-1AE5-44FF-B645-7A5208BA174C}" type="slidenum">
              <a:rPr lang="fr-FR"/>
              <a:pPr>
                <a:defRPr/>
              </a:pPr>
              <a:t>‹N°›</a:t>
            </a:fld>
            <a:endParaRPr lang="fr-FR" dirty="0"/>
          </a:p>
        </p:txBody>
      </p:sp>
      <p:grpSp>
        <p:nvGrpSpPr>
          <p:cNvPr id="1033" name="Groupe 1"/>
          <p:cNvGrpSpPr>
            <a:grpSpLocks/>
          </p:cNvGrpSpPr>
          <p:nvPr/>
        </p:nvGrpSpPr>
        <p:grpSpPr bwMode="auto">
          <a:xfrm>
            <a:off x="-19050" y="203200"/>
            <a:ext cx="9180513" cy="647700"/>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903" r:id="rId1"/>
    <p:sldLayoutId id="2147483891" r:id="rId2"/>
    <p:sldLayoutId id="2147483904" r:id="rId3"/>
    <p:sldLayoutId id="2147483892" r:id="rId4"/>
    <p:sldLayoutId id="2147483893" r:id="rId5"/>
    <p:sldLayoutId id="2147483894" r:id="rId6"/>
    <p:sldLayoutId id="2147483895" r:id="rId7"/>
    <p:sldLayoutId id="2147483896" r:id="rId8"/>
    <p:sldLayoutId id="2147483905" r:id="rId9"/>
    <p:sldLayoutId id="2147483897" r:id="rId10"/>
    <p:sldLayoutId id="2147483898"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9.xml"/><Relationship Id="rId7" Type="http://schemas.openxmlformats.org/officeDocument/2006/relationships/oleObject" Target="../embeddings/oleObject7.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6.JPG"/><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1.xml"/><Relationship Id="rId7" Type="http://schemas.openxmlformats.org/officeDocument/2006/relationships/oleObject" Target="../embeddings/oleObject13.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4.wmf"/><Relationship Id="rId4" Type="http://schemas.openxmlformats.org/officeDocument/2006/relationships/image" Target="../media/image26.JPG"/><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3.bin"/><Relationship Id="rId3" Type="http://schemas.openxmlformats.org/officeDocument/2006/relationships/notesSlide" Target="../notesSlides/notesSlide17.xml"/><Relationship Id="rId7" Type="http://schemas.openxmlformats.org/officeDocument/2006/relationships/oleObject" Target="../embeddings/oleObject20.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3.wmf"/><Relationship Id="rId4" Type="http://schemas.openxmlformats.org/officeDocument/2006/relationships/image" Target="../media/image46.JPG"/><Relationship Id="rId9" Type="http://schemas.openxmlformats.org/officeDocument/2006/relationships/oleObject" Target="../embeddings/oleObject21.bin"/><Relationship Id="rId14" Type="http://schemas.openxmlformats.org/officeDocument/2006/relationships/image" Target="../media/image45.wmf"/></Relationships>
</file>

<file path=ppt/slides/_rels/slide2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9.JPG"/><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8DA864C2-99B7-4386-A8B1-327FBB282D1B}" type="slidenum">
              <a:rPr lang="fr-FR" smtClean="0"/>
              <a:pPr>
                <a:defRPr/>
              </a:pPr>
              <a:t>1</a:t>
            </a:fld>
            <a:endParaRPr lang="fr-FR" dirty="0"/>
          </a:p>
        </p:txBody>
      </p:sp>
      <p:sp>
        <p:nvSpPr>
          <p:cNvPr id="6" name="Espace réservé du numéro de diapositive 3"/>
          <p:cNvSpPr txBox="1">
            <a:spLocks/>
          </p:cNvSpPr>
          <p:nvPr/>
        </p:nvSpPr>
        <p:spPr>
          <a:xfrm>
            <a:off x="8215338" y="635635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A7BF4C9-5EED-4DCA-BB54-9983DB121813}" type="slidenum">
              <a:rPr kumimoji="0" lang="fr-FR" sz="24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24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9" name="Espace réservé du numéro de diapositive 6"/>
          <p:cNvSpPr txBox="1">
            <a:spLocks/>
          </p:cNvSpPr>
          <p:nvPr/>
        </p:nvSpPr>
        <p:spPr>
          <a:xfrm>
            <a:off x="8215338" y="635635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A7BF4C9-5EED-4DCA-BB54-9983DB121813}" type="slidenum">
              <a:rPr kumimoji="0" lang="fr-FR" sz="2400" b="0"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24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15" name="Espace réservé du numéro de diapositive 15"/>
          <p:cNvSpPr txBox="1">
            <a:spLocks/>
          </p:cNvSpPr>
          <p:nvPr/>
        </p:nvSpPr>
        <p:spPr>
          <a:xfrm>
            <a:off x="8382000" y="6492875"/>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a:xfrm>
            <a:off x="2121949" y="299835"/>
            <a:ext cx="5311703" cy="1384995"/>
          </a:xfrm>
          <a:prstGeom prst="rect">
            <a:avLst/>
          </a:prstGeom>
          <a:noFill/>
        </p:spPr>
        <p:txBody>
          <a:bodyPr wrap="square" lIns="91440" tIns="45720" rIns="91440" bIns="45720">
            <a:spAutoFit/>
          </a:bodyPr>
          <a:lstStyle/>
          <a:p>
            <a:pPr algn="ctr"/>
            <a:r>
              <a:rPr lang="fr-FR" sz="2800" b="1" dirty="0" smtClean="0">
                <a:ln w="1905"/>
                <a:solidFill>
                  <a:schemeClr val="bg1"/>
                </a:solidFill>
                <a:effectLst>
                  <a:innerShdw blurRad="69850" dist="43180" dir="5400000">
                    <a:srgbClr val="000000">
                      <a:alpha val="65000"/>
                    </a:srgbClr>
                  </a:innerShdw>
                </a:effectLst>
                <a:latin typeface="Times New Roman" pitchFamily="18" charset="0"/>
                <a:cs typeface="Times New Roman" pitchFamily="18" charset="0"/>
              </a:rPr>
              <a:t>Centre de Recherche et de Formation Doctorale en Science, Technologie et Géosciences</a:t>
            </a:r>
          </a:p>
        </p:txBody>
      </p:sp>
      <p:sp>
        <p:nvSpPr>
          <p:cNvPr id="5" name="ZoneTexte 4"/>
          <p:cNvSpPr txBox="1"/>
          <p:nvPr/>
        </p:nvSpPr>
        <p:spPr>
          <a:xfrm>
            <a:off x="0" y="5410529"/>
            <a:ext cx="9144000" cy="1292662"/>
          </a:xfrm>
          <a:prstGeom prst="rect">
            <a:avLst/>
          </a:prstGeom>
          <a:noFill/>
        </p:spPr>
        <p:txBody>
          <a:bodyPr wrap="square" rtlCol="0">
            <a:spAutoFit/>
          </a:bodyPr>
          <a:lstStyle/>
          <a:p>
            <a:pPr algn="ctr"/>
            <a:r>
              <a:rPr lang="fr-FR" sz="2600" b="1" dirty="0" smtClean="0">
                <a:solidFill>
                  <a:schemeClr val="bg2"/>
                </a:solidFill>
                <a:latin typeface="Times New Roman" pitchFamily="18" charset="0"/>
                <a:cs typeface="Times New Roman" pitchFamily="18" charset="0"/>
              </a:rPr>
              <a:t>VEUILLEZ ETEINDRE VOS TELEPHONES PORTABLES SVP!!!</a:t>
            </a:r>
          </a:p>
          <a:p>
            <a:pPr algn="ctr"/>
            <a:r>
              <a:rPr lang="fr-FR" sz="2600" b="1" dirty="0" smtClean="0">
                <a:solidFill>
                  <a:schemeClr val="bg2"/>
                </a:solidFill>
                <a:latin typeface="Times New Roman" pitchFamily="18" charset="0"/>
                <a:cs typeface="Times New Roman" pitchFamily="18" charset="0"/>
              </a:rPr>
              <a:t> PLEASE SWITCH OFF YOURS CELLS PHONES !!!</a:t>
            </a:r>
            <a:endParaRPr lang="fr-FR" sz="2600" b="1" dirty="0">
              <a:solidFill>
                <a:schemeClr val="bg2"/>
              </a:solidFill>
              <a:latin typeface="Times New Roman" pitchFamily="18" charset="0"/>
              <a:cs typeface="Times New Roman" pitchFamily="18" charset="0"/>
            </a:endParaRPr>
          </a:p>
        </p:txBody>
      </p:sp>
      <p:sp>
        <p:nvSpPr>
          <p:cNvPr id="11" name="ZoneTexte 10"/>
          <p:cNvSpPr txBox="1"/>
          <p:nvPr/>
        </p:nvSpPr>
        <p:spPr>
          <a:xfrm>
            <a:off x="16801" y="3573016"/>
            <a:ext cx="9137467" cy="3539430"/>
          </a:xfrm>
          <a:prstGeom prst="rect">
            <a:avLst/>
          </a:prstGeom>
          <a:noFill/>
        </p:spPr>
        <p:txBody>
          <a:bodyPr wrap="square" rtlCol="0">
            <a:spAutoFit/>
          </a:bodyPr>
          <a:lstStyle/>
          <a:p>
            <a:pPr algn="ctr"/>
            <a:r>
              <a:rPr lang="fr-FR" sz="3200" b="1" dirty="0" smtClean="0">
                <a:solidFill>
                  <a:srgbClr val="0070C0"/>
                </a:solidFill>
                <a:latin typeface="+mn-lt"/>
              </a:rPr>
              <a:t>Vous souhaite la bienvenue à la soutenance de  Master de </a:t>
            </a:r>
          </a:p>
          <a:p>
            <a:pPr algn="ctr"/>
            <a:r>
              <a:rPr lang="fr-FR" sz="3200" b="1" dirty="0" smtClean="0">
                <a:solidFill>
                  <a:srgbClr val="0070C0"/>
                </a:solidFill>
                <a:latin typeface="+mn-lt"/>
              </a:rPr>
              <a:t>M.  TSOUAPI Rigobert</a:t>
            </a:r>
          </a:p>
          <a:p>
            <a:pPr algn="ctr"/>
            <a:endParaRPr lang="fr-FR" sz="3200" b="1" dirty="0" smtClean="0">
              <a:solidFill>
                <a:srgbClr val="0070C0"/>
              </a:solidFill>
              <a:latin typeface="+mn-lt"/>
            </a:endParaRPr>
          </a:p>
          <a:p>
            <a:pPr algn="ctr"/>
            <a:endParaRPr lang="fr-FR" sz="3200" b="1" dirty="0">
              <a:solidFill>
                <a:srgbClr val="0070C0"/>
              </a:solidFill>
              <a:latin typeface="+mn-lt"/>
            </a:endParaRPr>
          </a:p>
          <a:p>
            <a:pPr algn="ctr"/>
            <a:endParaRPr lang="fr-FR" sz="3200" b="1" dirty="0" smtClean="0">
              <a:solidFill>
                <a:srgbClr val="0070C0"/>
              </a:solidFill>
              <a:latin typeface="+mn-lt"/>
            </a:endParaRPr>
          </a:p>
          <a:p>
            <a:pPr algn="ctr"/>
            <a:endParaRPr lang="fr-FR" sz="3200" b="1" dirty="0">
              <a:solidFill>
                <a:srgbClr val="0070C0"/>
              </a:solidFill>
              <a:latin typeface="+mn-lt"/>
            </a:endParaRPr>
          </a:p>
        </p:txBody>
      </p:sp>
      <p:pic>
        <p:nvPicPr>
          <p:cNvPr id="12" name="Picture 2" descr="C:\Users\NTIECHE ZOUNEDOU\Desktop\l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652" y="0"/>
            <a:ext cx="1710348"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tout\Logo-ecol-do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101045" cy="180000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6801" y="2348880"/>
            <a:ext cx="9127199" cy="1200329"/>
          </a:xfrm>
          <a:prstGeom prst="rect">
            <a:avLst/>
          </a:prstGeom>
          <a:noFill/>
        </p:spPr>
        <p:txBody>
          <a:bodyPr wrap="square" rtlCol="0">
            <a:spAutoFit/>
          </a:bodyPr>
          <a:lstStyle/>
          <a:p>
            <a:pPr algn="ctr"/>
            <a:r>
              <a:rPr lang="fr-FR" sz="3600" b="1" dirty="0" smtClean="0">
                <a:solidFill>
                  <a:srgbClr val="0070C0"/>
                </a:solidFill>
                <a:latin typeface="Times New Roman" panose="02020603050405020304" pitchFamily="18" charset="0"/>
                <a:cs typeface="Times New Roman" panose="02020603050405020304" pitchFamily="18" charset="0"/>
              </a:rPr>
              <a:t>Le laboratoire de Mécanique, Matériaux et Structures</a:t>
            </a:r>
            <a:endParaRPr lang="fr-FR" sz="3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8550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2"/>
          </p:nvPr>
        </p:nvSpPr>
        <p:spPr>
          <a:xfrm>
            <a:off x="8167718" y="6356350"/>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10</a:t>
            </a:fld>
            <a:endParaRPr lang="fr-FR" sz="2400" dirty="0">
              <a:solidFill>
                <a:schemeClr val="tx1"/>
              </a:solidFill>
              <a:latin typeface="Times New Roman" pitchFamily="18" charset="0"/>
              <a:cs typeface="Times New Roman" pitchFamily="18" charset="0"/>
            </a:endParaRPr>
          </a:p>
        </p:txBody>
      </p:sp>
      <p:sp>
        <p:nvSpPr>
          <p:cNvPr id="10" name="Titre 1"/>
          <p:cNvSpPr txBox="1">
            <a:spLocks/>
          </p:cNvSpPr>
          <p:nvPr/>
        </p:nvSpPr>
        <p:spPr bwMode="auto">
          <a:xfrm>
            <a:off x="683569" y="928670"/>
            <a:ext cx="7776864"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Le contrôle non destructif</a:t>
            </a:r>
            <a:endParaRPr lang="fr-FR" sz="2400" b="1" dirty="0">
              <a:solidFill>
                <a:schemeClr val="tx1"/>
              </a:solidFill>
            </a:endParaRPr>
          </a:p>
        </p:txBody>
      </p:sp>
      <p:sp>
        <p:nvSpPr>
          <p:cNvPr id="11" name="Espace réservé du contenu 2"/>
          <p:cNvSpPr txBox="1">
            <a:spLocks/>
          </p:cNvSpPr>
          <p:nvPr/>
        </p:nvSpPr>
        <p:spPr bwMode="auto">
          <a:xfrm>
            <a:off x="683568" y="0"/>
            <a:ext cx="7776865" cy="90872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0" tIns="0" rIns="0" bIns="0" numCol="1" spcCol="108000" anchor="t" anchorCtr="0" compatLnSpc="1">
            <a:prstTxWarp prst="textNoShape">
              <a:avLst/>
            </a:prstTxWarp>
            <a:noAutofit/>
          </a:bodyPr>
          <a:lstStyle/>
          <a:p>
            <a:pPr algn="ctr"/>
            <a:r>
              <a:rPr lang="fr-FR" sz="2800" b="1" dirty="0" smtClean="0">
                <a:solidFill>
                  <a:schemeClr val="bg1"/>
                </a:solidFill>
                <a:latin typeface="+mn-lt"/>
                <a:cs typeface="Times New Roman" panose="02020603050405020304" pitchFamily="18" charset="0"/>
              </a:rPr>
              <a:t>GÉNÉRALITÉS SUR </a:t>
            </a:r>
            <a:r>
              <a:rPr lang="fr-FR" sz="2800" b="1" dirty="0" smtClean="0">
                <a:solidFill>
                  <a:schemeClr val="bg1"/>
                </a:solidFill>
                <a:cs typeface="Times New Roman" panose="02020603050405020304" pitchFamily="18" charset="0"/>
              </a:rPr>
              <a:t>LES ULTRASONS ET LE CONTROLE NON DESTRUCTIF</a:t>
            </a:r>
            <a:endParaRPr lang="fr-FR" sz="2800" b="1" dirty="0">
              <a:solidFill>
                <a:schemeClr val="bg1"/>
              </a:solidFill>
              <a:latin typeface="+mn-lt"/>
              <a:cs typeface="Times New Roman" panose="02020603050405020304" pitchFamily="18" charset="0"/>
            </a:endParaRPr>
          </a:p>
        </p:txBody>
      </p:sp>
      <p:sp>
        <p:nvSpPr>
          <p:cNvPr id="3" name="ZoneTexte 2"/>
          <p:cNvSpPr txBox="1"/>
          <p:nvPr/>
        </p:nvSpPr>
        <p:spPr>
          <a:xfrm>
            <a:off x="1403648" y="1778853"/>
            <a:ext cx="3888432"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a:t>C</a:t>
            </a:r>
            <a:r>
              <a:rPr lang="fr-FR" sz="2400" b="1" dirty="0" smtClean="0"/>
              <a:t>ontrôle par ultrason</a:t>
            </a:r>
            <a:endParaRPr lang="fr-FR" sz="2400" b="1" dirty="0"/>
          </a:p>
        </p:txBody>
      </p:sp>
      <p:sp>
        <p:nvSpPr>
          <p:cNvPr id="5" name="ZoneTexte 4"/>
          <p:cNvSpPr txBox="1"/>
          <p:nvPr/>
        </p:nvSpPr>
        <p:spPr>
          <a:xfrm>
            <a:off x="4560313" y="4129249"/>
            <a:ext cx="3744416"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smtClean="0"/>
              <a:t>Avantages</a:t>
            </a:r>
            <a:r>
              <a:rPr lang="fr-FR" dirty="0" smtClean="0"/>
              <a:t> </a:t>
            </a:r>
            <a:endParaRPr lang="fr-FR" dirty="0"/>
          </a:p>
        </p:txBody>
      </p:sp>
      <p:sp>
        <p:nvSpPr>
          <p:cNvPr id="6" name="ZoneTexte 5"/>
          <p:cNvSpPr txBox="1"/>
          <p:nvPr/>
        </p:nvSpPr>
        <p:spPr>
          <a:xfrm>
            <a:off x="5929671" y="5446107"/>
            <a:ext cx="2520280"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a:t>I</a:t>
            </a:r>
            <a:r>
              <a:rPr lang="fr-FR" sz="2400" b="1" dirty="0" smtClean="0"/>
              <a:t>nconvénients</a:t>
            </a:r>
            <a:endParaRPr lang="fr-FR" sz="2400" b="1" dirty="0"/>
          </a:p>
        </p:txBody>
      </p:sp>
      <p:sp>
        <p:nvSpPr>
          <p:cNvPr id="8" name="ZoneTexte 7"/>
          <p:cNvSpPr txBox="1"/>
          <p:nvPr/>
        </p:nvSpPr>
        <p:spPr>
          <a:xfrm>
            <a:off x="2371045" y="2919325"/>
            <a:ext cx="3810659" cy="461665"/>
          </a:xfrm>
          <a:prstGeom prst="rect">
            <a:avLst/>
          </a:prstGeom>
          <a:noFill/>
        </p:spPr>
        <p:txBody>
          <a:bodyPr wrap="none" rtlCol="0">
            <a:spAutoFit/>
          </a:bodyPr>
          <a:lstStyle/>
          <a:p>
            <a:pPr marL="342900" indent="-342900">
              <a:buFont typeface="Wingdings" panose="05000000000000000000" pitchFamily="2" charset="2"/>
              <a:buChar char="Ø"/>
            </a:pPr>
            <a:r>
              <a:rPr lang="fr-FR" sz="2400" b="1" dirty="0" smtClean="0"/>
              <a:t>Domaines d’utilisation</a:t>
            </a:r>
            <a:endParaRPr lang="fr-FR" sz="2400" b="1" dirty="0"/>
          </a:p>
        </p:txBody>
      </p:sp>
    </p:spTree>
    <p:extLst>
      <p:ext uri="{BB962C8B-B14F-4D97-AF65-F5344CB8AC3E}">
        <p14:creationId xmlns:p14="http://schemas.microsoft.com/office/powerpoint/2010/main" val="25033687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BA7BF4C9-5EED-4DCA-BB54-9983DB121813}" type="slidenum">
              <a:rPr lang="fr-FR" sz="2400" smtClean="0">
                <a:solidFill>
                  <a:schemeClr val="tx1"/>
                </a:solidFill>
                <a:latin typeface="Times New Roman" panose="02020603050405020304" pitchFamily="18" charset="0"/>
                <a:cs typeface="Times New Roman" panose="02020603050405020304" pitchFamily="18" charset="0"/>
              </a:rPr>
              <a:pPr/>
              <a:t>11</a:t>
            </a:fld>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8" name="ZoneTexte 7"/>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7" name="ZoneTexte 16"/>
          <p:cNvSpPr txBox="1"/>
          <p:nvPr/>
        </p:nvSpPr>
        <p:spPr>
          <a:xfrm>
            <a:off x="749118" y="1628800"/>
            <a:ext cx="8215370" cy="461665"/>
          </a:xfrm>
          <a:prstGeom prst="rect">
            <a:avLst/>
          </a:prstGeom>
          <a:noFill/>
        </p:spPr>
        <p:txBody>
          <a:bodyPr wrap="square" rtlCol="0">
            <a:spAutoFit/>
          </a:bodyPr>
          <a:lstStyle/>
          <a:p>
            <a:pPr marL="285750" indent="-285750">
              <a:buFont typeface="Wingdings" panose="05000000000000000000" pitchFamily="2" charset="2"/>
              <a:buChar char="ü"/>
            </a:pPr>
            <a:r>
              <a:rPr lang="fr-FR" sz="2400" b="1" dirty="0" smtClean="0">
                <a:latin typeface="+mn-lt"/>
              </a:rPr>
              <a:t>Schéma synoptique du dispositif</a:t>
            </a:r>
            <a:endParaRPr lang="fr-FR" sz="2400" b="1" dirty="0">
              <a:latin typeface="+mn-lt"/>
            </a:endParaRPr>
          </a:p>
        </p:txBody>
      </p:sp>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6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7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7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7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81"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3583"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 name="ZoneTexte 3"/>
          <p:cNvSpPr txBox="1"/>
          <p:nvPr/>
        </p:nvSpPr>
        <p:spPr>
          <a:xfrm flipH="1">
            <a:off x="3852463" y="6317645"/>
            <a:ext cx="1672684" cy="369332"/>
          </a:xfrm>
          <a:prstGeom prst="rect">
            <a:avLst/>
          </a:prstGeom>
          <a:noFill/>
        </p:spPr>
        <p:txBody>
          <a:bodyPr wrap="square" rtlCol="0">
            <a:spAutoFit/>
          </a:bodyPr>
          <a:lstStyle/>
          <a:p>
            <a:r>
              <a:rPr lang="fr-FR" b="1" dirty="0" smtClean="0"/>
              <a:t>Figure </a:t>
            </a:r>
            <a:r>
              <a:rPr lang="fr-FR" b="1" dirty="0"/>
              <a:t>2</a:t>
            </a:r>
            <a:r>
              <a:rPr lang="fr-FR" b="1" dirty="0" smtClean="0"/>
              <a:t>.1</a:t>
            </a:r>
            <a:endParaRPr lang="fr-FR" b="1" dirty="0"/>
          </a:p>
        </p:txBody>
      </p:sp>
      <p:sp>
        <p:nvSpPr>
          <p:cNvPr id="23"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Conception des différents blocs</a:t>
            </a:r>
            <a:endParaRPr lang="fr-FR" sz="2400" b="1" dirty="0">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88" y="2209671"/>
            <a:ext cx="8219256" cy="4120352"/>
          </a:xfrm>
          <a:prstGeom prst="rect">
            <a:avLst/>
          </a:prstGeom>
        </p:spPr>
      </p:pic>
      <p:sp>
        <p:nvSpPr>
          <p:cNvPr id="9" name="Rectangle 8"/>
          <p:cNvSpPr/>
          <p:nvPr/>
        </p:nvSpPr>
        <p:spPr>
          <a:xfrm>
            <a:off x="1979712" y="3809132"/>
            <a:ext cx="4104456" cy="860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979712" y="4979949"/>
            <a:ext cx="4104456" cy="914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290792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20"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conception du bloc d’émission</a:t>
            </a:r>
            <a:endParaRPr lang="fr-FR" sz="2400" b="1" dirty="0">
              <a:solidFill>
                <a:schemeClr val="tx1"/>
              </a:solidFill>
            </a:endParaRPr>
          </a:p>
        </p:txBody>
      </p:sp>
      <p:sp>
        <p:nvSpPr>
          <p:cNvPr id="2" name="ZoneTexte 1"/>
          <p:cNvSpPr txBox="1"/>
          <p:nvPr/>
        </p:nvSpPr>
        <p:spPr>
          <a:xfrm>
            <a:off x="755576" y="2060848"/>
            <a:ext cx="5687776" cy="461665"/>
          </a:xfrm>
          <a:prstGeom prst="rect">
            <a:avLst/>
          </a:prstGeom>
          <a:noFill/>
        </p:spPr>
        <p:txBody>
          <a:bodyPr wrap="none" rtlCol="0">
            <a:spAutoFit/>
          </a:bodyPr>
          <a:lstStyle/>
          <a:p>
            <a:pPr marL="285750" indent="-285750">
              <a:buFont typeface="Wingdings" panose="05000000000000000000" pitchFamily="2" charset="2"/>
              <a:buChar char="ü"/>
            </a:pPr>
            <a:r>
              <a:rPr lang="fr-FR" sz="2400" b="1" dirty="0" smtClean="0"/>
              <a:t>Composition du système émetteur</a:t>
            </a:r>
            <a:endParaRPr lang="fr-FR" sz="2400" b="1" dirty="0"/>
          </a:p>
        </p:txBody>
      </p:sp>
      <p:sp>
        <p:nvSpPr>
          <p:cNvPr id="7" name="ZoneTexte 6"/>
          <p:cNvSpPr txBox="1"/>
          <p:nvPr/>
        </p:nvSpPr>
        <p:spPr>
          <a:xfrm>
            <a:off x="1476927" y="2882334"/>
            <a:ext cx="2909771" cy="400110"/>
          </a:xfrm>
          <a:prstGeom prst="rect">
            <a:avLst/>
          </a:prstGeom>
          <a:noFill/>
        </p:spPr>
        <p:txBody>
          <a:bodyPr wrap="none" rtlCol="0">
            <a:spAutoFit/>
          </a:bodyPr>
          <a:lstStyle/>
          <a:p>
            <a:pPr marL="285750" indent="-285750">
              <a:buFont typeface="Courier New" panose="02070309020205020404" pitchFamily="49" charset="0"/>
              <a:buChar char="o"/>
            </a:pPr>
            <a:r>
              <a:rPr lang="fr-FR" sz="2000" dirty="0" smtClean="0"/>
              <a:t>Multivibrateur astable</a:t>
            </a:r>
            <a:endParaRPr lang="fr-FR" sz="2000" dirty="0"/>
          </a:p>
        </p:txBody>
      </p:sp>
      <p:sp>
        <p:nvSpPr>
          <p:cNvPr id="9" name="ZoneTexte 8"/>
          <p:cNvSpPr txBox="1"/>
          <p:nvPr/>
        </p:nvSpPr>
        <p:spPr>
          <a:xfrm>
            <a:off x="1490814" y="3777431"/>
            <a:ext cx="1628725" cy="400110"/>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smtClean="0"/>
              <a:t>oscillateur</a:t>
            </a:r>
            <a:endParaRPr lang="fr-FR" sz="2000" dirty="0"/>
          </a:p>
        </p:txBody>
      </p:sp>
      <p:sp>
        <p:nvSpPr>
          <p:cNvPr id="10" name="ZoneTexte 9"/>
          <p:cNvSpPr txBox="1"/>
          <p:nvPr/>
        </p:nvSpPr>
        <p:spPr>
          <a:xfrm>
            <a:off x="1490814" y="4739750"/>
            <a:ext cx="4384701" cy="400110"/>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smtClean="0"/>
              <a:t>Circuit d’alimentation de l’émetteur</a:t>
            </a:r>
            <a:endParaRPr lang="fr-FR" sz="2000" dirty="0"/>
          </a:p>
        </p:txBody>
      </p:sp>
      <p:sp>
        <p:nvSpPr>
          <p:cNvPr id="11" name="ZoneTexte 10"/>
          <p:cNvSpPr txBox="1"/>
          <p:nvPr/>
        </p:nvSpPr>
        <p:spPr>
          <a:xfrm>
            <a:off x="1476927" y="5634847"/>
            <a:ext cx="4407104" cy="400110"/>
          </a:xfrm>
          <a:prstGeom prst="rect">
            <a:avLst/>
          </a:prstGeom>
          <a:noFill/>
        </p:spPr>
        <p:txBody>
          <a:bodyPr wrap="none" rtlCol="0">
            <a:spAutoFit/>
          </a:bodyPr>
          <a:lstStyle/>
          <a:p>
            <a:pPr marL="285750" indent="-285750">
              <a:buFont typeface="Courier New" panose="02070309020205020404" pitchFamily="49" charset="0"/>
              <a:buChar char="o"/>
            </a:pPr>
            <a:r>
              <a:rPr lang="fr-FR" sz="2000" dirty="0" smtClean="0"/>
              <a:t>Transducteur ultrasonore émetteur</a:t>
            </a:r>
            <a:endParaRPr lang="fr-FR" sz="2000" dirty="0"/>
          </a:p>
        </p:txBody>
      </p:sp>
      <p:sp>
        <p:nvSpPr>
          <p:cNvPr id="3" name="Rectangle 2"/>
          <p:cNvSpPr/>
          <p:nvPr/>
        </p:nvSpPr>
        <p:spPr>
          <a:xfrm>
            <a:off x="8532440" y="6309320"/>
            <a:ext cx="611560" cy="520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12</a:t>
            </a:r>
            <a:endParaRPr lang="fr-FR" sz="2400" dirty="0">
              <a:solidFill>
                <a:schemeClr val="tx1"/>
              </a:solidFill>
            </a:endParaRPr>
          </a:p>
        </p:txBody>
      </p:sp>
    </p:spTree>
    <p:extLst>
      <p:ext uri="{BB962C8B-B14F-4D97-AF65-F5344CB8AC3E}">
        <p14:creationId xmlns:p14="http://schemas.microsoft.com/office/powerpoint/2010/main" val="258248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2"/>
          <p:cNvSpPr txBox="1">
            <a:spLocks/>
          </p:cNvSpPr>
          <p:nvPr/>
        </p:nvSpPr>
        <p:spPr>
          <a:xfrm>
            <a:off x="8143900" y="6421461"/>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effectLst/>
              <a:uLnTx/>
              <a:uFillTx/>
              <a:latin typeface="Times New Roman" pitchFamily="18" charset="0"/>
              <a:ea typeface="+mn-ea"/>
              <a:cs typeface="Times New Roman" pitchFamily="18" charset="0"/>
            </a:endParaRPr>
          </a:p>
        </p:txBody>
      </p:sp>
      <p:sp>
        <p:nvSpPr>
          <p:cNvPr id="8" name="ZoneTexte 7"/>
          <p:cNvSpPr txBox="1"/>
          <p:nvPr/>
        </p:nvSpPr>
        <p:spPr>
          <a:xfrm>
            <a:off x="142844" y="642918"/>
            <a:ext cx="8858312" cy="369332"/>
          </a:xfrm>
          <a:prstGeom prst="rect">
            <a:avLst/>
          </a:prstGeom>
          <a:noFill/>
        </p:spPr>
        <p:txBody>
          <a:bodyPr wrap="square" rtlCol="0">
            <a:spAutoFit/>
          </a:bodyPr>
          <a:lstStyle/>
          <a:p>
            <a:endParaRPr lang="fr-FR" dirty="0" smtClean="0">
              <a:latin typeface="+mn-lt"/>
            </a:endParaRPr>
          </a:p>
        </p:txBody>
      </p:sp>
      <p:sp>
        <p:nvSpPr>
          <p:cNvPr id="12" name="ZoneTexte 11"/>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2" name="ZoneTexte 1"/>
          <p:cNvSpPr txBox="1"/>
          <p:nvPr/>
        </p:nvSpPr>
        <p:spPr>
          <a:xfrm>
            <a:off x="142844" y="1535584"/>
            <a:ext cx="3607078" cy="461665"/>
          </a:xfrm>
          <a:prstGeom prst="rect">
            <a:avLst/>
          </a:prstGeom>
          <a:noFill/>
        </p:spPr>
        <p:txBody>
          <a:bodyPr wrap="none" rtlCol="0">
            <a:spAutoFit/>
          </a:bodyPr>
          <a:lstStyle/>
          <a:p>
            <a:pPr marL="285750" indent="-285750">
              <a:buFont typeface="Wingdings" panose="05000000000000000000" pitchFamily="2" charset="2"/>
              <a:buChar char="q"/>
            </a:pPr>
            <a:r>
              <a:rPr lang="fr-FR" sz="2400" dirty="0" smtClean="0"/>
              <a:t>Générateur de signaux</a:t>
            </a:r>
          </a:p>
        </p:txBody>
      </p:sp>
      <p:sp>
        <p:nvSpPr>
          <p:cNvPr id="13"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d’émission</a:t>
            </a:r>
            <a:endParaRPr lang="fr-FR" sz="2400" b="1" dirty="0">
              <a:solidFill>
                <a:schemeClr val="tx1"/>
              </a:solidFill>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55614"/>
            <a:ext cx="4716016" cy="4265847"/>
          </a:xfrm>
          <a:prstGeom prst="rect">
            <a:avLst/>
          </a:prstGeom>
        </p:spPr>
      </p:pic>
      <p:sp>
        <p:nvSpPr>
          <p:cNvPr id="5" name="ZoneTexte 4"/>
          <p:cNvSpPr txBox="1"/>
          <p:nvPr/>
        </p:nvSpPr>
        <p:spPr>
          <a:xfrm>
            <a:off x="158359" y="6488668"/>
            <a:ext cx="4557658" cy="369332"/>
          </a:xfrm>
          <a:prstGeom prst="rect">
            <a:avLst/>
          </a:prstGeom>
          <a:noFill/>
        </p:spPr>
        <p:txBody>
          <a:bodyPr wrap="none" rtlCol="0">
            <a:spAutoFit/>
          </a:bodyPr>
          <a:lstStyle/>
          <a:p>
            <a:r>
              <a:rPr lang="fr-FR" dirty="0" smtClean="0"/>
              <a:t>Figure 2.2: Câblage du NE555 en astable</a:t>
            </a:r>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1764003833"/>
              </p:ext>
            </p:extLst>
          </p:nvPr>
        </p:nvGraphicFramePr>
        <p:xfrm>
          <a:off x="4860032" y="1858229"/>
          <a:ext cx="3456384" cy="903058"/>
        </p:xfrm>
        <a:graphic>
          <a:graphicData uri="http://schemas.openxmlformats.org/presentationml/2006/ole">
            <mc:AlternateContent xmlns:mc="http://schemas.openxmlformats.org/markup-compatibility/2006">
              <mc:Choice xmlns:v="urn:schemas-microsoft-com:vml" Requires="v">
                <p:oleObj spid="_x0000_s9394" name="Equation" r:id="rId5" imgW="1244520" imgH="253800" progId="Equation.DSMT4">
                  <p:embed/>
                </p:oleObj>
              </mc:Choice>
              <mc:Fallback>
                <p:oleObj name="Equation" r:id="rId5" imgW="1244520" imgH="253800" progId="Equation.DSMT4">
                  <p:embed/>
                  <p:pic>
                    <p:nvPicPr>
                      <p:cNvPr id="0" name=""/>
                      <p:cNvPicPr/>
                      <p:nvPr/>
                    </p:nvPicPr>
                    <p:blipFill>
                      <a:blip r:embed="rId6"/>
                      <a:stretch>
                        <a:fillRect/>
                      </a:stretch>
                    </p:blipFill>
                    <p:spPr>
                      <a:xfrm>
                        <a:off x="4860032" y="1858229"/>
                        <a:ext cx="3456384" cy="903058"/>
                      </a:xfrm>
                      <a:prstGeom prst="rect">
                        <a:avLst/>
                      </a:prstGeom>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4047863908"/>
              </p:ext>
            </p:extLst>
          </p:nvPr>
        </p:nvGraphicFramePr>
        <p:xfrm>
          <a:off x="5076646" y="2980075"/>
          <a:ext cx="2556903" cy="903058"/>
        </p:xfrm>
        <a:graphic>
          <a:graphicData uri="http://schemas.openxmlformats.org/presentationml/2006/ole">
            <mc:AlternateContent xmlns:mc="http://schemas.openxmlformats.org/markup-compatibility/2006">
              <mc:Choice xmlns:v="urn:schemas-microsoft-com:vml" Requires="v">
                <p:oleObj spid="_x0000_s9395" name="Equation" r:id="rId7" imgW="825480" imgH="228600" progId="Equation.DSMT4">
                  <p:embed/>
                </p:oleObj>
              </mc:Choice>
              <mc:Fallback>
                <p:oleObj name="Equation" r:id="rId7" imgW="825480" imgH="228600" progId="Equation.DSMT4">
                  <p:embed/>
                  <p:pic>
                    <p:nvPicPr>
                      <p:cNvPr id="0" name=""/>
                      <p:cNvPicPr/>
                      <p:nvPr/>
                    </p:nvPicPr>
                    <p:blipFill>
                      <a:blip r:embed="rId8"/>
                      <a:stretch>
                        <a:fillRect/>
                      </a:stretch>
                    </p:blipFill>
                    <p:spPr>
                      <a:xfrm>
                        <a:off x="5076646" y="2980075"/>
                        <a:ext cx="2556903" cy="903058"/>
                      </a:xfrm>
                      <a:prstGeom prst="rect">
                        <a:avLst/>
                      </a:prstGeom>
                    </p:spPr>
                  </p:pic>
                </p:oleObj>
              </mc:Fallback>
            </mc:AlternateContent>
          </a:graphicData>
        </a:graphic>
      </p:graphicFrame>
      <p:graphicFrame>
        <p:nvGraphicFramePr>
          <p:cNvPr id="11" name="Objet 10"/>
          <p:cNvGraphicFramePr>
            <a:graphicFrameLocks noChangeAspect="1"/>
          </p:cNvGraphicFramePr>
          <p:nvPr>
            <p:extLst>
              <p:ext uri="{D42A27DB-BD31-4B8C-83A1-F6EECF244321}">
                <p14:modId xmlns:p14="http://schemas.microsoft.com/office/powerpoint/2010/main" val="2008700837"/>
              </p:ext>
            </p:extLst>
          </p:nvPr>
        </p:nvGraphicFramePr>
        <p:xfrm>
          <a:off x="4860032" y="4101921"/>
          <a:ext cx="3982870" cy="945729"/>
        </p:xfrm>
        <a:graphic>
          <a:graphicData uri="http://schemas.openxmlformats.org/presentationml/2006/ole">
            <mc:AlternateContent xmlns:mc="http://schemas.openxmlformats.org/markup-compatibility/2006">
              <mc:Choice xmlns:v="urn:schemas-microsoft-com:vml" Requires="v">
                <p:oleObj spid="_x0000_s9396" name="Equation" r:id="rId9" imgW="1803240" imgH="253800" progId="Equation.DSMT4">
                  <p:embed/>
                </p:oleObj>
              </mc:Choice>
              <mc:Fallback>
                <p:oleObj name="Equation" r:id="rId9" imgW="1803240" imgH="253800" progId="Equation.DSMT4">
                  <p:embed/>
                  <p:pic>
                    <p:nvPicPr>
                      <p:cNvPr id="0" name=""/>
                      <p:cNvPicPr/>
                      <p:nvPr/>
                    </p:nvPicPr>
                    <p:blipFill>
                      <a:blip r:embed="rId10"/>
                      <a:stretch>
                        <a:fillRect/>
                      </a:stretch>
                    </p:blipFill>
                    <p:spPr>
                      <a:xfrm>
                        <a:off x="4860032" y="4101921"/>
                        <a:ext cx="3982870" cy="945729"/>
                      </a:xfrm>
                      <a:prstGeom prst="rect">
                        <a:avLst/>
                      </a:prstGeom>
                    </p:spPr>
                  </p:pic>
                </p:oleObj>
              </mc:Fallback>
            </mc:AlternateContent>
          </a:graphicData>
        </a:graphic>
      </p:graphicFrame>
      <p:graphicFrame>
        <p:nvGraphicFramePr>
          <p:cNvPr id="14" name="Objet 13"/>
          <p:cNvGraphicFramePr>
            <a:graphicFrameLocks noChangeAspect="1"/>
          </p:cNvGraphicFramePr>
          <p:nvPr>
            <p:extLst>
              <p:ext uri="{D42A27DB-BD31-4B8C-83A1-F6EECF244321}">
                <p14:modId xmlns:p14="http://schemas.microsoft.com/office/powerpoint/2010/main" val="244274797"/>
              </p:ext>
            </p:extLst>
          </p:nvPr>
        </p:nvGraphicFramePr>
        <p:xfrm>
          <a:off x="5076646" y="5047650"/>
          <a:ext cx="2556903" cy="1224369"/>
        </p:xfrm>
        <a:graphic>
          <a:graphicData uri="http://schemas.openxmlformats.org/presentationml/2006/ole">
            <mc:AlternateContent xmlns:mc="http://schemas.openxmlformats.org/markup-compatibility/2006">
              <mc:Choice xmlns:v="urn:schemas-microsoft-com:vml" Requires="v">
                <p:oleObj spid="_x0000_s9397" name="Equation" r:id="rId11" imgW="1180800" imgH="431640" progId="Equation.DSMT4">
                  <p:embed/>
                </p:oleObj>
              </mc:Choice>
              <mc:Fallback>
                <p:oleObj name="Equation" r:id="rId11" imgW="1180800" imgH="431640" progId="Equation.DSMT4">
                  <p:embed/>
                  <p:pic>
                    <p:nvPicPr>
                      <p:cNvPr id="0" name=""/>
                      <p:cNvPicPr/>
                      <p:nvPr/>
                    </p:nvPicPr>
                    <p:blipFill>
                      <a:blip r:embed="rId12"/>
                      <a:stretch>
                        <a:fillRect/>
                      </a:stretch>
                    </p:blipFill>
                    <p:spPr>
                      <a:xfrm>
                        <a:off x="5076646" y="5047650"/>
                        <a:ext cx="2556903" cy="1224369"/>
                      </a:xfrm>
                      <a:prstGeom prst="rect">
                        <a:avLst/>
                      </a:prstGeom>
                    </p:spPr>
                  </p:pic>
                </p:oleObj>
              </mc:Fallback>
            </mc:AlternateContent>
          </a:graphicData>
        </a:graphic>
      </p:graphicFrame>
      <p:sp>
        <p:nvSpPr>
          <p:cNvPr id="6" name="ZoneTexte 5"/>
          <p:cNvSpPr txBox="1"/>
          <p:nvPr/>
        </p:nvSpPr>
        <p:spPr>
          <a:xfrm>
            <a:off x="8749447" y="2125092"/>
            <a:ext cx="466794" cy="369332"/>
          </a:xfrm>
          <a:prstGeom prst="rect">
            <a:avLst/>
          </a:prstGeom>
          <a:noFill/>
        </p:spPr>
        <p:txBody>
          <a:bodyPr wrap="none" rtlCol="0">
            <a:spAutoFit/>
          </a:bodyPr>
          <a:lstStyle/>
          <a:p>
            <a:r>
              <a:rPr lang="fr-FR" dirty="0" smtClean="0"/>
              <a:t>(5)</a:t>
            </a:r>
            <a:endParaRPr lang="fr-FR" dirty="0"/>
          </a:p>
        </p:txBody>
      </p:sp>
      <p:sp>
        <p:nvSpPr>
          <p:cNvPr id="7" name="ZoneTexte 6"/>
          <p:cNvSpPr txBox="1"/>
          <p:nvPr/>
        </p:nvSpPr>
        <p:spPr>
          <a:xfrm>
            <a:off x="8749447" y="3205712"/>
            <a:ext cx="466794" cy="369332"/>
          </a:xfrm>
          <a:prstGeom prst="rect">
            <a:avLst/>
          </a:prstGeom>
          <a:noFill/>
        </p:spPr>
        <p:txBody>
          <a:bodyPr wrap="none" rtlCol="0">
            <a:spAutoFit/>
          </a:bodyPr>
          <a:lstStyle/>
          <a:p>
            <a:r>
              <a:rPr lang="fr-FR" dirty="0" smtClean="0"/>
              <a:t>(6)</a:t>
            </a:r>
            <a:endParaRPr lang="fr-FR" dirty="0"/>
          </a:p>
        </p:txBody>
      </p:sp>
      <p:sp>
        <p:nvSpPr>
          <p:cNvPr id="15" name="ZoneTexte 14"/>
          <p:cNvSpPr txBox="1"/>
          <p:nvPr/>
        </p:nvSpPr>
        <p:spPr>
          <a:xfrm>
            <a:off x="8767759" y="4390119"/>
            <a:ext cx="466794" cy="369332"/>
          </a:xfrm>
          <a:prstGeom prst="rect">
            <a:avLst/>
          </a:prstGeom>
          <a:noFill/>
        </p:spPr>
        <p:txBody>
          <a:bodyPr wrap="none" rtlCol="0">
            <a:spAutoFit/>
          </a:bodyPr>
          <a:lstStyle/>
          <a:p>
            <a:r>
              <a:rPr lang="fr-FR" dirty="0" smtClean="0"/>
              <a:t>(7)</a:t>
            </a:r>
            <a:endParaRPr lang="fr-FR" dirty="0"/>
          </a:p>
        </p:txBody>
      </p:sp>
      <p:sp>
        <p:nvSpPr>
          <p:cNvPr id="16" name="ZoneTexte 15"/>
          <p:cNvSpPr txBox="1"/>
          <p:nvPr/>
        </p:nvSpPr>
        <p:spPr>
          <a:xfrm>
            <a:off x="8768810" y="5445224"/>
            <a:ext cx="466794" cy="369332"/>
          </a:xfrm>
          <a:prstGeom prst="rect">
            <a:avLst/>
          </a:prstGeom>
          <a:noFill/>
        </p:spPr>
        <p:txBody>
          <a:bodyPr wrap="none" rtlCol="0">
            <a:spAutoFit/>
          </a:bodyPr>
          <a:lstStyle/>
          <a:p>
            <a:r>
              <a:rPr lang="fr-FR" dirty="0" smtClean="0"/>
              <a:t>(8)</a:t>
            </a:r>
            <a:endParaRPr lang="fr-FR" dirty="0"/>
          </a:p>
        </p:txBody>
      </p:sp>
      <p:sp>
        <p:nvSpPr>
          <p:cNvPr id="17" name="Rectangle 16"/>
          <p:cNvSpPr/>
          <p:nvPr/>
        </p:nvSpPr>
        <p:spPr>
          <a:xfrm>
            <a:off x="8532439" y="6421460"/>
            <a:ext cx="613303" cy="424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13</a:t>
            </a:r>
            <a:endParaRPr lang="fr-FR"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17"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d’émission</a:t>
            </a:r>
            <a:endParaRPr lang="fr-FR" sz="2400" b="1" dirty="0">
              <a:solidFill>
                <a:schemeClr val="tx1"/>
              </a:solidFill>
            </a:endParaRPr>
          </a:p>
        </p:txBody>
      </p:sp>
      <p:sp>
        <p:nvSpPr>
          <p:cNvPr id="3" name="ZoneTexte 2"/>
          <p:cNvSpPr txBox="1"/>
          <p:nvPr/>
        </p:nvSpPr>
        <p:spPr>
          <a:xfrm>
            <a:off x="539552" y="1751811"/>
            <a:ext cx="2084866" cy="461665"/>
          </a:xfrm>
          <a:prstGeom prst="rect">
            <a:avLst/>
          </a:prstGeom>
          <a:noFill/>
        </p:spPr>
        <p:txBody>
          <a:bodyPr wrap="none" rtlCol="0">
            <a:spAutoFit/>
          </a:bodyPr>
          <a:lstStyle/>
          <a:p>
            <a:pPr marL="285750" indent="-285750">
              <a:buFont typeface="Wingdings" panose="05000000000000000000" pitchFamily="2" charset="2"/>
              <a:buChar char="q"/>
            </a:pPr>
            <a:r>
              <a:rPr lang="fr-FR" sz="2400" dirty="0" smtClean="0"/>
              <a:t>L’oscillateur</a:t>
            </a:r>
            <a:endParaRPr lang="fr-FR" sz="24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88" y="2587961"/>
            <a:ext cx="5150255" cy="3433327"/>
          </a:xfrm>
          <a:prstGeom prst="rect">
            <a:avLst/>
          </a:prstGeom>
        </p:spPr>
      </p:pic>
      <p:sp>
        <p:nvSpPr>
          <p:cNvPr id="6" name="ZoneTexte 5"/>
          <p:cNvSpPr txBox="1"/>
          <p:nvPr/>
        </p:nvSpPr>
        <p:spPr>
          <a:xfrm>
            <a:off x="340688" y="6179817"/>
            <a:ext cx="4006225" cy="369332"/>
          </a:xfrm>
          <a:prstGeom prst="rect">
            <a:avLst/>
          </a:prstGeom>
          <a:noFill/>
        </p:spPr>
        <p:txBody>
          <a:bodyPr wrap="none" rtlCol="0">
            <a:spAutoFit/>
          </a:bodyPr>
          <a:lstStyle/>
          <a:p>
            <a:r>
              <a:rPr lang="fr-FR" dirty="0" smtClean="0"/>
              <a:t>Figure 2.3 : </a:t>
            </a:r>
            <a:r>
              <a:rPr lang="fr-FR" dirty="0"/>
              <a:t>O</a:t>
            </a:r>
            <a:r>
              <a:rPr lang="fr-FR" dirty="0" smtClean="0"/>
              <a:t>scillateur à porte NAND</a:t>
            </a:r>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1901456230"/>
              </p:ext>
            </p:extLst>
          </p:nvPr>
        </p:nvGraphicFramePr>
        <p:xfrm>
          <a:off x="5693180" y="2952773"/>
          <a:ext cx="2952327" cy="1199113"/>
        </p:xfrm>
        <a:graphic>
          <a:graphicData uri="http://schemas.openxmlformats.org/presentationml/2006/ole">
            <mc:AlternateContent xmlns:mc="http://schemas.openxmlformats.org/markup-compatibility/2006">
              <mc:Choice xmlns:v="urn:schemas-microsoft-com:vml" Requires="v">
                <p:oleObj spid="_x0000_s4284" name="Equation" r:id="rId4" imgW="965160" imgH="431640" progId="Equation.DSMT4">
                  <p:embed/>
                </p:oleObj>
              </mc:Choice>
              <mc:Fallback>
                <p:oleObj name="Equation" r:id="rId4" imgW="965160" imgH="431640" progId="Equation.DSMT4">
                  <p:embed/>
                  <p:pic>
                    <p:nvPicPr>
                      <p:cNvPr id="0" name=""/>
                      <p:cNvPicPr/>
                      <p:nvPr/>
                    </p:nvPicPr>
                    <p:blipFill>
                      <a:blip r:embed="rId5"/>
                      <a:stretch>
                        <a:fillRect/>
                      </a:stretch>
                    </p:blipFill>
                    <p:spPr>
                      <a:xfrm>
                        <a:off x="5693180" y="2952773"/>
                        <a:ext cx="2952327" cy="1199113"/>
                      </a:xfrm>
                      <a:prstGeom prst="rect">
                        <a:avLst/>
                      </a:prstGeom>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1160527103"/>
              </p:ext>
            </p:extLst>
          </p:nvPr>
        </p:nvGraphicFramePr>
        <p:xfrm>
          <a:off x="6269484" y="5841496"/>
          <a:ext cx="2332583" cy="676641"/>
        </p:xfrm>
        <a:graphic>
          <a:graphicData uri="http://schemas.openxmlformats.org/presentationml/2006/ole">
            <mc:AlternateContent xmlns:mc="http://schemas.openxmlformats.org/markup-compatibility/2006">
              <mc:Choice xmlns:v="urn:schemas-microsoft-com:vml" Requires="v">
                <p:oleObj spid="_x0000_s4285" name="Equation" r:id="rId6" imgW="749160" imgH="203040" progId="Equation.DSMT4">
                  <p:embed/>
                </p:oleObj>
              </mc:Choice>
              <mc:Fallback>
                <p:oleObj name="Equation" r:id="rId6" imgW="749160" imgH="203040" progId="Equation.DSMT4">
                  <p:embed/>
                  <p:pic>
                    <p:nvPicPr>
                      <p:cNvPr id="0" name=""/>
                      <p:cNvPicPr/>
                      <p:nvPr/>
                    </p:nvPicPr>
                    <p:blipFill>
                      <a:blip r:embed="rId7"/>
                      <a:stretch>
                        <a:fillRect/>
                      </a:stretch>
                    </p:blipFill>
                    <p:spPr>
                      <a:xfrm>
                        <a:off x="6269484" y="5841496"/>
                        <a:ext cx="2332583" cy="676641"/>
                      </a:xfrm>
                      <a:prstGeom prst="rect">
                        <a:avLst/>
                      </a:prstGeom>
                    </p:spPr>
                  </p:pic>
                </p:oleObj>
              </mc:Fallback>
            </mc:AlternateContent>
          </a:graphicData>
        </a:graphic>
      </p:graphicFrame>
      <p:sp>
        <p:nvSpPr>
          <p:cNvPr id="12" name="ZoneTexte 11"/>
          <p:cNvSpPr txBox="1"/>
          <p:nvPr/>
        </p:nvSpPr>
        <p:spPr>
          <a:xfrm>
            <a:off x="8675530" y="3367663"/>
            <a:ext cx="577915" cy="369332"/>
          </a:xfrm>
          <a:prstGeom prst="rect">
            <a:avLst/>
          </a:prstGeom>
          <a:noFill/>
        </p:spPr>
        <p:txBody>
          <a:bodyPr wrap="none" rtlCol="0">
            <a:spAutoFit/>
          </a:bodyPr>
          <a:lstStyle/>
          <a:p>
            <a:r>
              <a:rPr lang="fr-FR" dirty="0"/>
              <a:t>(</a:t>
            </a:r>
            <a:r>
              <a:rPr lang="fr-FR" dirty="0" smtClean="0"/>
              <a:t>11)</a:t>
            </a:r>
            <a:endParaRPr lang="fr-FR" dirty="0"/>
          </a:p>
        </p:txBody>
      </p:sp>
      <p:sp>
        <p:nvSpPr>
          <p:cNvPr id="2" name="Rectangle 1"/>
          <p:cNvSpPr/>
          <p:nvPr/>
        </p:nvSpPr>
        <p:spPr>
          <a:xfrm>
            <a:off x="8460432" y="6381328"/>
            <a:ext cx="683568" cy="476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14</a:t>
            </a:r>
            <a:endParaRPr lang="fr-FR" sz="2400" dirty="0">
              <a:solidFill>
                <a:schemeClr val="tx1"/>
              </a:solidFill>
            </a:endParaRPr>
          </a:p>
        </p:txBody>
      </p:sp>
    </p:spTree>
    <p:extLst>
      <p:ext uri="{BB962C8B-B14F-4D97-AF65-F5344CB8AC3E}">
        <p14:creationId xmlns:p14="http://schemas.microsoft.com/office/powerpoint/2010/main" val="249761651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2"/>
          </p:nvPr>
        </p:nvSpPr>
        <p:spPr>
          <a:xfrm>
            <a:off x="8167718" y="6356350"/>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15</a:t>
            </a:fld>
            <a:endParaRPr lang="fr-FR" sz="2400" dirty="0">
              <a:solidFill>
                <a:schemeClr val="tx1"/>
              </a:solidFill>
              <a:latin typeface="Times New Roman" pitchFamily="18" charset="0"/>
              <a:cs typeface="Times New Roman" pitchFamily="18" charset="0"/>
            </a:endParaRPr>
          </a:p>
        </p:txBody>
      </p:sp>
      <p:sp>
        <p:nvSpPr>
          <p:cNvPr id="10" name="ZoneTexte 9"/>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11"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d’émission</a:t>
            </a:r>
            <a:endParaRPr lang="fr-FR" sz="2400" b="1" dirty="0">
              <a:solidFill>
                <a:schemeClr val="tx1"/>
              </a:solidFill>
            </a:endParaRPr>
          </a:p>
        </p:txBody>
      </p:sp>
      <p:sp>
        <p:nvSpPr>
          <p:cNvPr id="5" name="ZoneTexte 4"/>
          <p:cNvSpPr txBox="1"/>
          <p:nvPr/>
        </p:nvSpPr>
        <p:spPr>
          <a:xfrm>
            <a:off x="539552" y="1703892"/>
            <a:ext cx="7128792"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smtClean="0"/>
              <a:t>Circuit d’alimentation du transducteur émetteur</a:t>
            </a:r>
            <a:endParaRPr lang="fr-FR" sz="24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166937"/>
            <a:ext cx="8280920" cy="4189413"/>
          </a:xfrm>
          <a:prstGeom prst="rect">
            <a:avLst/>
          </a:prstGeom>
        </p:spPr>
      </p:pic>
      <p:sp>
        <p:nvSpPr>
          <p:cNvPr id="8" name="ZoneTexte 7"/>
          <p:cNvSpPr txBox="1"/>
          <p:nvPr/>
        </p:nvSpPr>
        <p:spPr>
          <a:xfrm>
            <a:off x="3779912" y="6488668"/>
            <a:ext cx="1287532" cy="369332"/>
          </a:xfrm>
          <a:prstGeom prst="rect">
            <a:avLst/>
          </a:prstGeom>
          <a:noFill/>
        </p:spPr>
        <p:txBody>
          <a:bodyPr wrap="none" rtlCol="0">
            <a:spAutoFit/>
          </a:bodyPr>
          <a:lstStyle/>
          <a:p>
            <a:r>
              <a:rPr lang="fr-FR" dirty="0" smtClean="0"/>
              <a:t>Figure: 2.4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1"/>
          <p:cNvSpPr txBox="1">
            <a:spLocks/>
          </p:cNvSpPr>
          <p:nvPr/>
        </p:nvSpPr>
        <p:spPr>
          <a:xfrm>
            <a:off x="8223448" y="6385319"/>
            <a:ext cx="762000" cy="365125"/>
          </a:xfrm>
          <a:prstGeom prst="rect">
            <a:avLst/>
          </a:prstGeom>
        </p:spPr>
        <p:txBody>
          <a:bodyPr vert="horz" lIns="0" tIns="0" rIns="0" bIns="0" anchor="b"/>
          <a:lstStyle>
            <a:defPPr>
              <a:defRPr lang="fr-FR"/>
            </a:defPPr>
            <a:lvl1pPr algn="r" rtl="0" eaLnBrk="1" fontAlgn="auto" latinLnBrk="0" hangingPunct="1">
              <a:spcBef>
                <a:spcPts val="0"/>
              </a:spcBef>
              <a:spcAft>
                <a:spcPts val="0"/>
              </a:spcAft>
              <a:defRPr kumimoji="0" sz="1200" kern="1200">
                <a:solidFill>
                  <a:schemeClr val="tx2">
                    <a:shade val="9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fr-FR" sz="2400" dirty="0" smtClean="0">
                <a:solidFill>
                  <a:schemeClr val="tx1"/>
                </a:solidFill>
                <a:latin typeface="Times New Roman" pitchFamily="18" charset="0"/>
                <a:cs typeface="Times New Roman" pitchFamily="18" charset="0"/>
              </a:rPr>
              <a:t>16</a:t>
            </a:r>
            <a:endParaRPr lang="fr-FR" sz="2400" dirty="0">
              <a:solidFill>
                <a:schemeClr val="tx1"/>
              </a:solidFill>
              <a:latin typeface="Times New Roman" pitchFamily="18" charset="0"/>
              <a:cs typeface="Times New Roman" pitchFamily="18" charset="0"/>
            </a:endParaRPr>
          </a:p>
        </p:txBody>
      </p:sp>
      <p:sp>
        <p:nvSpPr>
          <p:cNvPr id="6" name="ZoneTexte 5"/>
          <p:cNvSpPr txBox="1"/>
          <p:nvPr/>
        </p:nvSpPr>
        <p:spPr>
          <a:xfrm>
            <a:off x="470883" y="1440922"/>
            <a:ext cx="2834430" cy="461665"/>
          </a:xfrm>
          <a:prstGeom prst="rect">
            <a:avLst/>
          </a:prstGeom>
          <a:noFill/>
        </p:spPr>
        <p:txBody>
          <a:bodyPr wrap="none" rtlCol="0">
            <a:spAutoFit/>
          </a:bodyPr>
          <a:lstStyle/>
          <a:p>
            <a:pPr marL="285750" indent="-285750">
              <a:buFont typeface="Wingdings" panose="05000000000000000000" pitchFamily="2" charset="2"/>
              <a:buChar char="§"/>
            </a:pPr>
            <a:r>
              <a:rPr lang="fr-FR" sz="2400" b="1" dirty="0" smtClean="0"/>
              <a:t>Circuit émetteur</a:t>
            </a:r>
            <a:endParaRPr lang="fr-FR" sz="2400" b="1"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3" y="1988624"/>
            <a:ext cx="8136904" cy="4392488"/>
          </a:xfrm>
          <a:prstGeom prst="rect">
            <a:avLst/>
          </a:prstGeom>
        </p:spPr>
      </p:pic>
      <p:sp>
        <p:nvSpPr>
          <p:cNvPr id="8" name="ZoneTexte 7"/>
          <p:cNvSpPr txBox="1"/>
          <p:nvPr/>
        </p:nvSpPr>
        <p:spPr>
          <a:xfrm>
            <a:off x="2843808" y="6381112"/>
            <a:ext cx="4326890" cy="369332"/>
          </a:xfrm>
          <a:prstGeom prst="rect">
            <a:avLst/>
          </a:prstGeom>
          <a:noFill/>
        </p:spPr>
        <p:txBody>
          <a:bodyPr wrap="none" rtlCol="0">
            <a:spAutoFit/>
          </a:bodyPr>
          <a:lstStyle/>
          <a:p>
            <a:r>
              <a:rPr lang="fr-FR" dirty="0" smtClean="0"/>
              <a:t>Figure 3.1: Circuit complet de l’émetteur.</a:t>
            </a:r>
          </a:p>
        </p:txBody>
      </p:sp>
      <p:sp>
        <p:nvSpPr>
          <p:cNvPr id="9" name="ZoneTexte 8"/>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10"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d’émission</a:t>
            </a:r>
            <a:endParaRPr lang="fr-FR" sz="2400" b="1" dirty="0">
              <a:solidFill>
                <a:schemeClr val="tx1"/>
              </a:solidFill>
            </a:endParaRPr>
          </a:p>
        </p:txBody>
      </p:sp>
    </p:spTree>
    <p:extLst>
      <p:ext uri="{BB962C8B-B14F-4D97-AF65-F5344CB8AC3E}">
        <p14:creationId xmlns:p14="http://schemas.microsoft.com/office/powerpoint/2010/main" val="2603371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8"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conception du bloc de réception</a:t>
            </a:r>
            <a:endParaRPr lang="fr-FR" sz="2400" b="1" dirty="0">
              <a:solidFill>
                <a:schemeClr val="tx1"/>
              </a:solidFill>
            </a:endParaRPr>
          </a:p>
        </p:txBody>
      </p:sp>
      <p:sp>
        <p:nvSpPr>
          <p:cNvPr id="2" name="ZoneTexte 1"/>
          <p:cNvSpPr txBox="1"/>
          <p:nvPr/>
        </p:nvSpPr>
        <p:spPr>
          <a:xfrm>
            <a:off x="1043608" y="1844824"/>
            <a:ext cx="5620449" cy="461665"/>
          </a:xfrm>
          <a:prstGeom prst="rect">
            <a:avLst/>
          </a:prstGeom>
          <a:noFill/>
        </p:spPr>
        <p:txBody>
          <a:bodyPr wrap="none" rtlCol="0">
            <a:spAutoFit/>
          </a:bodyPr>
          <a:lstStyle/>
          <a:p>
            <a:pPr marL="285750" indent="-285750">
              <a:buFont typeface="Wingdings" panose="05000000000000000000" pitchFamily="2" charset="2"/>
              <a:buChar char="ü"/>
            </a:pPr>
            <a:r>
              <a:rPr lang="fr-FR" sz="2400" b="1" dirty="0" smtClean="0"/>
              <a:t>Composition du système récepteur</a:t>
            </a:r>
            <a:endParaRPr lang="fr-FR" sz="2400" b="1" dirty="0"/>
          </a:p>
        </p:txBody>
      </p:sp>
      <p:sp>
        <p:nvSpPr>
          <p:cNvPr id="5" name="ZoneTexte 4"/>
          <p:cNvSpPr txBox="1"/>
          <p:nvPr/>
        </p:nvSpPr>
        <p:spPr>
          <a:xfrm>
            <a:off x="1907704" y="2852936"/>
            <a:ext cx="2862707" cy="369332"/>
          </a:xfrm>
          <a:prstGeom prst="rect">
            <a:avLst/>
          </a:prstGeom>
          <a:noFill/>
        </p:spPr>
        <p:txBody>
          <a:bodyPr wrap="none" rtlCol="0">
            <a:spAutoFit/>
          </a:bodyPr>
          <a:lstStyle/>
          <a:p>
            <a:pPr marL="285750" indent="-285750">
              <a:buFont typeface="Courier New" panose="02070309020205020404" pitchFamily="49" charset="0"/>
              <a:buChar char="o"/>
            </a:pPr>
            <a:r>
              <a:rPr lang="fr-FR" dirty="0" smtClean="0"/>
              <a:t>Transducteur récepteur</a:t>
            </a:r>
          </a:p>
        </p:txBody>
      </p:sp>
      <p:sp>
        <p:nvSpPr>
          <p:cNvPr id="9" name="ZoneTexte 8"/>
          <p:cNvSpPr txBox="1"/>
          <p:nvPr/>
        </p:nvSpPr>
        <p:spPr>
          <a:xfrm>
            <a:off x="1907704" y="3876992"/>
            <a:ext cx="3965076" cy="369332"/>
          </a:xfrm>
          <a:prstGeom prst="rect">
            <a:avLst/>
          </a:prstGeom>
          <a:noFill/>
        </p:spPr>
        <p:txBody>
          <a:bodyPr wrap="square" rtlCol="0">
            <a:spAutoFit/>
          </a:bodyPr>
          <a:lstStyle/>
          <a:p>
            <a:pPr marL="285750" indent="-285750">
              <a:buFont typeface="Courier New" panose="02070309020205020404" pitchFamily="49" charset="0"/>
              <a:buChar char="o"/>
            </a:pPr>
            <a:r>
              <a:rPr lang="fr-FR" dirty="0" smtClean="0"/>
              <a:t>Étage d’amplification et de filtrage</a:t>
            </a:r>
            <a:endParaRPr lang="fr-FR" dirty="0"/>
          </a:p>
        </p:txBody>
      </p:sp>
      <p:sp>
        <p:nvSpPr>
          <p:cNvPr id="10" name="ZoneTexte 9"/>
          <p:cNvSpPr txBox="1"/>
          <p:nvPr/>
        </p:nvSpPr>
        <p:spPr>
          <a:xfrm>
            <a:off x="1907704" y="4792771"/>
            <a:ext cx="2371162" cy="369332"/>
          </a:xfrm>
          <a:prstGeom prst="rect">
            <a:avLst/>
          </a:prstGeom>
          <a:noFill/>
        </p:spPr>
        <p:txBody>
          <a:bodyPr wrap="none" rtlCol="0">
            <a:spAutoFit/>
          </a:bodyPr>
          <a:lstStyle/>
          <a:p>
            <a:pPr marL="285750" indent="-285750">
              <a:buFont typeface="Courier New" panose="02070309020205020404" pitchFamily="49" charset="0"/>
              <a:buChar char="o"/>
            </a:pPr>
            <a:r>
              <a:rPr lang="fr-FR" dirty="0" smtClean="0"/>
              <a:t>Détecteur de crête</a:t>
            </a:r>
            <a:endParaRPr lang="fr-FR" dirty="0"/>
          </a:p>
        </p:txBody>
      </p:sp>
      <p:sp>
        <p:nvSpPr>
          <p:cNvPr id="11" name="ZoneTexte 10"/>
          <p:cNvSpPr txBox="1"/>
          <p:nvPr/>
        </p:nvSpPr>
        <p:spPr>
          <a:xfrm>
            <a:off x="1907704" y="5742010"/>
            <a:ext cx="2332690" cy="369332"/>
          </a:xfrm>
          <a:prstGeom prst="rect">
            <a:avLst/>
          </a:prstGeom>
          <a:noFill/>
        </p:spPr>
        <p:txBody>
          <a:bodyPr wrap="none" rtlCol="0">
            <a:spAutoFit/>
          </a:bodyPr>
          <a:lstStyle/>
          <a:p>
            <a:pPr marL="285750" indent="-285750">
              <a:buFont typeface="Courier New" panose="02070309020205020404" pitchFamily="49" charset="0"/>
              <a:buChar char="o"/>
            </a:pPr>
            <a:r>
              <a:rPr lang="fr-FR" dirty="0" smtClean="0"/>
              <a:t>Détecteur de seuil</a:t>
            </a:r>
            <a:endParaRPr lang="fr-FR" dirty="0"/>
          </a:p>
        </p:txBody>
      </p:sp>
      <p:sp>
        <p:nvSpPr>
          <p:cNvPr id="3" name="Rectangle 2"/>
          <p:cNvSpPr/>
          <p:nvPr/>
        </p:nvSpPr>
        <p:spPr>
          <a:xfrm>
            <a:off x="8403044" y="6237566"/>
            <a:ext cx="734888" cy="620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17</a:t>
            </a:r>
            <a:endParaRPr lang="fr-FR"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par>
                                <p:cTn id="12" presetID="16" presetClass="entr" presetSubtype="2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3850" y="-21868"/>
            <a:ext cx="5479385" cy="461665"/>
          </a:xfrm>
          <a:prstGeom prst="rect">
            <a:avLst/>
          </a:prstGeom>
          <a:noFill/>
        </p:spPr>
        <p:txBody>
          <a:bodyPr wrap="none" rtlCol="0">
            <a:spAutoFit/>
          </a:bodyPr>
          <a:lstStyle/>
          <a:p>
            <a:pPr marL="285750" indent="-285750">
              <a:buFont typeface="Wingdings" panose="05000000000000000000" pitchFamily="2" charset="2"/>
              <a:buChar char="q"/>
            </a:pPr>
            <a:r>
              <a:rPr lang="fr-FR" sz="2400" b="1" dirty="0" smtClean="0"/>
              <a:t>Étage d’amplification et de filtrage</a:t>
            </a:r>
            <a:endParaRPr lang="fr-FR" sz="2400" b="1"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984" y="469751"/>
            <a:ext cx="6696744" cy="3456384"/>
          </a:xfrm>
          <a:prstGeom prst="rect">
            <a:avLst/>
          </a:prstGeom>
        </p:spPr>
      </p:pic>
      <p:sp>
        <p:nvSpPr>
          <p:cNvPr id="10" name="ZoneTexte 9"/>
          <p:cNvSpPr txBox="1"/>
          <p:nvPr/>
        </p:nvSpPr>
        <p:spPr>
          <a:xfrm>
            <a:off x="4372290" y="3956089"/>
            <a:ext cx="1223412" cy="369332"/>
          </a:xfrm>
          <a:prstGeom prst="rect">
            <a:avLst/>
          </a:prstGeom>
          <a:noFill/>
        </p:spPr>
        <p:txBody>
          <a:bodyPr wrap="none" rtlCol="0">
            <a:spAutoFit/>
          </a:bodyPr>
          <a:lstStyle/>
          <a:p>
            <a:r>
              <a:rPr lang="fr-FR" dirty="0" smtClean="0"/>
              <a:t>Figure 2.5</a:t>
            </a:r>
            <a:endParaRPr lang="fr-FR" dirty="0"/>
          </a:p>
        </p:txBody>
      </p:sp>
      <p:graphicFrame>
        <p:nvGraphicFramePr>
          <p:cNvPr id="3" name="Objet 2"/>
          <p:cNvGraphicFramePr>
            <a:graphicFrameLocks noChangeAspect="1"/>
          </p:cNvGraphicFramePr>
          <p:nvPr>
            <p:extLst>
              <p:ext uri="{D42A27DB-BD31-4B8C-83A1-F6EECF244321}">
                <p14:modId xmlns:p14="http://schemas.microsoft.com/office/powerpoint/2010/main" val="2148578360"/>
              </p:ext>
            </p:extLst>
          </p:nvPr>
        </p:nvGraphicFramePr>
        <p:xfrm>
          <a:off x="115527" y="4185621"/>
          <a:ext cx="4608512" cy="2261865"/>
        </p:xfrm>
        <a:graphic>
          <a:graphicData uri="http://schemas.openxmlformats.org/presentationml/2006/ole">
            <mc:AlternateContent xmlns:mc="http://schemas.openxmlformats.org/markup-compatibility/2006">
              <mc:Choice xmlns:v="urn:schemas-microsoft-com:vml" Requires="v">
                <p:oleObj spid="_x0000_s5455" name="Equation" r:id="rId5" imgW="2234880" imgH="838080" progId="Equation.DSMT4">
                  <p:embed/>
                </p:oleObj>
              </mc:Choice>
              <mc:Fallback>
                <p:oleObj name="Equation" r:id="rId5" imgW="2234880" imgH="838080" progId="Equation.DSMT4">
                  <p:embed/>
                  <p:pic>
                    <p:nvPicPr>
                      <p:cNvPr id="0" name=""/>
                      <p:cNvPicPr/>
                      <p:nvPr/>
                    </p:nvPicPr>
                    <p:blipFill>
                      <a:blip r:embed="rId6"/>
                      <a:stretch>
                        <a:fillRect/>
                      </a:stretch>
                    </p:blipFill>
                    <p:spPr>
                      <a:xfrm>
                        <a:off x="115527" y="4185621"/>
                        <a:ext cx="4608512" cy="2261865"/>
                      </a:xfrm>
                      <a:prstGeom prst="rect">
                        <a:avLst/>
                      </a:prstGeom>
                    </p:spPr>
                  </p:pic>
                </p:oleObj>
              </mc:Fallback>
            </mc:AlternateContent>
          </a:graphicData>
        </a:graphic>
      </p:graphicFrame>
      <p:graphicFrame>
        <p:nvGraphicFramePr>
          <p:cNvPr id="4" name="Objet 3"/>
          <p:cNvGraphicFramePr>
            <a:graphicFrameLocks noChangeAspect="1"/>
          </p:cNvGraphicFramePr>
          <p:nvPr>
            <p:extLst>
              <p:ext uri="{D42A27DB-BD31-4B8C-83A1-F6EECF244321}">
                <p14:modId xmlns:p14="http://schemas.microsoft.com/office/powerpoint/2010/main" val="414095162"/>
              </p:ext>
            </p:extLst>
          </p:nvPr>
        </p:nvGraphicFramePr>
        <p:xfrm>
          <a:off x="1691680" y="6336406"/>
          <a:ext cx="1895140" cy="681224"/>
        </p:xfrm>
        <a:graphic>
          <a:graphicData uri="http://schemas.openxmlformats.org/presentationml/2006/ole">
            <mc:AlternateContent xmlns:mc="http://schemas.openxmlformats.org/markup-compatibility/2006">
              <mc:Choice xmlns:v="urn:schemas-microsoft-com:vml" Requires="v">
                <p:oleObj spid="_x0000_s5456" name="Equation" r:id="rId7" imgW="634680" imgH="228600" progId="Equation.DSMT4">
                  <p:embed/>
                </p:oleObj>
              </mc:Choice>
              <mc:Fallback>
                <p:oleObj name="Equation" r:id="rId7" imgW="634680" imgH="228600" progId="Equation.DSMT4">
                  <p:embed/>
                  <p:pic>
                    <p:nvPicPr>
                      <p:cNvPr id="0" name=""/>
                      <p:cNvPicPr/>
                      <p:nvPr/>
                    </p:nvPicPr>
                    <p:blipFill>
                      <a:blip r:embed="rId8"/>
                      <a:stretch>
                        <a:fillRect/>
                      </a:stretch>
                    </p:blipFill>
                    <p:spPr>
                      <a:xfrm>
                        <a:off x="1691680" y="6336406"/>
                        <a:ext cx="1895140" cy="681224"/>
                      </a:xfrm>
                      <a:prstGeom prst="rect">
                        <a:avLst/>
                      </a:prstGeom>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3286219749"/>
              </p:ext>
            </p:extLst>
          </p:nvPr>
        </p:nvGraphicFramePr>
        <p:xfrm>
          <a:off x="6372200" y="4582018"/>
          <a:ext cx="2202521" cy="1244461"/>
        </p:xfrm>
        <a:graphic>
          <a:graphicData uri="http://schemas.openxmlformats.org/presentationml/2006/ole">
            <mc:AlternateContent xmlns:mc="http://schemas.openxmlformats.org/markup-compatibility/2006">
              <mc:Choice xmlns:v="urn:schemas-microsoft-com:vml" Requires="v">
                <p:oleObj spid="_x0000_s5457" name="Equation" r:id="rId9" imgW="672840" imgH="431640" progId="Equation.DSMT4">
                  <p:embed/>
                </p:oleObj>
              </mc:Choice>
              <mc:Fallback>
                <p:oleObj name="Equation" r:id="rId9" imgW="672840" imgH="431640" progId="Equation.DSMT4">
                  <p:embed/>
                  <p:pic>
                    <p:nvPicPr>
                      <p:cNvPr id="0" name=""/>
                      <p:cNvPicPr/>
                      <p:nvPr/>
                    </p:nvPicPr>
                    <p:blipFill>
                      <a:blip r:embed="rId10"/>
                      <a:stretch>
                        <a:fillRect/>
                      </a:stretch>
                    </p:blipFill>
                    <p:spPr>
                      <a:xfrm>
                        <a:off x="6372200" y="4582018"/>
                        <a:ext cx="2202521" cy="1244461"/>
                      </a:xfrm>
                      <a:prstGeom prst="rect">
                        <a:avLst/>
                      </a:prstGeom>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1179855928"/>
              </p:ext>
            </p:extLst>
          </p:nvPr>
        </p:nvGraphicFramePr>
        <p:xfrm>
          <a:off x="6537356" y="6336406"/>
          <a:ext cx="1872208" cy="564593"/>
        </p:xfrm>
        <a:graphic>
          <a:graphicData uri="http://schemas.openxmlformats.org/presentationml/2006/ole">
            <mc:AlternateContent xmlns:mc="http://schemas.openxmlformats.org/markup-compatibility/2006">
              <mc:Choice xmlns:v="urn:schemas-microsoft-com:vml" Requires="v">
                <p:oleObj spid="_x0000_s5458" name="Equation" r:id="rId11" imgW="736560" imgH="203040" progId="Equation.DSMT4">
                  <p:embed/>
                </p:oleObj>
              </mc:Choice>
              <mc:Fallback>
                <p:oleObj name="Equation" r:id="rId11" imgW="736560" imgH="203040" progId="Equation.DSMT4">
                  <p:embed/>
                  <p:pic>
                    <p:nvPicPr>
                      <p:cNvPr id="0" name=""/>
                      <p:cNvPicPr/>
                      <p:nvPr/>
                    </p:nvPicPr>
                    <p:blipFill>
                      <a:blip r:embed="rId12"/>
                      <a:stretch>
                        <a:fillRect/>
                      </a:stretch>
                    </p:blipFill>
                    <p:spPr>
                      <a:xfrm>
                        <a:off x="6537356" y="6336406"/>
                        <a:ext cx="1872208" cy="564593"/>
                      </a:xfrm>
                      <a:prstGeom prst="rect">
                        <a:avLst/>
                      </a:prstGeom>
                    </p:spPr>
                  </p:pic>
                </p:oleObj>
              </mc:Fallback>
            </mc:AlternateContent>
          </a:graphicData>
        </a:graphic>
      </p:graphicFrame>
      <p:sp>
        <p:nvSpPr>
          <p:cNvPr id="8" name="ZoneTexte 7"/>
          <p:cNvSpPr txBox="1"/>
          <p:nvPr/>
        </p:nvSpPr>
        <p:spPr>
          <a:xfrm>
            <a:off x="5336833" y="5131887"/>
            <a:ext cx="595035" cy="369332"/>
          </a:xfrm>
          <a:prstGeom prst="rect">
            <a:avLst/>
          </a:prstGeom>
          <a:noFill/>
        </p:spPr>
        <p:txBody>
          <a:bodyPr wrap="none" rtlCol="0">
            <a:spAutoFit/>
          </a:bodyPr>
          <a:lstStyle/>
          <a:p>
            <a:r>
              <a:rPr lang="fr-FR" dirty="0" smtClean="0"/>
              <a:t>(12)</a:t>
            </a:r>
            <a:endParaRPr lang="fr-FR" dirty="0"/>
          </a:p>
        </p:txBody>
      </p:sp>
      <p:sp>
        <p:nvSpPr>
          <p:cNvPr id="9" name="ZoneTexte 8"/>
          <p:cNvSpPr txBox="1"/>
          <p:nvPr/>
        </p:nvSpPr>
        <p:spPr>
          <a:xfrm>
            <a:off x="8574721" y="4947221"/>
            <a:ext cx="595035" cy="369332"/>
          </a:xfrm>
          <a:prstGeom prst="rect">
            <a:avLst/>
          </a:prstGeom>
          <a:noFill/>
        </p:spPr>
        <p:txBody>
          <a:bodyPr wrap="square" rtlCol="0">
            <a:spAutoFit/>
          </a:bodyPr>
          <a:lstStyle/>
          <a:p>
            <a:r>
              <a:rPr lang="fr-FR" dirty="0" smtClean="0"/>
              <a:t>(13)</a:t>
            </a:r>
            <a:endParaRPr lang="fr-FR" dirty="0"/>
          </a:p>
        </p:txBody>
      </p:sp>
      <p:sp>
        <p:nvSpPr>
          <p:cNvPr id="11" name="Rectangle 10"/>
          <p:cNvSpPr/>
          <p:nvPr/>
        </p:nvSpPr>
        <p:spPr>
          <a:xfrm>
            <a:off x="8574721" y="6336406"/>
            <a:ext cx="569279" cy="521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18</a:t>
            </a:r>
            <a:endParaRPr lang="fr-FR" sz="2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2"/>
          </p:nvPr>
        </p:nvSpPr>
        <p:spPr>
          <a:xfrm>
            <a:off x="8167718" y="6356350"/>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19</a:t>
            </a:fld>
            <a:endParaRPr lang="fr-FR" sz="2400" dirty="0">
              <a:solidFill>
                <a:schemeClr val="tx1"/>
              </a:solidFill>
              <a:latin typeface="Times New Roman" pitchFamily="18" charset="0"/>
              <a:cs typeface="Times New Roman" pitchFamily="18" charset="0"/>
            </a:endParaRPr>
          </a:p>
        </p:txBody>
      </p:sp>
      <p:sp>
        <p:nvSpPr>
          <p:cNvPr id="6" name="ZoneTexte 5"/>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8"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de réception</a:t>
            </a:r>
            <a:endParaRPr lang="fr-FR" sz="2400" b="1" dirty="0">
              <a:solidFill>
                <a:schemeClr val="tx1"/>
              </a:solidFill>
            </a:endParaRPr>
          </a:p>
        </p:txBody>
      </p:sp>
      <p:sp>
        <p:nvSpPr>
          <p:cNvPr id="9" name="ZoneTexte 8"/>
          <p:cNvSpPr txBox="1"/>
          <p:nvPr/>
        </p:nvSpPr>
        <p:spPr>
          <a:xfrm>
            <a:off x="179512" y="1426893"/>
            <a:ext cx="3470822" cy="461665"/>
          </a:xfrm>
          <a:prstGeom prst="rect">
            <a:avLst/>
          </a:prstGeom>
          <a:noFill/>
        </p:spPr>
        <p:txBody>
          <a:bodyPr wrap="none" rtlCol="0">
            <a:spAutoFit/>
          </a:bodyPr>
          <a:lstStyle/>
          <a:p>
            <a:pPr marL="285750" indent="-285750">
              <a:buFont typeface="Wingdings" panose="05000000000000000000" pitchFamily="2" charset="2"/>
              <a:buChar char="q"/>
            </a:pPr>
            <a:r>
              <a:rPr lang="fr-FR" sz="2400" dirty="0" smtClean="0"/>
              <a:t>Détecteur d’amplitude</a:t>
            </a:r>
            <a:endParaRPr lang="fr-FR" sz="24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64" y="1952373"/>
            <a:ext cx="7920880" cy="3547176"/>
          </a:xfrm>
          <a:prstGeom prst="rect">
            <a:avLst/>
          </a:prstGeom>
        </p:spPr>
      </p:pic>
      <p:sp>
        <p:nvSpPr>
          <p:cNvPr id="3" name="ZoneTexte 2"/>
          <p:cNvSpPr txBox="1"/>
          <p:nvPr/>
        </p:nvSpPr>
        <p:spPr>
          <a:xfrm>
            <a:off x="4071066" y="5585662"/>
            <a:ext cx="1223412" cy="369332"/>
          </a:xfrm>
          <a:prstGeom prst="rect">
            <a:avLst/>
          </a:prstGeom>
          <a:noFill/>
        </p:spPr>
        <p:txBody>
          <a:bodyPr wrap="none" rtlCol="0">
            <a:spAutoFit/>
          </a:bodyPr>
          <a:lstStyle/>
          <a:p>
            <a:r>
              <a:rPr lang="fr-FR" dirty="0" smtClean="0"/>
              <a:t>Figure 2.6</a:t>
            </a:r>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1841119529"/>
              </p:ext>
            </p:extLst>
          </p:nvPr>
        </p:nvGraphicFramePr>
        <p:xfrm>
          <a:off x="1486864" y="6016258"/>
          <a:ext cx="6120680" cy="903006"/>
        </p:xfrm>
        <a:graphic>
          <a:graphicData uri="http://schemas.openxmlformats.org/presentationml/2006/ole">
            <mc:AlternateContent xmlns:mc="http://schemas.openxmlformats.org/markup-compatibility/2006">
              <mc:Choice xmlns:v="urn:schemas-microsoft-com:vml" Requires="v">
                <p:oleObj spid="_x0000_s6230" name="Equation" r:id="rId4" imgW="1726920" imgH="228600" progId="Equation.DSMT4">
                  <p:embed/>
                </p:oleObj>
              </mc:Choice>
              <mc:Fallback>
                <p:oleObj name="Equation" r:id="rId4" imgW="1726920" imgH="228600" progId="Equation.DSMT4">
                  <p:embed/>
                  <p:pic>
                    <p:nvPicPr>
                      <p:cNvPr id="0" name=""/>
                      <p:cNvPicPr/>
                      <p:nvPr/>
                    </p:nvPicPr>
                    <p:blipFill>
                      <a:blip r:embed="rId5"/>
                      <a:stretch>
                        <a:fillRect/>
                      </a:stretch>
                    </p:blipFill>
                    <p:spPr>
                      <a:xfrm>
                        <a:off x="1486864" y="6016258"/>
                        <a:ext cx="6120680" cy="903006"/>
                      </a:xfrm>
                      <a:prstGeom prst="rect">
                        <a:avLst/>
                      </a:prstGeom>
                    </p:spPr>
                  </p:pic>
                </p:oleObj>
              </mc:Fallback>
            </mc:AlternateContent>
          </a:graphicData>
        </a:graphic>
      </p:graphicFrame>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57688" y="1408351"/>
            <a:ext cx="7851648" cy="1828800"/>
          </a:xfrm>
        </p:spPr>
        <p:txBody>
          <a:bodyPr/>
          <a:lstStyle/>
          <a:p>
            <a:pPr eaLnBrk="1" fontAlgn="auto" hangingPunct="1">
              <a:spcAft>
                <a:spcPts val="0"/>
              </a:spcAft>
              <a:defRPr/>
            </a:pPr>
            <a:r>
              <a:rPr lang="fr-FR" dirty="0" smtClean="0"/>
              <a:t/>
            </a:r>
            <a:br>
              <a:rPr lang="fr-FR" dirty="0" smtClean="0"/>
            </a:br>
            <a:endParaRPr lang="fr-FR" dirty="0"/>
          </a:p>
        </p:txBody>
      </p:sp>
      <p:sp>
        <p:nvSpPr>
          <p:cNvPr id="3" name="Espace réservé du numéro de diapositive 2"/>
          <p:cNvSpPr>
            <a:spLocks noGrp="1"/>
          </p:cNvSpPr>
          <p:nvPr>
            <p:ph type="sldNum" sz="quarter" idx="12"/>
          </p:nvPr>
        </p:nvSpPr>
        <p:spPr/>
        <p:txBody>
          <a:bodyPr/>
          <a:lstStyle/>
          <a:p>
            <a:pPr>
              <a:defRPr/>
            </a:pPr>
            <a:fld id="{8DA864C2-99B7-4386-A8B1-327FBB282D1B}" type="slidenum">
              <a:rPr lang="fr-FR" smtClean="0"/>
              <a:pPr>
                <a:defRPr/>
              </a:pPr>
              <a:t>2</a:t>
            </a:fld>
            <a:endParaRPr lang="fr-FR" dirty="0"/>
          </a:p>
        </p:txBody>
      </p:sp>
      <p:sp>
        <p:nvSpPr>
          <p:cNvPr id="6" name="Espace réservé du numéro de diapositive 3"/>
          <p:cNvSpPr txBox="1">
            <a:spLocks/>
          </p:cNvSpPr>
          <p:nvPr/>
        </p:nvSpPr>
        <p:spPr>
          <a:xfrm>
            <a:off x="8215338" y="635635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A7BF4C9-5EED-4DCA-BB54-9983DB121813}" type="slidenum">
              <a:rPr kumimoji="0" lang="fr-FR" sz="2400" b="0"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24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9" name="Espace réservé du numéro de diapositive 6"/>
          <p:cNvSpPr txBox="1">
            <a:spLocks/>
          </p:cNvSpPr>
          <p:nvPr/>
        </p:nvSpPr>
        <p:spPr>
          <a:xfrm>
            <a:off x="8215338" y="635635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A7BF4C9-5EED-4DCA-BB54-9983DB121813}" type="slidenum">
              <a:rPr kumimoji="0" lang="fr-FR" sz="24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24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11" name="ZoneTexte 10"/>
          <p:cNvSpPr txBox="1"/>
          <p:nvPr/>
        </p:nvSpPr>
        <p:spPr>
          <a:xfrm>
            <a:off x="-16936" y="260648"/>
            <a:ext cx="9144000" cy="1569660"/>
          </a:xfrm>
          <a:prstGeom prst="rect">
            <a:avLst/>
          </a:prstGeom>
          <a:ln/>
        </p:spPr>
        <p:style>
          <a:lnRef idx="2">
            <a:schemeClr val="accent6">
              <a:shade val="50000"/>
            </a:schemeClr>
          </a:lnRef>
          <a:fillRef idx="1003">
            <a:schemeClr val="dk2"/>
          </a:fillRef>
          <a:effectRef idx="0">
            <a:schemeClr val="accent6"/>
          </a:effectRef>
          <a:fontRef idx="minor">
            <a:schemeClr val="lt1"/>
          </a:fontRef>
        </p:style>
        <p:txBody>
          <a:bodyPr wrap="square" rtlCol="0">
            <a:spAutoFit/>
          </a:bodyPr>
          <a:lstStyle/>
          <a:p>
            <a:pPr algn="ctr"/>
            <a:r>
              <a:rPr lang="fr-FR" sz="3200" b="1" dirty="0" smtClean="0">
                <a:effectLst>
                  <a:outerShdw blurRad="38100" dist="38100" dir="2700000" algn="tl">
                    <a:srgbClr val="000000">
                      <a:alpha val="43137"/>
                    </a:srgbClr>
                  </a:outerShdw>
                </a:effectLst>
                <a:latin typeface="Times New Roman" pitchFamily="18" charset="0"/>
                <a:cs typeface="Times New Roman" pitchFamily="18" charset="0"/>
              </a:rPr>
              <a:t>CONTRIBUTION A LA CARACTERISATION NON DESTRUCTIVE DES MATERIAUX PAR ULTRASONS </a:t>
            </a:r>
          </a:p>
        </p:txBody>
      </p:sp>
      <p:sp>
        <p:nvSpPr>
          <p:cNvPr id="12" name="ZoneTexte 11"/>
          <p:cNvSpPr txBox="1"/>
          <p:nvPr/>
        </p:nvSpPr>
        <p:spPr>
          <a:xfrm>
            <a:off x="285720" y="2500306"/>
            <a:ext cx="8560602" cy="1077218"/>
          </a:xfrm>
          <a:prstGeom prst="rect">
            <a:avLst/>
          </a:prstGeom>
          <a:noFill/>
        </p:spPr>
        <p:txBody>
          <a:bodyPr wrap="square" rtlCol="0">
            <a:spAutoFit/>
          </a:bodyPr>
          <a:lstStyle/>
          <a:p>
            <a:pPr algn="ctr"/>
            <a:r>
              <a:rPr lang="fr-FR" sz="2400" dirty="0" smtClean="0">
                <a:solidFill>
                  <a:schemeClr val="bg1"/>
                </a:solidFill>
                <a:latin typeface="Times New Roman" pitchFamily="18" charset="0"/>
                <a:cs typeface="Times New Roman" pitchFamily="18" charset="0"/>
              </a:rPr>
              <a:t>Par</a:t>
            </a:r>
            <a:r>
              <a:rPr lang="fr-FR" sz="1600" dirty="0" smtClean="0">
                <a:latin typeface="Times New Roman" pitchFamily="18" charset="0"/>
                <a:cs typeface="Times New Roman" pitchFamily="18" charset="0"/>
              </a:rPr>
              <a:t>  </a:t>
            </a:r>
          </a:p>
          <a:p>
            <a:pPr algn="ctr"/>
            <a:r>
              <a:rPr lang="fr-FR" sz="40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TSOUAPI Rigobert</a:t>
            </a:r>
          </a:p>
        </p:txBody>
      </p:sp>
      <p:sp>
        <p:nvSpPr>
          <p:cNvPr id="13" name="ZoneTexte 12"/>
          <p:cNvSpPr txBox="1"/>
          <p:nvPr/>
        </p:nvSpPr>
        <p:spPr>
          <a:xfrm>
            <a:off x="-15325" y="4981361"/>
            <a:ext cx="3714744" cy="1200329"/>
          </a:xfrm>
          <a:prstGeom prst="rect">
            <a:avLst/>
          </a:prstGeom>
          <a:noFill/>
        </p:spPr>
        <p:txBody>
          <a:bodyPr wrap="square" rtlCol="0">
            <a:spAutoFit/>
          </a:bodyPr>
          <a:lstStyle/>
          <a:p>
            <a:pPr algn="ctr"/>
            <a:r>
              <a:rPr lang="fr-FR" sz="2400" b="1" dirty="0" smtClean="0">
                <a:solidFill>
                  <a:srgbClr val="002060"/>
                </a:solidFill>
                <a:latin typeface="Times New Roman" pitchFamily="18" charset="0"/>
                <a:cs typeface="Times New Roman" pitchFamily="18" charset="0"/>
              </a:rPr>
              <a:t> NANA Bonaventure</a:t>
            </a:r>
            <a:endParaRPr lang="fr-FR" sz="28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fr-FR" sz="2400" dirty="0" smtClean="0">
                <a:solidFill>
                  <a:schemeClr val="bg1"/>
                </a:solidFill>
                <a:latin typeface="Times New Roman" pitchFamily="18" charset="0"/>
                <a:cs typeface="Times New Roman" pitchFamily="18" charset="0"/>
              </a:rPr>
              <a:t>Chargé de Cours </a:t>
            </a:r>
          </a:p>
          <a:p>
            <a:pPr algn="ctr"/>
            <a:r>
              <a:rPr lang="fr-FR" sz="2400" dirty="0" smtClean="0">
                <a:solidFill>
                  <a:schemeClr val="bg1"/>
                </a:solidFill>
                <a:latin typeface="Times New Roman" pitchFamily="18" charset="0"/>
                <a:cs typeface="Times New Roman" pitchFamily="18" charset="0"/>
              </a:rPr>
              <a:t>Université de Bamenda</a:t>
            </a:r>
            <a:endParaRPr lang="fr-FR" sz="2400" dirty="0">
              <a:solidFill>
                <a:schemeClr val="bg1"/>
              </a:solidFill>
              <a:latin typeface="Times New Roman" pitchFamily="18" charset="0"/>
              <a:cs typeface="Times New Roman" pitchFamily="18" charset="0"/>
            </a:endParaRPr>
          </a:p>
        </p:txBody>
      </p:sp>
      <p:sp>
        <p:nvSpPr>
          <p:cNvPr id="14" name="ZoneTexte 13"/>
          <p:cNvSpPr txBox="1"/>
          <p:nvPr/>
        </p:nvSpPr>
        <p:spPr>
          <a:xfrm>
            <a:off x="3598895" y="6262042"/>
            <a:ext cx="1680268" cy="461665"/>
          </a:xfrm>
          <a:prstGeom prst="rect">
            <a:avLst/>
          </a:prstGeom>
          <a:noFill/>
        </p:spPr>
        <p:txBody>
          <a:bodyPr wrap="none" rtlCol="0">
            <a:spAutoFit/>
          </a:bodyPr>
          <a:lstStyle/>
          <a:p>
            <a:r>
              <a:rPr lang="fr-FR" sz="2400" dirty="0" smtClean="0">
                <a:solidFill>
                  <a:schemeClr val="bg1"/>
                </a:solidFill>
                <a:latin typeface="Times New Roman" pitchFamily="18" charset="0"/>
                <a:cs typeface="Times New Roman" pitchFamily="18" charset="0"/>
              </a:rPr>
              <a:t>Année 2015</a:t>
            </a:r>
            <a:endParaRPr lang="fr-FR" sz="2400" dirty="0">
              <a:solidFill>
                <a:schemeClr val="bg1"/>
              </a:solidFill>
              <a:latin typeface="Times New Roman" pitchFamily="18" charset="0"/>
              <a:cs typeface="Times New Roman" pitchFamily="18" charset="0"/>
            </a:endParaRPr>
          </a:p>
        </p:txBody>
      </p:sp>
      <p:sp>
        <p:nvSpPr>
          <p:cNvPr id="15" name="Espace réservé du numéro de diapositive 15"/>
          <p:cNvSpPr txBox="1">
            <a:spLocks/>
          </p:cNvSpPr>
          <p:nvPr/>
        </p:nvSpPr>
        <p:spPr>
          <a:xfrm>
            <a:off x="8382000" y="6492875"/>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ZoneTexte 17"/>
          <p:cNvSpPr txBox="1"/>
          <p:nvPr/>
        </p:nvSpPr>
        <p:spPr>
          <a:xfrm>
            <a:off x="416735" y="4430772"/>
            <a:ext cx="2967140" cy="461665"/>
          </a:xfrm>
          <a:prstGeom prst="rect">
            <a:avLst/>
          </a:prstGeom>
          <a:noFill/>
        </p:spPr>
        <p:txBody>
          <a:bodyPr wrap="square" rtlCol="0">
            <a:spAutoFit/>
          </a:bodyPr>
          <a:lstStyle/>
          <a:p>
            <a:r>
              <a:rPr lang="fr-FR" sz="2400" dirty="0" smtClean="0">
                <a:solidFill>
                  <a:schemeClr val="bg1"/>
                </a:solidFill>
                <a:latin typeface="Times New Roman" panose="02020603050405020304" pitchFamily="18" charset="0"/>
                <a:cs typeface="Times New Roman" panose="02020603050405020304" pitchFamily="18" charset="0"/>
              </a:rPr>
              <a:t>   Sous la direction de:</a:t>
            </a:r>
          </a:p>
        </p:txBody>
      </p:sp>
      <p:sp>
        <p:nvSpPr>
          <p:cNvPr id="17" name="ZoneTexte 16"/>
          <p:cNvSpPr txBox="1"/>
          <p:nvPr/>
        </p:nvSpPr>
        <p:spPr>
          <a:xfrm>
            <a:off x="5279163" y="4430771"/>
            <a:ext cx="3333745" cy="461665"/>
          </a:xfrm>
          <a:prstGeom prst="rect">
            <a:avLst/>
          </a:prstGeom>
          <a:noFill/>
        </p:spPr>
        <p:txBody>
          <a:bodyPr wrap="square" rtlCol="0">
            <a:spAutoFit/>
          </a:bodyPr>
          <a:lstStyle/>
          <a:p>
            <a:r>
              <a:rPr lang="fr-FR" sz="2400" dirty="0" smtClean="0">
                <a:solidFill>
                  <a:schemeClr val="bg1"/>
                </a:solidFill>
              </a:rPr>
              <a:t>   </a:t>
            </a:r>
            <a:r>
              <a:rPr lang="fr-FR" sz="2400" dirty="0" smtClean="0">
                <a:solidFill>
                  <a:schemeClr val="bg1"/>
                </a:solidFill>
                <a:latin typeface="Times New Roman" panose="02020603050405020304" pitchFamily="18" charset="0"/>
                <a:cs typeface="Times New Roman" panose="02020603050405020304" pitchFamily="18" charset="0"/>
              </a:rPr>
              <a:t>Sous la Supervision de:</a:t>
            </a:r>
          </a:p>
        </p:txBody>
      </p:sp>
      <p:sp>
        <p:nvSpPr>
          <p:cNvPr id="22" name="ZoneTexte 21"/>
          <p:cNvSpPr txBox="1"/>
          <p:nvPr/>
        </p:nvSpPr>
        <p:spPr>
          <a:xfrm>
            <a:off x="4804332" y="4981361"/>
            <a:ext cx="4322732" cy="1200329"/>
          </a:xfrm>
          <a:prstGeom prst="rect">
            <a:avLst/>
          </a:prstGeom>
          <a:noFill/>
        </p:spPr>
        <p:txBody>
          <a:bodyPr wrap="square" rtlCol="0">
            <a:spAutoFit/>
          </a:bodyPr>
          <a:lstStyle/>
          <a:p>
            <a:pPr algn="ctr"/>
            <a:r>
              <a:rPr lang="fr-FR" sz="24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WOAFO Paul</a:t>
            </a:r>
          </a:p>
          <a:p>
            <a:pPr algn="ctr"/>
            <a:r>
              <a:rPr lang="fr-FR" sz="2400" dirty="0" smtClean="0">
                <a:solidFill>
                  <a:schemeClr val="bg1"/>
                </a:solidFill>
                <a:latin typeface="Times New Roman" pitchFamily="18" charset="0"/>
                <a:cs typeface="Times New Roman" pitchFamily="18" charset="0"/>
              </a:rPr>
              <a:t>Professeur</a:t>
            </a:r>
          </a:p>
          <a:p>
            <a:pPr algn="ctr"/>
            <a:r>
              <a:rPr lang="fr-FR" sz="2400" dirty="0" smtClean="0">
                <a:solidFill>
                  <a:schemeClr val="bg1"/>
                </a:solidFill>
                <a:latin typeface="Times New Roman" pitchFamily="18" charset="0"/>
                <a:cs typeface="Times New Roman" pitchFamily="18" charset="0"/>
              </a:rPr>
              <a:t>Université de Yaoundé I</a:t>
            </a:r>
            <a:endParaRPr lang="fr-FR" sz="2400" dirty="0">
              <a:solidFill>
                <a:schemeClr val="bg1"/>
              </a:solidFill>
              <a:latin typeface="Times New Roman" pitchFamily="18" charset="0"/>
              <a:cs typeface="Times New Roman" pitchFamily="18" charset="0"/>
            </a:endParaRPr>
          </a:p>
        </p:txBody>
      </p:sp>
      <p:sp>
        <p:nvSpPr>
          <p:cNvPr id="20" name="ZoneTexte 19"/>
          <p:cNvSpPr txBox="1"/>
          <p:nvPr/>
        </p:nvSpPr>
        <p:spPr>
          <a:xfrm>
            <a:off x="2643174" y="3643314"/>
            <a:ext cx="3929090" cy="830997"/>
          </a:xfrm>
          <a:prstGeom prst="rect">
            <a:avLst/>
          </a:prstGeom>
          <a:noFill/>
        </p:spPr>
        <p:txBody>
          <a:bodyPr wrap="square" rtlCol="0">
            <a:spAutoFit/>
          </a:bodyPr>
          <a:lstStyle/>
          <a:p>
            <a:pPr algn="ctr"/>
            <a:r>
              <a:rPr lang="fr-FR" sz="2400" dirty="0" smtClean="0">
                <a:solidFill>
                  <a:schemeClr val="bg1"/>
                </a:solidFill>
                <a:latin typeface="Times New Roman" pitchFamily="18" charset="0"/>
                <a:cs typeface="Times New Roman" pitchFamily="18" charset="0"/>
              </a:rPr>
              <a:t>10W0875</a:t>
            </a:r>
          </a:p>
          <a:p>
            <a:pPr algn="ctr"/>
            <a:r>
              <a:rPr lang="fr-FR" sz="2400" dirty="0" smtClean="0">
                <a:solidFill>
                  <a:schemeClr val="bg1"/>
                </a:solidFill>
                <a:latin typeface="Times New Roman" pitchFamily="18" charset="0"/>
                <a:cs typeface="Times New Roman" pitchFamily="18" charset="0"/>
              </a:rPr>
              <a:t>Licencié en Physique</a:t>
            </a:r>
          </a:p>
        </p:txBody>
      </p:sp>
    </p:spTree>
    <p:extLst>
      <p:ext uri="{BB962C8B-B14F-4D97-AF65-F5344CB8AC3E}">
        <p14:creationId xmlns:p14="http://schemas.microsoft.com/office/powerpoint/2010/main" val="57459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
          <p:cNvSpPr>
            <a:spLocks noGrp="1"/>
          </p:cNvSpPr>
          <p:nvPr>
            <p:ph type="sldNum" sz="quarter" idx="12"/>
          </p:nvPr>
        </p:nvSpPr>
        <p:spPr>
          <a:xfrm>
            <a:off x="8096280" y="6286520"/>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20</a:t>
            </a:fld>
            <a:endParaRPr lang="fr-FR" sz="2400" dirty="0">
              <a:solidFill>
                <a:schemeClr val="tx1"/>
              </a:solidFill>
              <a:latin typeface="Times New Roman" pitchFamily="18" charset="0"/>
              <a:cs typeface="Times New Roman" pitchFamily="18" charset="0"/>
            </a:endParaRPr>
          </a:p>
        </p:txBody>
      </p:sp>
      <p:sp>
        <p:nvSpPr>
          <p:cNvPr id="14" name="ZoneTexte 13"/>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15" name="Titre 1"/>
          <p:cNvSpPr txBox="1">
            <a:spLocks/>
          </p:cNvSpPr>
          <p:nvPr/>
        </p:nvSpPr>
        <p:spPr bwMode="auto">
          <a:xfrm>
            <a:off x="179512" y="934451"/>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de réception</a:t>
            </a:r>
            <a:endParaRPr lang="fr-FR" sz="2400" b="1" dirty="0">
              <a:solidFill>
                <a:schemeClr val="tx1"/>
              </a:solidFill>
            </a:endParaRPr>
          </a:p>
        </p:txBody>
      </p:sp>
      <p:sp>
        <p:nvSpPr>
          <p:cNvPr id="2" name="ZoneTexte 1"/>
          <p:cNvSpPr txBox="1"/>
          <p:nvPr/>
        </p:nvSpPr>
        <p:spPr>
          <a:xfrm>
            <a:off x="539552" y="1657725"/>
            <a:ext cx="2956259" cy="461665"/>
          </a:xfrm>
          <a:prstGeom prst="rect">
            <a:avLst/>
          </a:prstGeom>
          <a:noFill/>
        </p:spPr>
        <p:txBody>
          <a:bodyPr wrap="none" rtlCol="0">
            <a:spAutoFit/>
          </a:bodyPr>
          <a:lstStyle/>
          <a:p>
            <a:pPr marL="285750" indent="-285750">
              <a:buFont typeface="Wingdings" panose="05000000000000000000" pitchFamily="2" charset="2"/>
              <a:buChar char="q"/>
            </a:pPr>
            <a:r>
              <a:rPr lang="fr-FR" sz="2400" dirty="0" smtClean="0"/>
              <a:t>Détecteur de seuil</a:t>
            </a:r>
            <a:endParaRPr lang="fr-FR" sz="2400"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297530"/>
            <a:ext cx="5040560" cy="3912071"/>
          </a:xfrm>
          <a:prstGeom prst="rect">
            <a:avLst/>
          </a:prstGeom>
        </p:spPr>
      </p:pic>
      <p:sp>
        <p:nvSpPr>
          <p:cNvPr id="4" name="ZoneTexte 3"/>
          <p:cNvSpPr txBox="1"/>
          <p:nvPr/>
        </p:nvSpPr>
        <p:spPr>
          <a:xfrm>
            <a:off x="1835696" y="6466979"/>
            <a:ext cx="1223412" cy="369332"/>
          </a:xfrm>
          <a:prstGeom prst="rect">
            <a:avLst/>
          </a:prstGeom>
          <a:noFill/>
        </p:spPr>
        <p:txBody>
          <a:bodyPr wrap="none" rtlCol="0">
            <a:spAutoFit/>
          </a:bodyPr>
          <a:lstStyle/>
          <a:p>
            <a:r>
              <a:rPr lang="fr-FR" dirty="0" smtClean="0"/>
              <a:t>Figure 2.7</a:t>
            </a:r>
            <a:endParaRPr lang="fr-FR" dirty="0"/>
          </a:p>
        </p:txBody>
      </p:sp>
      <p:graphicFrame>
        <p:nvGraphicFramePr>
          <p:cNvPr id="8" name="Objet 7"/>
          <p:cNvGraphicFramePr>
            <a:graphicFrameLocks noChangeAspect="1"/>
          </p:cNvGraphicFramePr>
          <p:nvPr>
            <p:extLst>
              <p:ext uri="{D42A27DB-BD31-4B8C-83A1-F6EECF244321}">
                <p14:modId xmlns:p14="http://schemas.microsoft.com/office/powerpoint/2010/main" val="3191749934"/>
              </p:ext>
            </p:extLst>
          </p:nvPr>
        </p:nvGraphicFramePr>
        <p:xfrm>
          <a:off x="5724128" y="3068960"/>
          <a:ext cx="2202076" cy="912514"/>
        </p:xfrm>
        <a:graphic>
          <a:graphicData uri="http://schemas.openxmlformats.org/presentationml/2006/ole">
            <mc:AlternateContent xmlns:mc="http://schemas.openxmlformats.org/markup-compatibility/2006">
              <mc:Choice xmlns:v="urn:schemas-microsoft-com:vml" Requires="v">
                <p:oleObj spid="_x0000_s7330" name="Equation" r:id="rId4" imgW="634680" imgH="228600" progId="Equation.DSMT4">
                  <p:embed/>
                </p:oleObj>
              </mc:Choice>
              <mc:Fallback>
                <p:oleObj name="Equation" r:id="rId4" imgW="634680" imgH="228600" progId="Equation.DSMT4">
                  <p:embed/>
                  <p:pic>
                    <p:nvPicPr>
                      <p:cNvPr id="0" name=""/>
                      <p:cNvPicPr/>
                      <p:nvPr/>
                    </p:nvPicPr>
                    <p:blipFill>
                      <a:blip r:embed="rId5"/>
                      <a:stretch>
                        <a:fillRect/>
                      </a:stretch>
                    </p:blipFill>
                    <p:spPr>
                      <a:xfrm>
                        <a:off x="5724128" y="3068960"/>
                        <a:ext cx="2202076" cy="912514"/>
                      </a:xfrm>
                      <a:prstGeom prst="rect">
                        <a:avLst/>
                      </a:prstGeom>
                    </p:spPr>
                  </p:pic>
                </p:oleObj>
              </mc:Fallback>
            </mc:AlternateContent>
          </a:graphicData>
        </a:graphic>
      </p:graphicFrame>
      <p:sp>
        <p:nvSpPr>
          <p:cNvPr id="10" name="ZoneTexte 9"/>
          <p:cNvSpPr txBox="1"/>
          <p:nvPr/>
        </p:nvSpPr>
        <p:spPr>
          <a:xfrm>
            <a:off x="8666969" y="3262199"/>
            <a:ext cx="595035" cy="369332"/>
          </a:xfrm>
          <a:prstGeom prst="rect">
            <a:avLst/>
          </a:prstGeom>
          <a:noFill/>
        </p:spPr>
        <p:txBody>
          <a:bodyPr wrap="none" rtlCol="0">
            <a:spAutoFit/>
          </a:bodyPr>
          <a:lstStyle/>
          <a:p>
            <a:r>
              <a:rPr lang="fr-FR" dirty="0"/>
              <a:t>(</a:t>
            </a:r>
            <a:r>
              <a:rPr lang="fr-FR" dirty="0" smtClean="0"/>
              <a:t>14)</a:t>
            </a:r>
            <a:endParaRPr lang="fr-FR" dirty="0"/>
          </a:p>
        </p:txBody>
      </p:sp>
      <p:sp>
        <p:nvSpPr>
          <p:cNvPr id="11" name="ZoneTexte 10"/>
          <p:cNvSpPr txBox="1"/>
          <p:nvPr/>
        </p:nvSpPr>
        <p:spPr>
          <a:xfrm>
            <a:off x="8666970" y="4811819"/>
            <a:ext cx="595035" cy="369332"/>
          </a:xfrm>
          <a:prstGeom prst="rect">
            <a:avLst/>
          </a:prstGeom>
          <a:noFill/>
        </p:spPr>
        <p:txBody>
          <a:bodyPr wrap="none" rtlCol="0">
            <a:spAutoFit/>
          </a:bodyPr>
          <a:lstStyle/>
          <a:p>
            <a:r>
              <a:rPr lang="fr-FR" dirty="0" smtClean="0"/>
              <a:t>(15)</a:t>
            </a:r>
            <a:endParaRPr lang="fr-FR" dirty="0"/>
          </a:p>
        </p:txBody>
      </p:sp>
      <p:graphicFrame>
        <p:nvGraphicFramePr>
          <p:cNvPr id="5" name="Objet 4"/>
          <p:cNvGraphicFramePr>
            <a:graphicFrameLocks noChangeAspect="1"/>
          </p:cNvGraphicFramePr>
          <p:nvPr>
            <p:extLst>
              <p:ext uri="{D42A27DB-BD31-4B8C-83A1-F6EECF244321}">
                <p14:modId xmlns:p14="http://schemas.microsoft.com/office/powerpoint/2010/main" val="3344531135"/>
              </p:ext>
            </p:extLst>
          </p:nvPr>
        </p:nvGraphicFramePr>
        <p:xfrm>
          <a:off x="5364088" y="4581127"/>
          <a:ext cx="3302881" cy="949523"/>
        </p:xfrm>
        <a:graphic>
          <a:graphicData uri="http://schemas.openxmlformats.org/presentationml/2006/ole">
            <mc:AlternateContent xmlns:mc="http://schemas.openxmlformats.org/markup-compatibility/2006">
              <mc:Choice xmlns:v="urn:schemas-microsoft-com:vml" Requires="v">
                <p:oleObj spid="_x0000_s7331" name="Equation" r:id="rId6" imgW="1447560" imgH="253800" progId="Equation.DSMT4">
                  <p:embed/>
                </p:oleObj>
              </mc:Choice>
              <mc:Fallback>
                <p:oleObj name="Equation" r:id="rId6" imgW="1447560" imgH="253800" progId="Equation.DSMT4">
                  <p:embed/>
                  <p:pic>
                    <p:nvPicPr>
                      <p:cNvPr id="0" name=""/>
                      <p:cNvPicPr/>
                      <p:nvPr/>
                    </p:nvPicPr>
                    <p:blipFill>
                      <a:blip r:embed="rId7"/>
                      <a:stretch>
                        <a:fillRect/>
                      </a:stretch>
                    </p:blipFill>
                    <p:spPr>
                      <a:xfrm>
                        <a:off x="5364088" y="4581127"/>
                        <a:ext cx="3302881" cy="94952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95536" y="1494561"/>
            <a:ext cx="2880320" cy="461665"/>
          </a:xfrm>
          <a:prstGeom prst="rect">
            <a:avLst/>
          </a:prstGeom>
          <a:noFill/>
        </p:spPr>
        <p:txBody>
          <a:bodyPr wrap="square" rtlCol="0">
            <a:spAutoFit/>
          </a:bodyPr>
          <a:lstStyle/>
          <a:p>
            <a:pPr marL="285750" indent="-285750">
              <a:buFont typeface="Wingdings" panose="05000000000000000000" pitchFamily="2" charset="2"/>
              <a:buChar char="§"/>
            </a:pPr>
            <a:r>
              <a:rPr lang="fr-FR" sz="2400" b="1" dirty="0" smtClean="0"/>
              <a:t>circuit récepteur</a:t>
            </a:r>
            <a:endParaRPr lang="fr-FR" sz="2400" b="1"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956226"/>
            <a:ext cx="8291263" cy="4395086"/>
          </a:xfrm>
          <a:prstGeom prst="rect">
            <a:avLst/>
          </a:prstGeom>
        </p:spPr>
      </p:pic>
      <p:sp>
        <p:nvSpPr>
          <p:cNvPr id="9" name="ZoneTexte 8"/>
          <p:cNvSpPr txBox="1"/>
          <p:nvPr/>
        </p:nvSpPr>
        <p:spPr>
          <a:xfrm>
            <a:off x="2843808" y="6443249"/>
            <a:ext cx="4352538" cy="369332"/>
          </a:xfrm>
          <a:prstGeom prst="rect">
            <a:avLst/>
          </a:prstGeom>
          <a:noFill/>
        </p:spPr>
        <p:txBody>
          <a:bodyPr wrap="none" rtlCol="0">
            <a:spAutoFit/>
          </a:bodyPr>
          <a:lstStyle/>
          <a:p>
            <a:r>
              <a:rPr lang="fr-FR" dirty="0" smtClean="0"/>
              <a:t>Figure</a:t>
            </a:r>
            <a:r>
              <a:rPr lang="fr-FR" dirty="0"/>
              <a:t> </a:t>
            </a:r>
            <a:r>
              <a:rPr lang="fr-FR" dirty="0" smtClean="0"/>
              <a:t> 3.2: Circuit complet du récepteur.</a:t>
            </a:r>
            <a:endParaRPr lang="fr-FR" dirty="0"/>
          </a:p>
        </p:txBody>
      </p:sp>
      <p:sp>
        <p:nvSpPr>
          <p:cNvPr id="10" name="Titre 1"/>
          <p:cNvSpPr txBox="1">
            <a:spLocks/>
          </p:cNvSpPr>
          <p:nvPr/>
        </p:nvSpPr>
        <p:spPr bwMode="auto">
          <a:xfrm>
            <a:off x="148679" y="970648"/>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a:solidFill>
                  <a:schemeClr val="tx1"/>
                </a:solidFill>
              </a:rPr>
              <a:t>F</a:t>
            </a:r>
            <a:r>
              <a:rPr lang="fr-FR" sz="2400" b="1" dirty="0" smtClean="0">
                <a:solidFill>
                  <a:schemeClr val="tx1"/>
                </a:solidFill>
              </a:rPr>
              <a:t>onctionnement du bloc de réception</a:t>
            </a:r>
            <a:endParaRPr lang="fr-FR" sz="2400" b="1" dirty="0">
              <a:solidFill>
                <a:schemeClr val="tx1"/>
              </a:solidFill>
            </a:endParaRPr>
          </a:p>
        </p:txBody>
      </p:sp>
      <p:sp>
        <p:nvSpPr>
          <p:cNvPr id="11" name="ZoneTexte 10"/>
          <p:cNvSpPr txBox="1"/>
          <p:nvPr/>
        </p:nvSpPr>
        <p:spPr>
          <a:xfrm>
            <a:off x="179512" y="0"/>
            <a:ext cx="8784976" cy="954107"/>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solidFill>
                  <a:schemeClr val="bg1"/>
                </a:solidFill>
                <a:cs typeface="Times New Roman" panose="02020603050405020304" pitchFamily="18" charset="0"/>
              </a:rPr>
              <a:t>CONCEPTION ET MODELISATION DES SYSTEMES EMETTEUR ET RECEPTEUR DES ULTRASONS</a:t>
            </a:r>
          </a:p>
        </p:txBody>
      </p:sp>
      <p:sp>
        <p:nvSpPr>
          <p:cNvPr id="2" name="Rectangle 1"/>
          <p:cNvSpPr/>
          <p:nvPr/>
        </p:nvSpPr>
        <p:spPr>
          <a:xfrm>
            <a:off x="8532440" y="6351312"/>
            <a:ext cx="611560" cy="489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21</a:t>
            </a:r>
            <a:endParaRPr lang="fr-FR" sz="2400" dirty="0">
              <a:solidFill>
                <a:schemeClr val="tx1"/>
              </a:solidFill>
            </a:endParaRPr>
          </a:p>
        </p:txBody>
      </p:sp>
    </p:spTree>
    <p:extLst>
      <p:ext uri="{BB962C8B-B14F-4D97-AF65-F5344CB8AC3E}">
        <p14:creationId xmlns:p14="http://schemas.microsoft.com/office/powerpoint/2010/main" val="3519859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79512" y="0"/>
            <a:ext cx="8784976"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t>REALISATION, RESULTATS ET INTERPRETATION</a:t>
            </a:r>
            <a:endParaRPr lang="fr-FR" sz="2800" dirty="0"/>
          </a:p>
        </p:txBody>
      </p:sp>
      <p:sp>
        <p:nvSpPr>
          <p:cNvPr id="7" name="Titre 1"/>
          <p:cNvSpPr txBox="1">
            <a:spLocks/>
          </p:cNvSpPr>
          <p:nvPr/>
        </p:nvSpPr>
        <p:spPr bwMode="auto">
          <a:xfrm>
            <a:off x="179512" y="523220"/>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Dispositif expérimentale</a:t>
            </a:r>
            <a:endParaRPr lang="fr-FR" sz="2400" b="1" dirty="0">
              <a:solidFill>
                <a:schemeClr val="tx1"/>
              </a:solidFill>
            </a:endParaRPr>
          </a:p>
        </p:txBody>
      </p:sp>
      <p:sp>
        <p:nvSpPr>
          <p:cNvPr id="8" name="ZoneTexte 7"/>
          <p:cNvSpPr txBox="1"/>
          <p:nvPr/>
        </p:nvSpPr>
        <p:spPr>
          <a:xfrm>
            <a:off x="181153" y="951848"/>
            <a:ext cx="2268570"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smtClean="0"/>
              <a:t>appareillage</a:t>
            </a:r>
            <a:endParaRPr lang="fr-FR" sz="2400" b="1" dirty="0"/>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825" y="1380476"/>
            <a:ext cx="5086350" cy="2190750"/>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840464"/>
            <a:ext cx="2628900" cy="2676525"/>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111" y="3857203"/>
            <a:ext cx="2581275" cy="2524125"/>
          </a:xfrm>
          <a:prstGeom prst="rect">
            <a:avLst/>
          </a:prstGeom>
        </p:spPr>
      </p:pic>
      <p:sp>
        <p:nvSpPr>
          <p:cNvPr id="2" name="ZoneTexte 1"/>
          <p:cNvSpPr txBox="1"/>
          <p:nvPr/>
        </p:nvSpPr>
        <p:spPr>
          <a:xfrm>
            <a:off x="3861241" y="3630522"/>
            <a:ext cx="1223412" cy="369332"/>
          </a:xfrm>
          <a:prstGeom prst="rect">
            <a:avLst/>
          </a:prstGeom>
          <a:noFill/>
        </p:spPr>
        <p:txBody>
          <a:bodyPr wrap="none" rtlCol="0">
            <a:spAutoFit/>
          </a:bodyPr>
          <a:lstStyle/>
          <a:p>
            <a:r>
              <a:rPr lang="fr-FR" dirty="0" smtClean="0"/>
              <a:t>Figure 3.3</a:t>
            </a:r>
            <a:endParaRPr lang="fr-FR" dirty="0"/>
          </a:p>
        </p:txBody>
      </p:sp>
      <p:sp>
        <p:nvSpPr>
          <p:cNvPr id="3" name="ZoneTexte 2"/>
          <p:cNvSpPr txBox="1"/>
          <p:nvPr/>
        </p:nvSpPr>
        <p:spPr>
          <a:xfrm>
            <a:off x="2028825" y="6521959"/>
            <a:ext cx="1351652" cy="369332"/>
          </a:xfrm>
          <a:prstGeom prst="rect">
            <a:avLst/>
          </a:prstGeom>
          <a:noFill/>
        </p:spPr>
        <p:txBody>
          <a:bodyPr wrap="none" rtlCol="0">
            <a:spAutoFit/>
          </a:bodyPr>
          <a:lstStyle/>
          <a:p>
            <a:r>
              <a:rPr lang="fr-FR" dirty="0" smtClean="0"/>
              <a:t>Figure 3.4a</a:t>
            </a:r>
            <a:endParaRPr lang="fr-FR" dirty="0"/>
          </a:p>
        </p:txBody>
      </p:sp>
      <p:sp>
        <p:nvSpPr>
          <p:cNvPr id="4" name="ZoneTexte 3"/>
          <p:cNvSpPr txBox="1"/>
          <p:nvPr/>
        </p:nvSpPr>
        <p:spPr>
          <a:xfrm>
            <a:off x="6228184" y="6508521"/>
            <a:ext cx="1351652" cy="369332"/>
          </a:xfrm>
          <a:prstGeom prst="rect">
            <a:avLst/>
          </a:prstGeom>
          <a:noFill/>
        </p:spPr>
        <p:txBody>
          <a:bodyPr wrap="none" rtlCol="0">
            <a:spAutoFit/>
          </a:bodyPr>
          <a:lstStyle/>
          <a:p>
            <a:r>
              <a:rPr lang="fr-FR" dirty="0" smtClean="0"/>
              <a:t>Figure 3.4b</a:t>
            </a:r>
            <a:endParaRPr lang="fr-FR" dirty="0"/>
          </a:p>
        </p:txBody>
      </p:sp>
      <p:sp>
        <p:nvSpPr>
          <p:cNvPr id="5" name="Rectangle 4"/>
          <p:cNvSpPr/>
          <p:nvPr/>
        </p:nvSpPr>
        <p:spPr>
          <a:xfrm>
            <a:off x="8532440" y="6381328"/>
            <a:ext cx="611560" cy="476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22</a:t>
            </a:r>
            <a:endParaRPr lang="fr-FR" sz="2400" dirty="0">
              <a:solidFill>
                <a:schemeClr val="tx1"/>
              </a:solidFill>
            </a:endParaRPr>
          </a:p>
        </p:txBody>
      </p:sp>
    </p:spTree>
    <p:extLst>
      <p:ext uri="{BB962C8B-B14F-4D97-AF65-F5344CB8AC3E}">
        <p14:creationId xmlns:p14="http://schemas.microsoft.com/office/powerpoint/2010/main" val="3107859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79512" y="80628"/>
            <a:ext cx="3586238"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smtClean="0"/>
              <a:t>Circuits implémentés</a:t>
            </a:r>
            <a:endParaRPr lang="fr-FR" sz="2400" b="1"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7" y="516007"/>
            <a:ext cx="7416824" cy="2850703"/>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7" y="3767587"/>
            <a:ext cx="7427347" cy="2827609"/>
          </a:xfrm>
          <a:prstGeom prst="rect">
            <a:avLst/>
          </a:prstGeom>
        </p:spPr>
      </p:pic>
      <p:sp>
        <p:nvSpPr>
          <p:cNvPr id="11" name="ZoneTexte 10"/>
          <p:cNvSpPr txBox="1"/>
          <p:nvPr/>
        </p:nvSpPr>
        <p:spPr>
          <a:xfrm>
            <a:off x="2555776" y="3382482"/>
            <a:ext cx="4891083" cy="369332"/>
          </a:xfrm>
          <a:prstGeom prst="rect">
            <a:avLst/>
          </a:prstGeom>
          <a:noFill/>
        </p:spPr>
        <p:txBody>
          <a:bodyPr wrap="none" rtlCol="0">
            <a:spAutoFit/>
          </a:bodyPr>
          <a:lstStyle/>
          <a:p>
            <a:r>
              <a:rPr lang="fr-FR" dirty="0" smtClean="0"/>
              <a:t>Figure 3.5 : Emetteur ultrasonore implémenté </a:t>
            </a:r>
            <a:endParaRPr lang="fr-FR" dirty="0"/>
          </a:p>
        </p:txBody>
      </p:sp>
      <p:sp>
        <p:nvSpPr>
          <p:cNvPr id="14" name="ZoneTexte 13"/>
          <p:cNvSpPr txBox="1"/>
          <p:nvPr/>
        </p:nvSpPr>
        <p:spPr>
          <a:xfrm>
            <a:off x="2555776" y="6522787"/>
            <a:ext cx="4955203" cy="369332"/>
          </a:xfrm>
          <a:prstGeom prst="rect">
            <a:avLst/>
          </a:prstGeom>
          <a:noFill/>
        </p:spPr>
        <p:txBody>
          <a:bodyPr wrap="none" rtlCol="0">
            <a:spAutoFit/>
          </a:bodyPr>
          <a:lstStyle/>
          <a:p>
            <a:r>
              <a:rPr lang="fr-FR" dirty="0" smtClean="0"/>
              <a:t>Figure 3.6 : Récepteur ultrasonore implémenté</a:t>
            </a:r>
            <a:endParaRPr lang="fr-FR" dirty="0"/>
          </a:p>
        </p:txBody>
      </p:sp>
      <p:sp>
        <p:nvSpPr>
          <p:cNvPr id="2" name="Rectangle 1"/>
          <p:cNvSpPr/>
          <p:nvPr/>
        </p:nvSpPr>
        <p:spPr>
          <a:xfrm>
            <a:off x="8604448" y="6381328"/>
            <a:ext cx="539552" cy="476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23</a:t>
            </a:r>
            <a:endParaRPr lang="fr-FR" sz="2400" dirty="0">
              <a:solidFill>
                <a:schemeClr val="tx1"/>
              </a:solidFill>
            </a:endParaRPr>
          </a:p>
        </p:txBody>
      </p:sp>
      <p:sp>
        <p:nvSpPr>
          <p:cNvPr id="3" name="Rectangle 2"/>
          <p:cNvSpPr/>
          <p:nvPr/>
        </p:nvSpPr>
        <p:spPr>
          <a:xfrm>
            <a:off x="1882552" y="899410"/>
            <a:ext cx="1346448" cy="16441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p:cNvSpPr/>
          <p:nvPr/>
        </p:nvSpPr>
        <p:spPr>
          <a:xfrm>
            <a:off x="3765750" y="977672"/>
            <a:ext cx="2246410" cy="18032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6091709" y="542292"/>
            <a:ext cx="2152699" cy="254326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1103486" y="943384"/>
            <a:ext cx="484632" cy="9784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7446859" y="3489678"/>
            <a:ext cx="484632" cy="9784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076056" y="3828375"/>
            <a:ext cx="1930060" cy="170775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519104" y="3829955"/>
            <a:ext cx="1324738" cy="159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207949" y="4152691"/>
            <a:ext cx="2221349" cy="222863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097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inVertic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arn(in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P spid="12"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95536" y="188640"/>
            <a:ext cx="2012089" cy="461665"/>
          </a:xfrm>
          <a:prstGeom prst="rect">
            <a:avLst/>
          </a:prstGeom>
          <a:noFill/>
        </p:spPr>
        <p:txBody>
          <a:bodyPr wrap="none" rtlCol="0">
            <a:spAutoFit/>
          </a:bodyPr>
          <a:lstStyle/>
          <a:p>
            <a:pPr marL="285750" indent="-285750">
              <a:buFont typeface="Wingdings" panose="05000000000000000000" pitchFamily="2" charset="2"/>
              <a:buChar char="v"/>
            </a:pPr>
            <a:r>
              <a:rPr lang="fr-FR" sz="2400" b="1" dirty="0" smtClean="0"/>
              <a:t> Ensemble</a:t>
            </a:r>
            <a:endParaRPr lang="fr-FR" sz="2400" b="1"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650305"/>
            <a:ext cx="7920880" cy="5614244"/>
          </a:xfrm>
          <a:prstGeom prst="rect">
            <a:avLst/>
          </a:prstGeom>
        </p:spPr>
      </p:pic>
      <p:sp>
        <p:nvSpPr>
          <p:cNvPr id="7" name="ZoneTexte 6"/>
          <p:cNvSpPr txBox="1"/>
          <p:nvPr/>
        </p:nvSpPr>
        <p:spPr>
          <a:xfrm>
            <a:off x="2923407" y="6356882"/>
            <a:ext cx="3121367" cy="369332"/>
          </a:xfrm>
          <a:prstGeom prst="rect">
            <a:avLst/>
          </a:prstGeom>
          <a:noFill/>
        </p:spPr>
        <p:txBody>
          <a:bodyPr wrap="none" rtlCol="0">
            <a:spAutoFit/>
          </a:bodyPr>
          <a:lstStyle/>
          <a:p>
            <a:r>
              <a:rPr lang="fr-FR" dirty="0" smtClean="0"/>
              <a:t>Figure 3.7: dispositif complet</a:t>
            </a:r>
            <a:endParaRPr lang="fr-FR" dirty="0"/>
          </a:p>
        </p:txBody>
      </p:sp>
      <p:sp>
        <p:nvSpPr>
          <p:cNvPr id="2" name="Rectangle 1"/>
          <p:cNvSpPr/>
          <p:nvPr/>
        </p:nvSpPr>
        <p:spPr>
          <a:xfrm>
            <a:off x="8532439" y="6264548"/>
            <a:ext cx="593445" cy="588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24</a:t>
            </a:r>
            <a:endParaRPr lang="fr-FR" sz="2400" dirty="0">
              <a:solidFill>
                <a:schemeClr val="tx1"/>
              </a:solidFill>
            </a:endParaRPr>
          </a:p>
        </p:txBody>
      </p:sp>
    </p:spTree>
    <p:extLst>
      <p:ext uri="{BB962C8B-B14F-4D97-AF65-F5344CB8AC3E}">
        <p14:creationId xmlns:p14="http://schemas.microsoft.com/office/powerpoint/2010/main" val="3889202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2" y="0"/>
            <a:ext cx="8784976"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t>REALISATION, RESULTATS ET INTERPRETATION</a:t>
            </a:r>
            <a:endParaRPr lang="fr-FR" sz="2800" dirty="0"/>
          </a:p>
        </p:txBody>
      </p:sp>
      <p:sp>
        <p:nvSpPr>
          <p:cNvPr id="6" name="Titre 1"/>
          <p:cNvSpPr txBox="1">
            <a:spLocks/>
          </p:cNvSpPr>
          <p:nvPr/>
        </p:nvSpPr>
        <p:spPr bwMode="auto">
          <a:xfrm>
            <a:off x="179512" y="523220"/>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Résultats</a:t>
            </a:r>
            <a:endParaRPr lang="fr-FR" sz="2400" b="1" dirty="0">
              <a:solidFill>
                <a:schemeClr val="tx1"/>
              </a:solidFill>
            </a:endParaRPr>
          </a:p>
        </p:txBody>
      </p:sp>
      <p:sp>
        <p:nvSpPr>
          <p:cNvPr id="7" name="ZoneTexte 6"/>
          <p:cNvSpPr txBox="1"/>
          <p:nvPr/>
        </p:nvSpPr>
        <p:spPr>
          <a:xfrm>
            <a:off x="323528" y="1340768"/>
            <a:ext cx="1757212" cy="461665"/>
          </a:xfrm>
          <a:prstGeom prst="rect">
            <a:avLst/>
          </a:prstGeom>
          <a:noFill/>
        </p:spPr>
        <p:txBody>
          <a:bodyPr wrap="none" rtlCol="0">
            <a:spAutoFit/>
          </a:bodyPr>
          <a:lstStyle/>
          <a:p>
            <a:pPr marL="285750" indent="-285750">
              <a:buFont typeface="Wingdings" panose="05000000000000000000" pitchFamily="2" charset="2"/>
              <a:buChar char="Ø"/>
            </a:pPr>
            <a:r>
              <a:rPr lang="fr-FR" sz="2400" b="1" dirty="0" smtClean="0"/>
              <a:t>matériau</a:t>
            </a:r>
            <a:endParaRPr lang="fr-FR" sz="2400" b="1"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620" y="1949869"/>
            <a:ext cx="6840759" cy="4002831"/>
          </a:xfrm>
          <a:prstGeom prst="rect">
            <a:avLst/>
          </a:prstGeom>
        </p:spPr>
      </p:pic>
      <p:sp>
        <p:nvSpPr>
          <p:cNvPr id="9" name="ZoneTexte 8"/>
          <p:cNvSpPr txBox="1"/>
          <p:nvPr/>
        </p:nvSpPr>
        <p:spPr>
          <a:xfrm>
            <a:off x="3275856" y="6381328"/>
            <a:ext cx="4070345" cy="369332"/>
          </a:xfrm>
          <a:prstGeom prst="rect">
            <a:avLst/>
          </a:prstGeom>
          <a:noFill/>
        </p:spPr>
        <p:txBody>
          <a:bodyPr wrap="none" rtlCol="0">
            <a:spAutoFit/>
          </a:bodyPr>
          <a:lstStyle/>
          <a:p>
            <a:r>
              <a:rPr lang="fr-FR" dirty="0" smtClean="0"/>
              <a:t>Figure 3.8 : </a:t>
            </a:r>
            <a:r>
              <a:rPr lang="fr-FR" dirty="0"/>
              <a:t>E</a:t>
            </a:r>
            <a:r>
              <a:rPr lang="fr-FR" dirty="0" smtClean="0"/>
              <a:t>chantillon de bois sapelli</a:t>
            </a:r>
            <a:endParaRPr lang="fr-FR" dirty="0"/>
          </a:p>
        </p:txBody>
      </p:sp>
      <p:sp>
        <p:nvSpPr>
          <p:cNvPr id="2" name="Rectangle 1"/>
          <p:cNvSpPr/>
          <p:nvPr/>
        </p:nvSpPr>
        <p:spPr>
          <a:xfrm>
            <a:off x="8535659" y="6322776"/>
            <a:ext cx="593721" cy="485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25</a:t>
            </a:r>
            <a:endParaRPr lang="fr-FR" sz="2400" dirty="0">
              <a:solidFill>
                <a:schemeClr val="tx1"/>
              </a:solidFill>
            </a:endParaRPr>
          </a:p>
        </p:txBody>
      </p:sp>
    </p:spTree>
    <p:extLst>
      <p:ext uri="{BB962C8B-B14F-4D97-AF65-F5344CB8AC3E}">
        <p14:creationId xmlns:p14="http://schemas.microsoft.com/office/powerpoint/2010/main" val="237921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2" y="0"/>
            <a:ext cx="8784976"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t>REALISATION, RESULTATS ET INTERPRETATION</a:t>
            </a:r>
            <a:endParaRPr lang="fr-FR" sz="2800" dirty="0"/>
          </a:p>
        </p:txBody>
      </p:sp>
      <p:sp>
        <p:nvSpPr>
          <p:cNvPr id="6" name="Titre 1"/>
          <p:cNvSpPr txBox="1">
            <a:spLocks/>
          </p:cNvSpPr>
          <p:nvPr/>
        </p:nvSpPr>
        <p:spPr bwMode="auto">
          <a:xfrm>
            <a:off x="179512" y="523220"/>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Résultats</a:t>
            </a:r>
            <a:endParaRPr lang="fr-FR" sz="2400" b="1" dirty="0">
              <a:solidFill>
                <a:schemeClr val="tx1"/>
              </a:solidFill>
            </a:endParaRPr>
          </a:p>
        </p:txBody>
      </p:sp>
      <p:pic>
        <p:nvPicPr>
          <p:cNvPr id="7" name="Image 6" descr="C:\Users\NANA\Desktop\Nouveau dossier\P_20150730_112503.jpg"/>
          <p:cNvPicPr/>
          <p:nvPr/>
        </p:nvPicPr>
        <p:blipFill>
          <a:blip r:embed="rId3" cstate="print"/>
          <a:srcRect/>
          <a:stretch>
            <a:fillRect/>
          </a:stretch>
        </p:blipFill>
        <p:spPr bwMode="auto">
          <a:xfrm>
            <a:off x="539552" y="2420888"/>
            <a:ext cx="8136904" cy="2232248"/>
          </a:xfrm>
          <a:prstGeom prst="rect">
            <a:avLst/>
          </a:prstGeom>
          <a:noFill/>
          <a:ln w="9525">
            <a:noFill/>
            <a:miter lim="800000"/>
            <a:headEnd/>
            <a:tailEnd/>
          </a:ln>
        </p:spPr>
      </p:pic>
      <p:sp>
        <p:nvSpPr>
          <p:cNvPr id="8" name="ZoneTexte 7"/>
          <p:cNvSpPr txBox="1"/>
          <p:nvPr/>
        </p:nvSpPr>
        <p:spPr>
          <a:xfrm>
            <a:off x="2267744" y="5517232"/>
            <a:ext cx="5314275" cy="369332"/>
          </a:xfrm>
          <a:prstGeom prst="rect">
            <a:avLst/>
          </a:prstGeom>
          <a:noFill/>
        </p:spPr>
        <p:txBody>
          <a:bodyPr wrap="none" rtlCol="0">
            <a:spAutoFit/>
          </a:bodyPr>
          <a:lstStyle/>
          <a:p>
            <a:r>
              <a:rPr lang="fr-FR" dirty="0" smtClean="0"/>
              <a:t>Figure 3.9 : Signal directement émis par l’émetteur</a:t>
            </a:r>
            <a:endParaRPr lang="fr-FR" dirty="0"/>
          </a:p>
        </p:txBody>
      </p:sp>
      <p:sp>
        <p:nvSpPr>
          <p:cNvPr id="2" name="Rectangle 1"/>
          <p:cNvSpPr/>
          <p:nvPr/>
        </p:nvSpPr>
        <p:spPr>
          <a:xfrm>
            <a:off x="8532440" y="6122176"/>
            <a:ext cx="611560" cy="698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26</a:t>
            </a:r>
            <a:endParaRPr lang="fr-FR" sz="2400" dirty="0">
              <a:solidFill>
                <a:schemeClr val="tx1"/>
              </a:solidFill>
            </a:endParaRPr>
          </a:p>
        </p:txBody>
      </p:sp>
    </p:spTree>
    <p:extLst>
      <p:ext uri="{BB962C8B-B14F-4D97-AF65-F5344CB8AC3E}">
        <p14:creationId xmlns:p14="http://schemas.microsoft.com/office/powerpoint/2010/main" val="1403932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2" y="0"/>
            <a:ext cx="8784976"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t>REALISATION, RESULTATS ET INTERPRETATION</a:t>
            </a:r>
            <a:endParaRPr lang="fr-FR" sz="2800" dirty="0"/>
          </a:p>
        </p:txBody>
      </p:sp>
      <p:sp>
        <p:nvSpPr>
          <p:cNvPr id="6" name="Titre 1"/>
          <p:cNvSpPr txBox="1">
            <a:spLocks/>
          </p:cNvSpPr>
          <p:nvPr/>
        </p:nvSpPr>
        <p:spPr bwMode="auto">
          <a:xfrm>
            <a:off x="179512" y="523220"/>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Résultats</a:t>
            </a:r>
            <a:endParaRPr lang="fr-FR" sz="2400" b="1" dirty="0">
              <a:solidFill>
                <a:schemeClr val="tx1"/>
              </a:solidFill>
            </a:endParaRP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36" y="1631825"/>
            <a:ext cx="8496944" cy="2312839"/>
          </a:xfrm>
          <a:prstGeom prst="rect">
            <a:avLst/>
          </a:prstGeom>
          <a:noFill/>
        </p:spPr>
      </p:pic>
      <p:sp>
        <p:nvSpPr>
          <p:cNvPr id="9" name="ZoneTexte 8"/>
          <p:cNvSpPr txBox="1"/>
          <p:nvPr/>
        </p:nvSpPr>
        <p:spPr>
          <a:xfrm>
            <a:off x="816119" y="4058502"/>
            <a:ext cx="7237879" cy="369332"/>
          </a:xfrm>
          <a:prstGeom prst="rect">
            <a:avLst/>
          </a:prstGeom>
          <a:noFill/>
        </p:spPr>
        <p:txBody>
          <a:bodyPr wrap="none" rtlCol="0">
            <a:spAutoFit/>
          </a:bodyPr>
          <a:lstStyle/>
          <a:p>
            <a:r>
              <a:rPr lang="fr-FR" dirty="0" smtClean="0"/>
              <a:t>Figure 3.10: </a:t>
            </a:r>
            <a:r>
              <a:rPr lang="fr-FR" dirty="0"/>
              <a:t>S</a:t>
            </a:r>
            <a:r>
              <a:rPr lang="fr-FR" dirty="0" smtClean="0"/>
              <a:t>ignal obtenu par réflexion sur une seule plaque de bois</a:t>
            </a:r>
            <a:endParaRPr lang="fr-FR" dirty="0"/>
          </a:p>
        </p:txBody>
      </p:sp>
      <p:graphicFrame>
        <p:nvGraphicFramePr>
          <p:cNvPr id="2" name="Objet 1"/>
          <p:cNvGraphicFramePr>
            <a:graphicFrameLocks noChangeAspect="1"/>
          </p:cNvGraphicFramePr>
          <p:nvPr>
            <p:extLst>
              <p:ext uri="{D42A27DB-BD31-4B8C-83A1-F6EECF244321}">
                <p14:modId xmlns:p14="http://schemas.microsoft.com/office/powerpoint/2010/main" val="365578496"/>
              </p:ext>
            </p:extLst>
          </p:nvPr>
        </p:nvGraphicFramePr>
        <p:xfrm>
          <a:off x="179512" y="4514159"/>
          <a:ext cx="3816424" cy="904239"/>
        </p:xfrm>
        <a:graphic>
          <a:graphicData uri="http://schemas.openxmlformats.org/presentationml/2006/ole">
            <mc:AlternateContent xmlns:mc="http://schemas.openxmlformats.org/markup-compatibility/2006">
              <mc:Choice xmlns:v="urn:schemas-microsoft-com:vml" Requires="v">
                <p:oleObj spid="_x0000_s8647" name="Equation" r:id="rId5" imgW="1130040" imgH="253800" progId="Equation.DSMT4">
                  <p:embed/>
                </p:oleObj>
              </mc:Choice>
              <mc:Fallback>
                <p:oleObj name="Equation" r:id="rId5" imgW="1130040" imgH="253800" progId="Equation.DSMT4">
                  <p:embed/>
                  <p:pic>
                    <p:nvPicPr>
                      <p:cNvPr id="0" name=""/>
                      <p:cNvPicPr/>
                      <p:nvPr/>
                    </p:nvPicPr>
                    <p:blipFill>
                      <a:blip r:embed="rId6"/>
                      <a:stretch>
                        <a:fillRect/>
                      </a:stretch>
                    </p:blipFill>
                    <p:spPr>
                      <a:xfrm>
                        <a:off x="179512" y="4514159"/>
                        <a:ext cx="3816424" cy="904239"/>
                      </a:xfrm>
                      <a:prstGeom prst="rect">
                        <a:avLst/>
                      </a:prstGeom>
                    </p:spPr>
                  </p:pic>
                </p:oleObj>
              </mc:Fallback>
            </mc:AlternateContent>
          </a:graphicData>
        </a:graphic>
      </p:graphicFrame>
      <p:graphicFrame>
        <p:nvGraphicFramePr>
          <p:cNvPr id="3" name="Objet 2"/>
          <p:cNvGraphicFramePr>
            <a:graphicFrameLocks noChangeAspect="1"/>
          </p:cNvGraphicFramePr>
          <p:nvPr>
            <p:extLst>
              <p:ext uri="{D42A27DB-BD31-4B8C-83A1-F6EECF244321}">
                <p14:modId xmlns:p14="http://schemas.microsoft.com/office/powerpoint/2010/main" val="3448012595"/>
              </p:ext>
            </p:extLst>
          </p:nvPr>
        </p:nvGraphicFramePr>
        <p:xfrm>
          <a:off x="5454622" y="4451776"/>
          <a:ext cx="2808313" cy="1223172"/>
        </p:xfrm>
        <a:graphic>
          <a:graphicData uri="http://schemas.openxmlformats.org/presentationml/2006/ole">
            <mc:AlternateContent xmlns:mc="http://schemas.openxmlformats.org/markup-compatibility/2006">
              <mc:Choice xmlns:v="urn:schemas-microsoft-com:vml" Requires="v">
                <p:oleObj spid="_x0000_s8648" name="Equation" r:id="rId7" imgW="1002960" imgH="482400" progId="Equation.DSMT4">
                  <p:embed/>
                </p:oleObj>
              </mc:Choice>
              <mc:Fallback>
                <p:oleObj name="Equation" r:id="rId7" imgW="1002960" imgH="482400" progId="Equation.DSMT4">
                  <p:embed/>
                  <p:pic>
                    <p:nvPicPr>
                      <p:cNvPr id="0" name=""/>
                      <p:cNvPicPr/>
                      <p:nvPr/>
                    </p:nvPicPr>
                    <p:blipFill>
                      <a:blip r:embed="rId8"/>
                      <a:stretch>
                        <a:fillRect/>
                      </a:stretch>
                    </p:blipFill>
                    <p:spPr>
                      <a:xfrm>
                        <a:off x="5454622" y="4451776"/>
                        <a:ext cx="2808313" cy="1223172"/>
                      </a:xfrm>
                      <a:prstGeom prst="rect">
                        <a:avLst/>
                      </a:prstGeom>
                    </p:spPr>
                  </p:pic>
                </p:oleObj>
              </mc:Fallback>
            </mc:AlternateContent>
          </a:graphicData>
        </a:graphic>
      </p:graphicFrame>
      <p:graphicFrame>
        <p:nvGraphicFramePr>
          <p:cNvPr id="10" name="Objet 9"/>
          <p:cNvGraphicFramePr>
            <a:graphicFrameLocks noChangeAspect="1"/>
          </p:cNvGraphicFramePr>
          <p:nvPr>
            <p:extLst>
              <p:ext uri="{D42A27DB-BD31-4B8C-83A1-F6EECF244321}">
                <p14:modId xmlns:p14="http://schemas.microsoft.com/office/powerpoint/2010/main" val="1102241225"/>
              </p:ext>
            </p:extLst>
          </p:nvPr>
        </p:nvGraphicFramePr>
        <p:xfrm>
          <a:off x="4207991" y="6037660"/>
          <a:ext cx="1761727" cy="639565"/>
        </p:xfrm>
        <a:graphic>
          <a:graphicData uri="http://schemas.openxmlformats.org/presentationml/2006/ole">
            <mc:AlternateContent xmlns:mc="http://schemas.openxmlformats.org/markup-compatibility/2006">
              <mc:Choice xmlns:v="urn:schemas-microsoft-com:vml" Requires="v">
                <p:oleObj spid="_x0000_s8649" name="Equation" r:id="rId9" imgW="774360" imgH="203040" progId="Equation.DSMT4">
                  <p:embed/>
                </p:oleObj>
              </mc:Choice>
              <mc:Fallback>
                <p:oleObj name="Equation" r:id="rId9" imgW="774360" imgH="203040" progId="Equation.DSMT4">
                  <p:embed/>
                  <p:pic>
                    <p:nvPicPr>
                      <p:cNvPr id="0" name=""/>
                      <p:cNvPicPr/>
                      <p:nvPr/>
                    </p:nvPicPr>
                    <p:blipFill>
                      <a:blip r:embed="rId10"/>
                      <a:stretch>
                        <a:fillRect/>
                      </a:stretch>
                    </p:blipFill>
                    <p:spPr>
                      <a:xfrm>
                        <a:off x="4207991" y="6037660"/>
                        <a:ext cx="1761727" cy="639565"/>
                      </a:xfrm>
                      <a:prstGeom prst="rect">
                        <a:avLst/>
                      </a:prstGeom>
                    </p:spPr>
                  </p:pic>
                </p:oleObj>
              </mc:Fallback>
            </mc:AlternateContent>
          </a:graphicData>
        </a:graphic>
      </p:graphicFrame>
      <p:graphicFrame>
        <p:nvGraphicFramePr>
          <p:cNvPr id="17" name="Objet 16"/>
          <p:cNvGraphicFramePr>
            <a:graphicFrameLocks noChangeAspect="1"/>
          </p:cNvGraphicFramePr>
          <p:nvPr>
            <p:extLst>
              <p:ext uri="{D42A27DB-BD31-4B8C-83A1-F6EECF244321}">
                <p14:modId xmlns:p14="http://schemas.microsoft.com/office/powerpoint/2010/main" val="1464583267"/>
              </p:ext>
            </p:extLst>
          </p:nvPr>
        </p:nvGraphicFramePr>
        <p:xfrm>
          <a:off x="179512" y="5774333"/>
          <a:ext cx="3816424" cy="659509"/>
        </p:xfrm>
        <a:graphic>
          <a:graphicData uri="http://schemas.openxmlformats.org/presentationml/2006/ole">
            <mc:AlternateContent xmlns:mc="http://schemas.openxmlformats.org/markup-compatibility/2006">
              <mc:Choice xmlns:v="urn:schemas-microsoft-com:vml" Requires="v">
                <p:oleObj spid="_x0000_s8650" name="Equation" r:id="rId11" imgW="1511280" imgH="228600" progId="Equation.DSMT4">
                  <p:embed/>
                </p:oleObj>
              </mc:Choice>
              <mc:Fallback>
                <p:oleObj name="Equation" r:id="rId11" imgW="1511280" imgH="228600" progId="Equation.DSMT4">
                  <p:embed/>
                  <p:pic>
                    <p:nvPicPr>
                      <p:cNvPr id="0" name=""/>
                      <p:cNvPicPr/>
                      <p:nvPr/>
                    </p:nvPicPr>
                    <p:blipFill>
                      <a:blip r:embed="rId12"/>
                      <a:stretch>
                        <a:fillRect/>
                      </a:stretch>
                    </p:blipFill>
                    <p:spPr>
                      <a:xfrm>
                        <a:off x="179512" y="5774333"/>
                        <a:ext cx="3816424" cy="659509"/>
                      </a:xfrm>
                      <a:prstGeom prst="rect">
                        <a:avLst/>
                      </a:prstGeom>
                    </p:spPr>
                  </p:pic>
                </p:oleObj>
              </mc:Fallback>
            </mc:AlternateContent>
          </a:graphicData>
        </a:graphic>
      </p:graphicFrame>
      <p:graphicFrame>
        <p:nvGraphicFramePr>
          <p:cNvPr id="18" name="Objet 17"/>
          <p:cNvGraphicFramePr>
            <a:graphicFrameLocks noChangeAspect="1"/>
          </p:cNvGraphicFramePr>
          <p:nvPr>
            <p:extLst>
              <p:ext uri="{D42A27DB-BD31-4B8C-83A1-F6EECF244321}">
                <p14:modId xmlns:p14="http://schemas.microsoft.com/office/powerpoint/2010/main" val="940795473"/>
              </p:ext>
            </p:extLst>
          </p:nvPr>
        </p:nvGraphicFramePr>
        <p:xfrm>
          <a:off x="6516216" y="5850731"/>
          <a:ext cx="1728192" cy="506712"/>
        </p:xfrm>
        <a:graphic>
          <a:graphicData uri="http://schemas.openxmlformats.org/presentationml/2006/ole">
            <mc:AlternateContent xmlns:mc="http://schemas.openxmlformats.org/markup-compatibility/2006">
              <mc:Choice xmlns:v="urn:schemas-microsoft-com:vml" Requires="v">
                <p:oleObj spid="_x0000_s8651" name="Equation" r:id="rId13" imgW="533160" imgH="177480" progId="Equation.DSMT4">
                  <p:embed/>
                </p:oleObj>
              </mc:Choice>
              <mc:Fallback>
                <p:oleObj name="Equation" r:id="rId13" imgW="533160" imgH="177480" progId="Equation.DSMT4">
                  <p:embed/>
                  <p:pic>
                    <p:nvPicPr>
                      <p:cNvPr id="0" name=""/>
                      <p:cNvPicPr/>
                      <p:nvPr/>
                    </p:nvPicPr>
                    <p:blipFill>
                      <a:blip r:embed="rId14"/>
                      <a:stretch>
                        <a:fillRect/>
                      </a:stretch>
                    </p:blipFill>
                    <p:spPr>
                      <a:xfrm>
                        <a:off x="6516216" y="5850731"/>
                        <a:ext cx="1728192" cy="506712"/>
                      </a:xfrm>
                      <a:prstGeom prst="rect">
                        <a:avLst/>
                      </a:prstGeom>
                    </p:spPr>
                  </p:pic>
                </p:oleObj>
              </mc:Fallback>
            </mc:AlternateContent>
          </a:graphicData>
        </a:graphic>
      </p:graphicFrame>
      <p:sp>
        <p:nvSpPr>
          <p:cNvPr id="19" name="ZoneTexte 18"/>
          <p:cNvSpPr txBox="1"/>
          <p:nvPr/>
        </p:nvSpPr>
        <p:spPr>
          <a:xfrm>
            <a:off x="4207991" y="4809927"/>
            <a:ext cx="595035" cy="369332"/>
          </a:xfrm>
          <a:prstGeom prst="rect">
            <a:avLst/>
          </a:prstGeom>
          <a:noFill/>
        </p:spPr>
        <p:txBody>
          <a:bodyPr wrap="none" rtlCol="0">
            <a:spAutoFit/>
          </a:bodyPr>
          <a:lstStyle/>
          <a:p>
            <a:r>
              <a:rPr lang="fr-FR" dirty="0" smtClean="0"/>
              <a:t>(16)</a:t>
            </a:r>
            <a:endParaRPr lang="fr-FR" dirty="0"/>
          </a:p>
        </p:txBody>
      </p:sp>
      <p:sp>
        <p:nvSpPr>
          <p:cNvPr id="20" name="ZoneTexte 19"/>
          <p:cNvSpPr txBox="1"/>
          <p:nvPr/>
        </p:nvSpPr>
        <p:spPr>
          <a:xfrm>
            <a:off x="8537906" y="4878696"/>
            <a:ext cx="595035" cy="369332"/>
          </a:xfrm>
          <a:prstGeom prst="rect">
            <a:avLst/>
          </a:prstGeom>
          <a:noFill/>
        </p:spPr>
        <p:txBody>
          <a:bodyPr wrap="none" rtlCol="0">
            <a:spAutoFit/>
          </a:bodyPr>
          <a:lstStyle/>
          <a:p>
            <a:r>
              <a:rPr lang="fr-FR" dirty="0" smtClean="0"/>
              <a:t>(17)</a:t>
            </a:r>
            <a:endParaRPr lang="fr-FR" dirty="0"/>
          </a:p>
        </p:txBody>
      </p:sp>
      <p:sp>
        <p:nvSpPr>
          <p:cNvPr id="4" name="Rectangle 3"/>
          <p:cNvSpPr/>
          <p:nvPr/>
        </p:nvSpPr>
        <p:spPr>
          <a:xfrm>
            <a:off x="2915816" y="1632135"/>
            <a:ext cx="1706488" cy="204427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vers le bas 10"/>
          <p:cNvSpPr/>
          <p:nvPr/>
        </p:nvSpPr>
        <p:spPr>
          <a:xfrm>
            <a:off x="3131840" y="1030399"/>
            <a:ext cx="432048" cy="614310"/>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a:off x="3962817" y="1307783"/>
            <a:ext cx="484632" cy="62752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489998" y="6182060"/>
            <a:ext cx="632342" cy="679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27</a:t>
            </a:r>
            <a:endParaRPr lang="fr-FR" sz="2400" dirty="0">
              <a:solidFill>
                <a:schemeClr val="tx1"/>
              </a:solidFill>
            </a:endParaRPr>
          </a:p>
        </p:txBody>
      </p:sp>
    </p:spTree>
    <p:extLst>
      <p:ext uri="{BB962C8B-B14F-4D97-AF65-F5344CB8AC3E}">
        <p14:creationId xmlns:p14="http://schemas.microsoft.com/office/powerpoint/2010/main" val="207852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9512" y="0"/>
            <a:ext cx="8784976"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t>REALISATION, RESULTATS ET INTERPRETATION</a:t>
            </a:r>
            <a:endParaRPr lang="fr-FR" sz="2800" dirty="0"/>
          </a:p>
        </p:txBody>
      </p:sp>
      <p:sp>
        <p:nvSpPr>
          <p:cNvPr id="6" name="Titre 1"/>
          <p:cNvSpPr txBox="1">
            <a:spLocks/>
          </p:cNvSpPr>
          <p:nvPr/>
        </p:nvSpPr>
        <p:spPr bwMode="auto">
          <a:xfrm>
            <a:off x="179512" y="523220"/>
            <a:ext cx="8784976" cy="42862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Résultats</a:t>
            </a:r>
            <a:endParaRPr lang="fr-FR" sz="2400" b="1" dirty="0">
              <a:solidFill>
                <a:schemeClr val="tx1"/>
              </a:solidFill>
            </a:endParaRPr>
          </a:p>
        </p:txBody>
      </p:sp>
      <p:pic>
        <p:nvPicPr>
          <p:cNvPr id="7" name="Image 6" descr="C:\Users\NANA\Desktop\Nouveau dossier\P_20150519_180652.jpg"/>
          <p:cNvPicPr/>
          <p:nvPr/>
        </p:nvPicPr>
        <p:blipFill>
          <a:blip r:embed="rId2" cstate="print"/>
          <a:srcRect l="11356" t="38088" r="3859" b="12206"/>
          <a:stretch>
            <a:fillRect/>
          </a:stretch>
        </p:blipFill>
        <p:spPr bwMode="auto">
          <a:xfrm rot="10800000">
            <a:off x="539546" y="1475068"/>
            <a:ext cx="7560839" cy="2089398"/>
          </a:xfrm>
          <a:prstGeom prst="rect">
            <a:avLst/>
          </a:prstGeom>
          <a:noFill/>
          <a:ln w="9525">
            <a:noFill/>
            <a:miter lim="800000"/>
            <a:headEnd/>
            <a:tailEnd/>
          </a:ln>
        </p:spPr>
      </p:pic>
      <p:pic>
        <p:nvPicPr>
          <p:cNvPr id="8" name="Image 7" descr="C:\Users\NANA\Desktop\Nouveau dossier\P_20150519_180415.jpg"/>
          <p:cNvPicPr/>
          <p:nvPr/>
        </p:nvPicPr>
        <p:blipFill>
          <a:blip r:embed="rId3" cstate="print"/>
          <a:srcRect l="22051" t="30441" b="24265"/>
          <a:stretch>
            <a:fillRect/>
          </a:stretch>
        </p:blipFill>
        <p:spPr bwMode="auto">
          <a:xfrm rot="10800000">
            <a:off x="539546" y="4055411"/>
            <a:ext cx="7560839" cy="2057411"/>
          </a:xfrm>
          <a:prstGeom prst="rect">
            <a:avLst/>
          </a:prstGeom>
          <a:noFill/>
          <a:ln w="9525">
            <a:noFill/>
            <a:miter lim="800000"/>
            <a:headEnd/>
            <a:tailEnd/>
          </a:ln>
        </p:spPr>
      </p:pic>
      <p:sp>
        <p:nvSpPr>
          <p:cNvPr id="9" name="ZoneTexte 8"/>
          <p:cNvSpPr txBox="1"/>
          <p:nvPr/>
        </p:nvSpPr>
        <p:spPr>
          <a:xfrm>
            <a:off x="468077" y="3606979"/>
            <a:ext cx="7810664" cy="369332"/>
          </a:xfrm>
          <a:prstGeom prst="rect">
            <a:avLst/>
          </a:prstGeom>
          <a:noFill/>
        </p:spPr>
        <p:txBody>
          <a:bodyPr wrap="none" rtlCol="0">
            <a:spAutoFit/>
          </a:bodyPr>
          <a:lstStyle/>
          <a:p>
            <a:r>
              <a:rPr lang="fr-FR" dirty="0" smtClean="0"/>
              <a:t>Figure 3.11: Signal réfléchi sur une superposition de deux plaques de bois </a:t>
            </a:r>
            <a:endParaRPr lang="fr-FR" dirty="0"/>
          </a:p>
        </p:txBody>
      </p:sp>
      <p:sp>
        <p:nvSpPr>
          <p:cNvPr id="10" name="ZoneTexte 9"/>
          <p:cNvSpPr txBox="1"/>
          <p:nvPr/>
        </p:nvSpPr>
        <p:spPr>
          <a:xfrm>
            <a:off x="414633" y="6292248"/>
            <a:ext cx="7917552" cy="369332"/>
          </a:xfrm>
          <a:prstGeom prst="rect">
            <a:avLst/>
          </a:prstGeom>
          <a:noFill/>
        </p:spPr>
        <p:txBody>
          <a:bodyPr wrap="none" rtlCol="0">
            <a:spAutoFit/>
          </a:bodyPr>
          <a:lstStyle/>
          <a:p>
            <a:r>
              <a:rPr lang="fr-FR" dirty="0" smtClean="0"/>
              <a:t>Figure 3.12: </a:t>
            </a:r>
            <a:r>
              <a:rPr lang="fr-FR" dirty="0"/>
              <a:t>S</a:t>
            </a:r>
            <a:r>
              <a:rPr lang="fr-FR" dirty="0" smtClean="0"/>
              <a:t>ignal réfléchi sur une superposition de quatre plaques de bois</a:t>
            </a:r>
            <a:endParaRPr lang="fr-FR" dirty="0"/>
          </a:p>
        </p:txBody>
      </p:sp>
      <p:sp>
        <p:nvSpPr>
          <p:cNvPr id="2" name="Ellipse 1"/>
          <p:cNvSpPr/>
          <p:nvPr/>
        </p:nvSpPr>
        <p:spPr>
          <a:xfrm>
            <a:off x="1569700" y="4087687"/>
            <a:ext cx="1332148" cy="214748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339752" y="1475068"/>
            <a:ext cx="576064" cy="13778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vers le bas 10"/>
          <p:cNvSpPr/>
          <p:nvPr/>
        </p:nvSpPr>
        <p:spPr>
          <a:xfrm>
            <a:off x="2339752" y="794703"/>
            <a:ext cx="208457" cy="753614"/>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a:off x="2548209" y="1117525"/>
            <a:ext cx="194991" cy="5632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vers le bas 12"/>
          <p:cNvSpPr/>
          <p:nvPr/>
        </p:nvSpPr>
        <p:spPr>
          <a:xfrm>
            <a:off x="2756665" y="1197240"/>
            <a:ext cx="177603" cy="572515"/>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gauche 13"/>
          <p:cNvSpPr/>
          <p:nvPr/>
        </p:nvSpPr>
        <p:spPr>
          <a:xfrm>
            <a:off x="1861616" y="5956499"/>
            <a:ext cx="978408" cy="134861"/>
          </a:xfrm>
          <a:prstGeom prst="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gauche 14"/>
          <p:cNvSpPr/>
          <p:nvPr/>
        </p:nvSpPr>
        <p:spPr>
          <a:xfrm>
            <a:off x="2066572" y="5812484"/>
            <a:ext cx="978408" cy="14401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gauche 15"/>
          <p:cNvSpPr/>
          <p:nvPr/>
        </p:nvSpPr>
        <p:spPr>
          <a:xfrm>
            <a:off x="2339752" y="5678140"/>
            <a:ext cx="978408" cy="11268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gauche 16"/>
          <p:cNvSpPr/>
          <p:nvPr/>
        </p:nvSpPr>
        <p:spPr>
          <a:xfrm>
            <a:off x="2620800" y="5512463"/>
            <a:ext cx="978408" cy="12316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gauche 17"/>
          <p:cNvSpPr/>
          <p:nvPr/>
        </p:nvSpPr>
        <p:spPr>
          <a:xfrm>
            <a:off x="2840024" y="5384047"/>
            <a:ext cx="978408" cy="117585"/>
          </a:xfrm>
          <a:prstGeom prst="lef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8460432" y="6235172"/>
            <a:ext cx="670108" cy="6228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tx1"/>
                </a:solidFill>
              </a:rPr>
              <a:t>28</a:t>
            </a:r>
            <a:endParaRPr lang="fr-FR" sz="2400" dirty="0">
              <a:solidFill>
                <a:schemeClr val="tx1"/>
              </a:solidFill>
            </a:endParaRPr>
          </a:p>
        </p:txBody>
      </p:sp>
    </p:spTree>
    <p:extLst>
      <p:ext uri="{BB962C8B-B14F-4D97-AF65-F5344CB8AC3E}">
        <p14:creationId xmlns:p14="http://schemas.microsoft.com/office/powerpoint/2010/main" val="179494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
          <p:cNvSpPr>
            <a:spLocks noGrp="1"/>
          </p:cNvSpPr>
          <p:nvPr>
            <p:ph type="sldNum" sz="quarter" idx="12"/>
          </p:nvPr>
        </p:nvSpPr>
        <p:spPr>
          <a:xfrm>
            <a:off x="8096280" y="6286520"/>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29</a:t>
            </a:fld>
            <a:endParaRPr lang="fr-FR" sz="2400" dirty="0">
              <a:solidFill>
                <a:schemeClr val="tx1"/>
              </a:solidFill>
              <a:latin typeface="Times New Roman" pitchFamily="18" charset="0"/>
              <a:cs typeface="Times New Roman" pitchFamily="18" charset="0"/>
            </a:endParaRPr>
          </a:p>
        </p:txBody>
      </p:sp>
      <p:sp>
        <p:nvSpPr>
          <p:cNvPr id="8" name="ZoneTexte 7"/>
          <p:cNvSpPr txBox="1"/>
          <p:nvPr/>
        </p:nvSpPr>
        <p:spPr>
          <a:xfrm>
            <a:off x="0" y="0"/>
            <a:ext cx="9144000"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marL="571500" indent="-571500" algn="ctr"/>
            <a:r>
              <a:rPr lang="fr-FR" sz="2800" b="1" dirty="0" smtClean="0"/>
              <a:t>V. CONCLUSION ET PERSPECTIVES</a:t>
            </a:r>
            <a:endParaRPr lang="fr-FR" sz="2800" dirty="0"/>
          </a:p>
        </p:txBody>
      </p:sp>
      <p:sp>
        <p:nvSpPr>
          <p:cNvPr id="3" name="ZoneTexte 2"/>
          <p:cNvSpPr txBox="1"/>
          <p:nvPr/>
        </p:nvSpPr>
        <p:spPr>
          <a:xfrm>
            <a:off x="179512" y="4716860"/>
            <a:ext cx="4690708" cy="1569660"/>
          </a:xfrm>
          <a:prstGeom prst="rect">
            <a:avLst/>
          </a:prstGeom>
          <a:noFill/>
        </p:spPr>
        <p:txBody>
          <a:bodyPr wrap="none" rtlCol="0">
            <a:spAutoFit/>
          </a:bodyPr>
          <a:lstStyle/>
          <a:p>
            <a:pPr marL="285750" indent="-285750">
              <a:buFont typeface="Wingdings" panose="05000000000000000000" pitchFamily="2" charset="2"/>
              <a:buChar char="v"/>
            </a:pPr>
            <a:r>
              <a:rPr lang="fr-FR" sz="2400" dirty="0" smtClean="0"/>
              <a:t>Système multiéléments</a:t>
            </a:r>
            <a:endParaRPr lang="fr-FR" sz="2400" dirty="0"/>
          </a:p>
          <a:p>
            <a:pPr marL="285750" indent="-285750">
              <a:buFont typeface="Wingdings" panose="05000000000000000000" pitchFamily="2" charset="2"/>
              <a:buChar char="v"/>
            </a:pPr>
            <a:endParaRPr lang="fr-FR" sz="2400" b="1" dirty="0" smtClean="0"/>
          </a:p>
          <a:p>
            <a:endParaRPr lang="fr-FR" sz="2400" b="1" dirty="0"/>
          </a:p>
          <a:p>
            <a:pPr marL="342900" indent="-342900">
              <a:buFont typeface="Wingdings" panose="05000000000000000000" pitchFamily="2" charset="2"/>
              <a:buChar char="v"/>
            </a:pPr>
            <a:r>
              <a:rPr lang="fr-FR" sz="2400" dirty="0" smtClean="0"/>
              <a:t>Système à fréquence variable </a:t>
            </a:r>
            <a:endParaRPr lang="fr-FR" sz="2400" dirty="0"/>
          </a:p>
        </p:txBody>
      </p:sp>
      <p:sp>
        <p:nvSpPr>
          <p:cNvPr id="5" name="ZoneTexte 4"/>
          <p:cNvSpPr txBox="1"/>
          <p:nvPr/>
        </p:nvSpPr>
        <p:spPr>
          <a:xfrm>
            <a:off x="0" y="3523132"/>
            <a:ext cx="9144000" cy="52322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800" b="1" dirty="0" smtClean="0"/>
              <a:t>PERSPECTIVES</a:t>
            </a:r>
            <a:endParaRPr lang="fr-FR" sz="2800" dirty="0"/>
          </a:p>
        </p:txBody>
      </p:sp>
      <p:sp>
        <p:nvSpPr>
          <p:cNvPr id="4" name="ZoneTexte 3"/>
          <p:cNvSpPr txBox="1"/>
          <p:nvPr/>
        </p:nvSpPr>
        <p:spPr>
          <a:xfrm>
            <a:off x="179512" y="1203314"/>
            <a:ext cx="8964488" cy="1938992"/>
          </a:xfrm>
          <a:prstGeom prst="rect">
            <a:avLst/>
          </a:prstGeom>
          <a:noFill/>
        </p:spPr>
        <p:txBody>
          <a:bodyPr wrap="square" rtlCol="0">
            <a:spAutoFit/>
          </a:bodyPr>
          <a:lstStyle/>
          <a:p>
            <a:pPr marL="285750" indent="-285750">
              <a:buFont typeface="Wingdings" panose="05000000000000000000" pitchFamily="2" charset="2"/>
              <a:buChar char="v"/>
            </a:pPr>
            <a:r>
              <a:rPr lang="fr-FR" sz="2400" dirty="0" smtClean="0"/>
              <a:t>Conception et réalisation des systèmes émetteur et récepteur</a:t>
            </a:r>
          </a:p>
          <a:p>
            <a:r>
              <a:rPr lang="fr-FR" sz="2400" dirty="0" smtClean="0"/>
              <a:t> des ultrasons</a:t>
            </a:r>
          </a:p>
          <a:p>
            <a:endParaRPr lang="fr-FR" sz="2400" dirty="0"/>
          </a:p>
          <a:p>
            <a:endParaRPr lang="fr-FR" sz="2400" dirty="0" smtClean="0"/>
          </a:p>
          <a:p>
            <a:pPr marL="342900" indent="-342900">
              <a:buFont typeface="Wingdings" panose="05000000000000000000" pitchFamily="2" charset="2"/>
              <a:buChar char="v"/>
            </a:pPr>
            <a:r>
              <a:rPr lang="fr-FR" sz="2400" dirty="0" smtClean="0"/>
              <a:t> application à la caractérisation du bois</a:t>
            </a:r>
            <a:endParaRPr lang="fr-FR"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3"/>
          <p:cNvSpPr>
            <a:spLocks noGrp="1"/>
          </p:cNvSpPr>
          <p:nvPr>
            <p:ph type="sldNum" sz="quarter" idx="12"/>
          </p:nvPr>
        </p:nvSpPr>
        <p:spPr>
          <a:xfrm>
            <a:off x="8109934" y="6165304"/>
            <a:ext cx="762000" cy="365125"/>
          </a:xfrm>
        </p:spPr>
        <p:txBody>
          <a:bodyPr/>
          <a:lstStyle/>
          <a:p>
            <a:pPr>
              <a:defRPr/>
            </a:pPr>
            <a:fld id="{01774167-2A6E-44FB-9117-FF50F7C6BCB0}" type="slidenum">
              <a:rPr lang="fr-FR" sz="2400" b="1" smtClean="0">
                <a:latin typeface="Times New Roman" panose="02020603050405020304" pitchFamily="18" charset="0"/>
                <a:cs typeface="Times New Roman" panose="02020603050405020304" pitchFamily="18" charset="0"/>
              </a:rPr>
              <a:pPr>
                <a:defRPr/>
              </a:pPr>
              <a:t>3</a:t>
            </a:fld>
            <a:endParaRPr lang="fr-FR" sz="2400" b="1" dirty="0">
              <a:latin typeface="Times New Roman" panose="02020603050405020304" pitchFamily="18" charset="0"/>
              <a:cs typeface="Times New Roman" panose="02020603050405020304" pitchFamily="18" charset="0"/>
            </a:endParaRPr>
          </a:p>
        </p:txBody>
      </p:sp>
      <p:sp>
        <p:nvSpPr>
          <p:cNvPr id="8" name="ZoneTexte 7"/>
          <p:cNvSpPr txBox="1"/>
          <p:nvPr/>
        </p:nvSpPr>
        <p:spPr>
          <a:xfrm>
            <a:off x="1475656" y="353943"/>
            <a:ext cx="6048672" cy="707886"/>
          </a:xfrm>
          <a:prstGeom prst="rect">
            <a:avLst/>
          </a:prstGeom>
          <a:noFill/>
        </p:spPr>
        <p:txBody>
          <a:bodyPr wrap="square" rtlCol="0">
            <a:spAutoFit/>
          </a:bodyPr>
          <a:lstStyle/>
          <a:p>
            <a:r>
              <a:rPr lang="fr-FR" sz="4000" b="1" dirty="0" smtClean="0">
                <a:solidFill>
                  <a:schemeClr val="accent3">
                    <a:lumMod val="75000"/>
                  </a:schemeClr>
                </a:solidFill>
                <a:latin typeface="Algerian" panose="04020705040A02060702" pitchFamily="82" charset="0"/>
              </a:rPr>
              <a:t>PLAN de présentation</a:t>
            </a:r>
            <a:endParaRPr lang="fr-FR" sz="4000" b="1" dirty="0">
              <a:solidFill>
                <a:schemeClr val="accent3">
                  <a:lumMod val="75000"/>
                </a:schemeClr>
              </a:solidFill>
              <a:latin typeface="Algerian" panose="04020705040A02060702" pitchFamily="82" charset="0"/>
            </a:endParaRPr>
          </a:p>
        </p:txBody>
      </p:sp>
      <p:sp>
        <p:nvSpPr>
          <p:cNvPr id="9" name="ZoneTexte 8"/>
          <p:cNvSpPr txBox="1"/>
          <p:nvPr/>
        </p:nvSpPr>
        <p:spPr>
          <a:xfrm>
            <a:off x="405078" y="2259834"/>
            <a:ext cx="7704856" cy="830997"/>
          </a:xfrm>
          <a:prstGeom prst="rect">
            <a:avLst/>
          </a:prstGeom>
          <a:noFill/>
        </p:spPr>
        <p:txBody>
          <a:bodyPr wrap="square" rtlCol="0">
            <a:spAutoFit/>
          </a:bodyPr>
          <a:lstStyle/>
          <a:p>
            <a:r>
              <a:rPr lang="fr-FR" sz="2400" b="1" dirty="0" smtClean="0">
                <a:latin typeface="+mn-lt"/>
                <a:cs typeface="Times New Roman" panose="02020603050405020304" pitchFamily="18" charset="0"/>
              </a:rPr>
              <a:t>II. GENERALITES SUR LES ULTRASONS ET LE CONTRÔLE NON DESTRUCTIF</a:t>
            </a:r>
          </a:p>
        </p:txBody>
      </p:sp>
      <p:sp>
        <p:nvSpPr>
          <p:cNvPr id="10" name="ZoneTexte 9"/>
          <p:cNvSpPr txBox="1"/>
          <p:nvPr/>
        </p:nvSpPr>
        <p:spPr>
          <a:xfrm>
            <a:off x="405078" y="3544556"/>
            <a:ext cx="7396278" cy="830997"/>
          </a:xfrm>
          <a:prstGeom prst="rect">
            <a:avLst/>
          </a:prstGeom>
          <a:noFill/>
        </p:spPr>
        <p:txBody>
          <a:bodyPr wrap="square" rtlCol="0">
            <a:spAutoFit/>
          </a:bodyPr>
          <a:lstStyle/>
          <a:p>
            <a:r>
              <a:rPr lang="fr-FR" sz="2400" b="1" dirty="0" smtClean="0">
                <a:latin typeface="+mn-lt"/>
                <a:cs typeface="Times New Roman" panose="02020603050405020304" pitchFamily="18" charset="0"/>
              </a:rPr>
              <a:t>III.  CONCEPTION DES SYSTEMES EMETTEUR ET RECEPTEUR DES ULTRASONS </a:t>
            </a:r>
            <a:endParaRPr lang="fr-FR" sz="2400" b="1" dirty="0">
              <a:latin typeface="+mn-lt"/>
              <a:cs typeface="Times New Roman" panose="02020603050405020304" pitchFamily="18" charset="0"/>
            </a:endParaRPr>
          </a:p>
        </p:txBody>
      </p:sp>
      <p:sp>
        <p:nvSpPr>
          <p:cNvPr id="11" name="ZoneTexte 10"/>
          <p:cNvSpPr txBox="1"/>
          <p:nvPr/>
        </p:nvSpPr>
        <p:spPr>
          <a:xfrm>
            <a:off x="405078" y="4829278"/>
            <a:ext cx="7167616" cy="830997"/>
          </a:xfrm>
          <a:prstGeom prst="rect">
            <a:avLst/>
          </a:prstGeom>
          <a:noFill/>
        </p:spPr>
        <p:txBody>
          <a:bodyPr wrap="square" rtlCol="0">
            <a:spAutoFit/>
          </a:bodyPr>
          <a:lstStyle/>
          <a:p>
            <a:r>
              <a:rPr lang="fr-FR" sz="2400" b="1" dirty="0" smtClean="0">
                <a:latin typeface="+mn-lt"/>
                <a:cs typeface="Times New Roman" panose="02020603050405020304" pitchFamily="18" charset="0"/>
              </a:rPr>
              <a:t>IV.  REALISATION, RESULTATS ET INTERPRETATIONS</a:t>
            </a:r>
            <a:endParaRPr lang="fr-FR" sz="2400" b="1" dirty="0">
              <a:latin typeface="+mn-lt"/>
              <a:cs typeface="Times New Roman" panose="02020603050405020304" pitchFamily="18" charset="0"/>
            </a:endParaRPr>
          </a:p>
        </p:txBody>
      </p:sp>
      <p:sp>
        <p:nvSpPr>
          <p:cNvPr id="12" name="ZoneTexte 11"/>
          <p:cNvSpPr txBox="1"/>
          <p:nvPr/>
        </p:nvSpPr>
        <p:spPr>
          <a:xfrm>
            <a:off x="405078" y="5870812"/>
            <a:ext cx="7416824" cy="477054"/>
          </a:xfrm>
          <a:prstGeom prst="rect">
            <a:avLst/>
          </a:prstGeom>
          <a:noFill/>
        </p:spPr>
        <p:txBody>
          <a:bodyPr wrap="square" rtlCol="0">
            <a:spAutoFit/>
          </a:bodyPr>
          <a:lstStyle/>
          <a:p>
            <a:r>
              <a:rPr lang="fr-FR" sz="2400" b="1" dirty="0" smtClean="0">
                <a:latin typeface="+mn-lt"/>
                <a:cs typeface="Times New Roman" panose="02020603050405020304" pitchFamily="18" charset="0"/>
              </a:rPr>
              <a:t>V.  CONCLUSION GENERALE </a:t>
            </a:r>
            <a:r>
              <a:rPr lang="fr-FR" sz="2400" b="1" dirty="0">
                <a:latin typeface="+mn-lt"/>
                <a:cs typeface="Times New Roman" panose="02020603050405020304" pitchFamily="18" charset="0"/>
              </a:rPr>
              <a:t>ET </a:t>
            </a:r>
            <a:r>
              <a:rPr lang="fr-FR" sz="2400" b="1" dirty="0" smtClean="0">
                <a:latin typeface="+mn-lt"/>
                <a:cs typeface="Times New Roman" panose="02020603050405020304" pitchFamily="18" charset="0"/>
              </a:rPr>
              <a:t>PERSPECTIVES </a:t>
            </a:r>
            <a:endParaRPr lang="fr-FR" sz="2400" b="1" dirty="0">
              <a:latin typeface="+mn-lt"/>
              <a:cs typeface="Times New Roman" panose="02020603050405020304" pitchFamily="18" charset="0"/>
            </a:endParaRPr>
          </a:p>
        </p:txBody>
      </p:sp>
      <p:sp>
        <p:nvSpPr>
          <p:cNvPr id="13" name="ZoneTexte 12"/>
          <p:cNvSpPr txBox="1"/>
          <p:nvPr/>
        </p:nvSpPr>
        <p:spPr>
          <a:xfrm>
            <a:off x="405078" y="1344444"/>
            <a:ext cx="4646593" cy="461665"/>
          </a:xfrm>
          <a:prstGeom prst="rect">
            <a:avLst/>
          </a:prstGeom>
          <a:noFill/>
        </p:spPr>
        <p:txBody>
          <a:bodyPr wrap="none" rtlCol="0">
            <a:spAutoFit/>
          </a:bodyPr>
          <a:lstStyle/>
          <a:p>
            <a:r>
              <a:rPr lang="fr-FR" sz="2400" b="1" dirty="0" smtClean="0">
                <a:latin typeface="+mn-lt"/>
              </a:rPr>
              <a:t>I. INTRODUCTION GENERALE</a:t>
            </a:r>
            <a:endParaRPr lang="fr-FR" sz="2400" b="1" dirty="0">
              <a:latin typeface="+mn-lt"/>
            </a:endParaRPr>
          </a:p>
        </p:txBody>
      </p:sp>
    </p:spTree>
    <p:extLst>
      <p:ext uri="{BB962C8B-B14F-4D97-AF65-F5344CB8AC3E}">
        <p14:creationId xmlns:p14="http://schemas.microsoft.com/office/powerpoint/2010/main" val="5901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2"/>
          <p:cNvSpPr>
            <a:spLocks noGrp="1"/>
          </p:cNvSpPr>
          <p:nvPr>
            <p:ph type="sldNum" sz="quarter" idx="12"/>
          </p:nvPr>
        </p:nvSpPr>
        <p:spPr>
          <a:xfrm>
            <a:off x="8143900" y="6350023"/>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30</a:t>
            </a:fld>
            <a:endParaRPr lang="fr-FR" sz="2400" dirty="0">
              <a:solidFill>
                <a:schemeClr val="tx1"/>
              </a:solidFill>
              <a:latin typeface="Times New Roman" pitchFamily="18" charset="0"/>
              <a:cs typeface="Times New Roman" pitchFamily="18" charset="0"/>
            </a:endParaRPr>
          </a:p>
        </p:txBody>
      </p:sp>
      <p:sp>
        <p:nvSpPr>
          <p:cNvPr id="5" name="Rectangle 4"/>
          <p:cNvSpPr/>
          <p:nvPr/>
        </p:nvSpPr>
        <p:spPr>
          <a:xfrm>
            <a:off x="611560" y="908720"/>
            <a:ext cx="7718276" cy="5170646"/>
          </a:xfrm>
          <a:prstGeom prst="rect">
            <a:avLst/>
          </a:prstGeom>
        </p:spPr>
        <p:txBody>
          <a:bodyPr wrap="square">
            <a:spAutoFit/>
          </a:bodyPr>
          <a:lstStyle/>
          <a:p>
            <a:pPr algn="ctr"/>
            <a:r>
              <a:rPr lang="fr-FR" sz="6600" dirty="0" smtClean="0">
                <a:effectLst>
                  <a:outerShdw blurRad="38100" dist="38100" dir="2700000" algn="tl">
                    <a:srgbClr val="000000">
                      <a:alpha val="43137"/>
                    </a:srgbClr>
                  </a:outerShdw>
                </a:effectLst>
                <a:latin typeface="Algerian" pitchFamily="82" charset="0"/>
                <a:cs typeface="Times New Roman" pitchFamily="18" charset="0"/>
              </a:rPr>
              <a:t> merci de votre attention et meilleurs vœux pour l’</a:t>
            </a:r>
            <a:r>
              <a:rPr lang="fr-FR" sz="6600" dirty="0" err="1" smtClean="0">
                <a:effectLst>
                  <a:outerShdw blurRad="38100" dist="38100" dir="2700000" algn="tl">
                    <a:srgbClr val="000000">
                      <a:alpha val="43137"/>
                    </a:srgbClr>
                  </a:outerShdw>
                </a:effectLst>
                <a:latin typeface="Algerian" pitchFamily="82" charset="0"/>
                <a:cs typeface="Times New Roman" pitchFamily="18" charset="0"/>
              </a:rPr>
              <a:t>annee</a:t>
            </a:r>
            <a:r>
              <a:rPr lang="fr-FR" sz="6600" dirty="0" smtClean="0">
                <a:effectLst>
                  <a:outerShdw blurRad="38100" dist="38100" dir="2700000" algn="tl">
                    <a:srgbClr val="000000">
                      <a:alpha val="43137"/>
                    </a:srgbClr>
                  </a:outerShdw>
                </a:effectLst>
                <a:latin typeface="Algerian" pitchFamily="82" charset="0"/>
                <a:cs typeface="Times New Roman" pitchFamily="18" charset="0"/>
              </a:rPr>
              <a:t> 2016</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8109934" y="6165304"/>
            <a:ext cx="762000" cy="365125"/>
          </a:xfrm>
        </p:spPr>
        <p:txBody>
          <a:bodyPr/>
          <a:lstStyle/>
          <a:p>
            <a:pPr>
              <a:defRPr/>
            </a:pPr>
            <a:fld id="{01774167-2A6E-44FB-9117-FF50F7C6BCB0}" type="slidenum">
              <a:rPr lang="fr-FR" sz="2400" b="1" smtClean="0">
                <a:latin typeface="Times New Roman" panose="02020603050405020304" pitchFamily="18" charset="0"/>
                <a:cs typeface="Times New Roman" panose="02020603050405020304" pitchFamily="18" charset="0"/>
              </a:rPr>
              <a:pPr>
                <a:defRPr/>
              </a:pPr>
              <a:t>4</a:t>
            </a:fld>
            <a:endParaRPr lang="fr-FR" sz="2400" b="1" dirty="0">
              <a:latin typeface="Times New Roman" panose="02020603050405020304" pitchFamily="18" charset="0"/>
              <a:cs typeface="Times New Roman" panose="02020603050405020304" pitchFamily="18" charset="0"/>
            </a:endParaRPr>
          </a:p>
        </p:txBody>
      </p:sp>
      <p:sp>
        <p:nvSpPr>
          <p:cNvPr id="9" name="Espace réservé du contenu 2"/>
          <p:cNvSpPr txBox="1">
            <a:spLocks/>
          </p:cNvSpPr>
          <p:nvPr/>
        </p:nvSpPr>
        <p:spPr bwMode="auto">
          <a:xfrm>
            <a:off x="148458" y="215194"/>
            <a:ext cx="8757189" cy="6526174"/>
          </a:xfrm>
          <a:prstGeom prst="rect">
            <a:avLst/>
          </a:prstGeom>
          <a:noFill/>
          <a:ln w="9525">
            <a:noFill/>
            <a:miter lim="800000"/>
            <a:headEnd/>
            <a:tailEnd/>
          </a:ln>
        </p:spPr>
        <p:txBody>
          <a:bodyPr vert="horz" wrap="square" lIns="0" tIns="0" rIns="0" bIns="0" numCol="1" spcCol="108000" anchor="t" anchorCtr="0" compatLnSpc="1">
            <a:prstTxWarp prst="textNoShape">
              <a:avLst/>
            </a:prstTxWarp>
            <a:noAutofit/>
          </a:bodyPr>
          <a:lstStyle/>
          <a:p>
            <a:pPr marL="742950" marR="45720" lvl="1" indent="-285750" algn="just" eaLnBrk="0" hangingPunct="0">
              <a:spcBef>
                <a:spcPct val="20000"/>
              </a:spcBef>
              <a:buSzPct val="95000"/>
              <a:buFont typeface="Wingdings" panose="05000000000000000000" pitchFamily="2" charset="2"/>
              <a:buChar char="Ø"/>
              <a:defRPr/>
            </a:pPr>
            <a:endParaRPr lang="fr-FR" sz="2500" dirty="0" smtClean="0">
              <a:latin typeface="+mn-lt"/>
              <a:cs typeface="Times New Roman" panose="02020603050405020304" pitchFamily="18" charset="0"/>
            </a:endParaRPr>
          </a:p>
          <a:p>
            <a:pPr marR="45720" lvl="1" algn="just" eaLnBrk="0" hangingPunct="0">
              <a:spcBef>
                <a:spcPct val="20000"/>
              </a:spcBef>
              <a:buSzPct val="95000"/>
              <a:defRPr/>
            </a:pPr>
            <a:endParaRPr lang="fr-FR" sz="2400" b="1" dirty="0">
              <a:latin typeface="+mn-lt"/>
              <a:cs typeface="Times New Roman" panose="02020603050405020304" pitchFamily="18" charset="0"/>
            </a:endParaRPr>
          </a:p>
          <a:p>
            <a:pPr marL="742950" marR="45720" lvl="1" indent="-285750" algn="just" eaLnBrk="0" hangingPunct="0">
              <a:spcBef>
                <a:spcPct val="20000"/>
              </a:spcBef>
              <a:buSzPct val="95000"/>
              <a:buFont typeface="Wingdings" panose="05000000000000000000" pitchFamily="2" charset="2"/>
              <a:buChar char="Ø"/>
              <a:defRPr/>
            </a:pPr>
            <a:r>
              <a:rPr lang="fr-FR" sz="2400" b="1" dirty="0" smtClean="0">
                <a:latin typeface="+mn-lt"/>
                <a:cs typeface="Times New Roman" panose="02020603050405020304" pitchFamily="18" charset="0"/>
              </a:rPr>
              <a:t>1960: </a:t>
            </a:r>
            <a:r>
              <a:rPr lang="fr-FR" sz="2400" dirty="0" smtClean="0">
                <a:latin typeface="+mn-lt"/>
                <a:cs typeface="Times New Roman" panose="02020603050405020304" pitchFamily="18" charset="0"/>
              </a:rPr>
              <a:t>Développement du contrôle non destructif</a:t>
            </a:r>
          </a:p>
          <a:p>
            <a:pPr marR="45720" lvl="1" algn="just" eaLnBrk="0" hangingPunct="0">
              <a:spcBef>
                <a:spcPct val="20000"/>
              </a:spcBef>
              <a:buSzPct val="95000"/>
              <a:defRPr/>
            </a:pPr>
            <a:endParaRPr lang="fr-FR" sz="2500" dirty="0">
              <a:latin typeface="+mn-lt"/>
              <a:cs typeface="Times New Roman" panose="02020603050405020304" pitchFamily="18" charset="0"/>
            </a:endParaRPr>
          </a:p>
          <a:p>
            <a:pPr marR="45720" lvl="1" algn="just" eaLnBrk="0" hangingPunct="0">
              <a:spcBef>
                <a:spcPct val="20000"/>
              </a:spcBef>
              <a:buSzPct val="95000"/>
              <a:defRPr/>
            </a:pPr>
            <a:endParaRPr lang="fr-FR" sz="2500" dirty="0" smtClean="0">
              <a:latin typeface="+mn-lt"/>
              <a:cs typeface="Times New Roman" panose="02020603050405020304" pitchFamily="18" charset="0"/>
            </a:endParaRPr>
          </a:p>
          <a:p>
            <a:pPr marL="800100" marR="45720" lvl="1" indent="-342900" algn="just" eaLnBrk="0" hangingPunct="0">
              <a:spcBef>
                <a:spcPct val="20000"/>
              </a:spcBef>
              <a:buSzPct val="95000"/>
              <a:buFont typeface="Wingdings" panose="05000000000000000000" pitchFamily="2" charset="2"/>
              <a:buChar char="Ø"/>
              <a:defRPr/>
            </a:pPr>
            <a:r>
              <a:rPr lang="fr-FR" sz="2500" dirty="0" smtClean="0">
                <a:latin typeface="+mn-lt"/>
                <a:cs typeface="Times New Roman" panose="02020603050405020304" pitchFamily="18" charset="0"/>
              </a:rPr>
              <a:t>Elargissement du champ d’application du contrôle </a:t>
            </a:r>
            <a:endParaRPr lang="fr-FR" sz="2500" dirty="0">
              <a:latin typeface="+mn-lt"/>
              <a:cs typeface="Times New Roman" panose="02020603050405020304" pitchFamily="18" charset="0"/>
            </a:endParaRPr>
          </a:p>
          <a:p>
            <a:pPr marL="800100" marR="45720" lvl="1" indent="-342900" algn="just" eaLnBrk="0" hangingPunct="0">
              <a:spcBef>
                <a:spcPct val="20000"/>
              </a:spcBef>
              <a:buSzPct val="95000"/>
              <a:buFont typeface="Wingdings" panose="05000000000000000000" pitchFamily="2" charset="2"/>
              <a:buChar char="Ø"/>
              <a:defRPr/>
            </a:pPr>
            <a:endParaRPr lang="fr-FR" sz="2500" dirty="0" smtClean="0">
              <a:latin typeface="+mn-lt"/>
              <a:cs typeface="Times New Roman" panose="02020603050405020304" pitchFamily="18" charset="0"/>
            </a:endParaRPr>
          </a:p>
          <a:p>
            <a:pPr marR="45720" lvl="1" algn="just" eaLnBrk="0" hangingPunct="0">
              <a:spcBef>
                <a:spcPct val="20000"/>
              </a:spcBef>
              <a:buSzPct val="95000"/>
              <a:defRPr/>
            </a:pPr>
            <a:endParaRPr lang="fr-FR" sz="2500" dirty="0" smtClean="0">
              <a:latin typeface="+mn-lt"/>
              <a:cs typeface="Times New Roman" panose="02020603050405020304" pitchFamily="18" charset="0"/>
            </a:endParaRPr>
          </a:p>
          <a:p>
            <a:pPr marL="800100" marR="45720" lvl="1" indent="-342900" algn="just" eaLnBrk="0" hangingPunct="0">
              <a:spcBef>
                <a:spcPct val="20000"/>
              </a:spcBef>
              <a:buSzPct val="95000"/>
              <a:buFont typeface="Wingdings" panose="05000000000000000000" pitchFamily="2" charset="2"/>
              <a:buChar char="Ø"/>
              <a:defRPr/>
            </a:pPr>
            <a:r>
              <a:rPr lang="fr-FR" sz="2500" dirty="0" smtClean="0">
                <a:latin typeface="+mn-lt"/>
                <a:cs typeface="Times New Roman" panose="02020603050405020304" pitchFamily="18" charset="0"/>
              </a:rPr>
              <a:t>Tests par ultrason</a:t>
            </a:r>
          </a:p>
          <a:p>
            <a:pPr marR="45720" lvl="1" algn="just" eaLnBrk="0" hangingPunct="0">
              <a:spcBef>
                <a:spcPct val="20000"/>
              </a:spcBef>
              <a:buSzPct val="95000"/>
              <a:defRPr/>
            </a:pPr>
            <a:endParaRPr lang="fr-FR" sz="2500" dirty="0">
              <a:latin typeface="+mn-lt"/>
              <a:cs typeface="Times New Roman" panose="02020603050405020304" pitchFamily="18" charset="0"/>
            </a:endParaRPr>
          </a:p>
          <a:p>
            <a:pPr marR="45720" lvl="1" algn="just" eaLnBrk="0" hangingPunct="0">
              <a:spcBef>
                <a:spcPct val="20000"/>
              </a:spcBef>
              <a:buSzPct val="95000"/>
              <a:defRPr/>
            </a:pPr>
            <a:endParaRPr lang="fr-FR" sz="2500" dirty="0" smtClean="0">
              <a:latin typeface="+mn-lt"/>
              <a:cs typeface="Times New Roman" panose="02020603050405020304" pitchFamily="18" charset="0"/>
            </a:endParaRPr>
          </a:p>
          <a:p>
            <a:pPr marL="800100" marR="45720" lvl="1" indent="-342900" algn="just" eaLnBrk="0" hangingPunct="0">
              <a:spcBef>
                <a:spcPct val="20000"/>
              </a:spcBef>
              <a:buSzPct val="95000"/>
              <a:buFont typeface="Wingdings" panose="05000000000000000000" pitchFamily="2" charset="2"/>
              <a:buChar char="Ø"/>
              <a:defRPr/>
            </a:pPr>
            <a:r>
              <a:rPr lang="fr-FR" sz="2500" dirty="0">
                <a:latin typeface="+mn-lt"/>
                <a:cs typeface="Times New Roman" panose="02020603050405020304" pitchFamily="18" charset="0"/>
              </a:rPr>
              <a:t> </a:t>
            </a:r>
            <a:r>
              <a:rPr lang="fr-FR" sz="2500" dirty="0" smtClean="0">
                <a:latin typeface="+mn-lt"/>
                <a:cs typeface="Times New Roman" panose="02020603050405020304" pitchFamily="18" charset="0"/>
              </a:rPr>
              <a:t>Propagation  des faisceaux ultrasonores</a:t>
            </a:r>
          </a:p>
          <a:p>
            <a:pPr marR="45720" lvl="1" algn="just" eaLnBrk="0" hangingPunct="0">
              <a:spcBef>
                <a:spcPct val="20000"/>
              </a:spcBef>
              <a:buSzPct val="95000"/>
              <a:defRPr/>
            </a:pPr>
            <a:r>
              <a:rPr lang="fr-FR" sz="2500" dirty="0" smtClean="0">
                <a:latin typeface="+mn-lt"/>
                <a:cs typeface="Times New Roman" panose="02020603050405020304" pitchFamily="18" charset="0"/>
              </a:rPr>
              <a:t>                             </a:t>
            </a:r>
          </a:p>
          <a:p>
            <a:pPr marR="45720" lvl="1" algn="just" eaLnBrk="0" hangingPunct="0">
              <a:spcBef>
                <a:spcPct val="20000"/>
              </a:spcBef>
              <a:buSzPct val="95000"/>
              <a:defRPr/>
            </a:pPr>
            <a:endParaRPr lang="fr-FR" sz="2500" dirty="0" smtClean="0">
              <a:latin typeface="+mn-lt"/>
              <a:cs typeface="Times New Roman" panose="02020603050405020304" pitchFamily="18" charset="0"/>
            </a:endParaRPr>
          </a:p>
          <a:p>
            <a:pPr marL="800100" marR="45720" lvl="1" indent="-342900" algn="just" eaLnBrk="0" hangingPunct="0">
              <a:spcBef>
                <a:spcPct val="20000"/>
              </a:spcBef>
              <a:buSzPct val="95000"/>
              <a:buFont typeface="Wingdings" panose="05000000000000000000" pitchFamily="2" charset="2"/>
              <a:buChar char="Ø"/>
              <a:defRPr/>
            </a:pPr>
            <a:endParaRPr lang="fr-FR" sz="2500" dirty="0" smtClean="0">
              <a:latin typeface="+mn-lt"/>
              <a:cs typeface="Times New Roman" panose="02020603050405020304" pitchFamily="18" charset="0"/>
            </a:endParaRPr>
          </a:p>
          <a:p>
            <a:pPr marR="45720" lvl="1" algn="just" eaLnBrk="0" hangingPunct="0">
              <a:spcBef>
                <a:spcPct val="20000"/>
              </a:spcBef>
              <a:buSzPct val="95000"/>
              <a:defRPr/>
            </a:pPr>
            <a:r>
              <a:rPr lang="fr-FR" sz="2500" dirty="0" smtClean="0">
                <a:latin typeface="+mn-lt"/>
                <a:cs typeface="Times New Roman" panose="02020603050405020304" pitchFamily="18" charset="0"/>
              </a:rPr>
              <a:t>   </a:t>
            </a:r>
          </a:p>
        </p:txBody>
      </p:sp>
      <p:sp>
        <p:nvSpPr>
          <p:cNvPr id="5" name="Espace réservé du contenu 2"/>
          <p:cNvSpPr txBox="1">
            <a:spLocks/>
          </p:cNvSpPr>
          <p:nvPr/>
        </p:nvSpPr>
        <p:spPr bwMode="auto">
          <a:xfrm>
            <a:off x="638621" y="0"/>
            <a:ext cx="7776865" cy="53340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0" tIns="0" rIns="0" bIns="0" numCol="1" spcCol="108000" anchor="t" anchorCtr="0" compatLnSpc="1">
            <a:prstTxWarp prst="textNoShape">
              <a:avLst/>
            </a:prstTxWarp>
            <a:noAutofit/>
          </a:bodyPr>
          <a:lstStyle/>
          <a:p>
            <a:pPr marL="571500" indent="-571500" algn="ctr"/>
            <a:r>
              <a:rPr lang="fr-FR" sz="3600" b="1" dirty="0" smtClean="0">
                <a:solidFill>
                  <a:schemeClr val="bg1"/>
                </a:solidFill>
                <a:cs typeface="Times New Roman" panose="02020603050405020304" pitchFamily="18" charset="0"/>
              </a:rPr>
              <a:t>  INTRODUCTION GENERALE</a:t>
            </a:r>
            <a:endParaRPr lang="fr-FR" sz="36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4167419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163"/>
            <a:ext cx="8435280" cy="4014117"/>
          </a:xfrm>
        </p:spPr>
        <p:txBody>
          <a:bodyPr/>
          <a:lstStyle/>
          <a:p>
            <a:pPr marL="0" indent="0">
              <a:buNone/>
            </a:pPr>
            <a:r>
              <a:rPr lang="fr-FR" dirty="0" smtClean="0"/>
              <a:t>        </a:t>
            </a:r>
          </a:p>
          <a:p>
            <a:pPr marL="0" indent="0">
              <a:buNone/>
            </a:pPr>
            <a:endParaRPr lang="fr-FR" dirty="0"/>
          </a:p>
          <a:p>
            <a:pPr marL="0" indent="0">
              <a:buNone/>
            </a:pPr>
            <a:endParaRPr lang="fr-FR" dirty="0"/>
          </a:p>
          <a:p>
            <a:pPr marL="0" indent="0">
              <a:buNone/>
            </a:pPr>
            <a:r>
              <a:rPr lang="fr-FR" dirty="0" smtClean="0"/>
              <a:t>        </a:t>
            </a:r>
            <a:r>
              <a:rPr lang="fr-FR" sz="3200" dirty="0" smtClean="0"/>
              <a:t>Concevoir puis réaliser un système émetteur et un système récepteur des ultrasons utilisable pour le Contrôle Non Destructif des matériaux. </a:t>
            </a:r>
            <a:endParaRPr lang="fr-FR" sz="3200" dirty="0"/>
          </a:p>
        </p:txBody>
      </p:sp>
      <p:sp>
        <p:nvSpPr>
          <p:cNvPr id="6" name="Titre 1"/>
          <p:cNvSpPr txBox="1">
            <a:spLocks noGrp="1"/>
          </p:cNvSpPr>
          <p:nvPr>
            <p:ph type="title"/>
          </p:nvPr>
        </p:nvSpPr>
        <p:spPr bwMode="auto">
          <a:xfrm>
            <a:off x="483666" y="980728"/>
            <a:ext cx="8229600" cy="54792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algn="ctr" eaLnBrk="1" fontAlgn="auto" hangingPunct="1">
              <a:spcAft>
                <a:spcPts val="0"/>
              </a:spcAft>
              <a:defRPr/>
            </a:pPr>
            <a:r>
              <a:rPr lang="fr-FR" sz="2400" b="1" dirty="0" smtClean="0">
                <a:solidFill>
                  <a:schemeClr val="tx1"/>
                </a:solidFill>
              </a:rPr>
              <a:t>OBJECTIF</a:t>
            </a:r>
            <a:endParaRPr lang="fr-FR" sz="2400" b="1" dirty="0">
              <a:solidFill>
                <a:schemeClr val="tx1"/>
              </a:solidFill>
            </a:endParaRPr>
          </a:p>
        </p:txBody>
      </p:sp>
      <p:sp>
        <p:nvSpPr>
          <p:cNvPr id="5" name="Rectangle 4"/>
          <p:cNvSpPr/>
          <p:nvPr/>
        </p:nvSpPr>
        <p:spPr>
          <a:xfrm>
            <a:off x="8218591" y="5904273"/>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5</a:t>
            </a:r>
          </a:p>
        </p:txBody>
      </p:sp>
    </p:spTree>
    <p:extLst>
      <p:ext uri="{BB962C8B-B14F-4D97-AF65-F5344CB8AC3E}">
        <p14:creationId xmlns:p14="http://schemas.microsoft.com/office/powerpoint/2010/main" val="391347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35996" y="967582"/>
            <a:ext cx="7776865" cy="474904"/>
          </a:xfrm>
        </p:spPr>
        <p:style>
          <a:lnRef idx="1">
            <a:schemeClr val="accent1"/>
          </a:lnRef>
          <a:fillRef idx="2">
            <a:schemeClr val="accent1"/>
          </a:fillRef>
          <a:effectRef idx="1">
            <a:schemeClr val="accent1"/>
          </a:effectRef>
          <a:fontRef idx="minor">
            <a:schemeClr val="dk1"/>
          </a:fontRef>
        </p:style>
        <p:txBody>
          <a:bodyPr>
            <a:noAutofit/>
          </a:bodyPr>
          <a:lstStyle/>
          <a:p>
            <a:pPr marL="342900" indent="-342900" algn="just" eaLnBrk="1" fontAlgn="auto" hangingPunct="1">
              <a:spcAft>
                <a:spcPts val="0"/>
              </a:spcAft>
              <a:buFont typeface="Wingdings" panose="05000000000000000000" pitchFamily="2" charset="2"/>
              <a:buChar char="v"/>
              <a:defRPr/>
            </a:pPr>
            <a:r>
              <a:rPr lang="fr-FR" sz="2400" dirty="0" smtClean="0">
                <a:solidFill>
                  <a:schemeClr val="bg1"/>
                </a:solidFill>
                <a:effectLst/>
                <a:latin typeface="+mn-lt"/>
              </a:rPr>
              <a:t>Historique, définition et production des ultrasons</a:t>
            </a:r>
            <a:endParaRPr lang="fr-FR" sz="2400" dirty="0">
              <a:solidFill>
                <a:schemeClr val="bg1"/>
              </a:solidFill>
              <a:effectLst/>
              <a:latin typeface="+mn-lt"/>
            </a:endParaRPr>
          </a:p>
        </p:txBody>
      </p:sp>
      <p:sp>
        <p:nvSpPr>
          <p:cNvPr id="4" name="Espace réservé du contenu 2"/>
          <p:cNvSpPr txBox="1">
            <a:spLocks/>
          </p:cNvSpPr>
          <p:nvPr/>
        </p:nvSpPr>
        <p:spPr bwMode="auto">
          <a:xfrm>
            <a:off x="611559" y="0"/>
            <a:ext cx="7776865" cy="90872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0" tIns="0" rIns="0" bIns="0" numCol="1" spcCol="108000" anchor="t" anchorCtr="0" compatLnSpc="1">
            <a:prstTxWarp prst="textNoShape">
              <a:avLst/>
            </a:prstTxWarp>
            <a:noAutofit/>
          </a:bodyPr>
          <a:lstStyle/>
          <a:p>
            <a:pPr algn="ctr"/>
            <a:r>
              <a:rPr lang="fr-FR" sz="2800" b="1" dirty="0">
                <a:solidFill>
                  <a:schemeClr val="tx1"/>
                </a:solidFill>
                <a:latin typeface="+mn-lt"/>
                <a:cs typeface="Times New Roman" panose="02020603050405020304" pitchFamily="18" charset="0"/>
              </a:rPr>
              <a:t>GÉNÉRALITÉS SUR </a:t>
            </a:r>
            <a:r>
              <a:rPr lang="fr-FR" sz="2800" b="1" dirty="0" smtClean="0">
                <a:solidFill>
                  <a:schemeClr val="tx1"/>
                </a:solidFill>
                <a:latin typeface="+mn-lt"/>
                <a:cs typeface="Times New Roman" panose="02020603050405020304" pitchFamily="18" charset="0"/>
              </a:rPr>
              <a:t>LES ULTRASONS ET LE</a:t>
            </a:r>
          </a:p>
          <a:p>
            <a:pPr algn="ctr"/>
            <a:r>
              <a:rPr lang="fr-FR" sz="2800" b="1" dirty="0" smtClean="0">
                <a:solidFill>
                  <a:schemeClr val="tx1"/>
                </a:solidFill>
                <a:cs typeface="Times New Roman" panose="02020603050405020304" pitchFamily="18" charset="0"/>
              </a:rPr>
              <a:t>CONTRÔLE NON DESTRUCTIF</a:t>
            </a:r>
            <a:endParaRPr lang="fr-FR" sz="2800" b="1" dirty="0">
              <a:solidFill>
                <a:schemeClr val="tx1"/>
              </a:solidFill>
              <a:latin typeface="+mn-lt"/>
              <a:cs typeface="Times New Roman" panose="02020603050405020304" pitchFamily="18" charset="0"/>
            </a:endParaRPr>
          </a:p>
        </p:txBody>
      </p:sp>
      <p:sp>
        <p:nvSpPr>
          <p:cNvPr id="6" name="Espace réservé du numéro de diapositive 3"/>
          <p:cNvSpPr txBox="1">
            <a:spLocks/>
          </p:cNvSpPr>
          <p:nvPr/>
        </p:nvSpPr>
        <p:spPr>
          <a:xfrm>
            <a:off x="8215338" y="6356350"/>
            <a:ext cx="762000" cy="365125"/>
          </a:xfrm>
          <a:prstGeom prst="rect">
            <a:avLst/>
          </a:prstGeom>
        </p:spPr>
        <p:txBody>
          <a:bodyPr vert="horz" lIns="0" tIns="0" rIns="0" bIns="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A7BF4C9-5EED-4DCA-BB54-9983DB121813}" type="slidenum">
              <a:rPr kumimoji="0" lang="fr-FR" sz="2400" b="0"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24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
        <p:nvSpPr>
          <p:cNvPr id="5" name="Espace réservé du numéro de diapositive 4"/>
          <p:cNvSpPr>
            <a:spLocks noGrp="1"/>
          </p:cNvSpPr>
          <p:nvPr>
            <p:ph type="sldNum" sz="quarter" idx="12"/>
          </p:nvPr>
        </p:nvSpPr>
        <p:spPr/>
        <p:txBody>
          <a:bodyPr/>
          <a:lstStyle/>
          <a:p>
            <a:pPr>
              <a:defRPr/>
            </a:pPr>
            <a:fld id="{8DA864C2-99B7-4386-A8B1-327FBB282D1B}" type="slidenum">
              <a:rPr lang="fr-FR" smtClean="0"/>
              <a:pPr>
                <a:defRPr/>
              </a:pPr>
              <a:t>6</a:t>
            </a:fld>
            <a:endParaRPr lang="fr-FR" dirty="0"/>
          </a:p>
        </p:txBody>
      </p:sp>
      <p:sp>
        <p:nvSpPr>
          <p:cNvPr id="19" name="ZoneTexte 18"/>
          <p:cNvSpPr txBox="1"/>
          <p:nvPr/>
        </p:nvSpPr>
        <p:spPr>
          <a:xfrm>
            <a:off x="241061" y="1543844"/>
            <a:ext cx="8640960" cy="461665"/>
          </a:xfrm>
          <a:prstGeom prst="rect">
            <a:avLst/>
          </a:prstGeom>
          <a:noFill/>
        </p:spPr>
        <p:txBody>
          <a:bodyPr wrap="square" rtlCol="0">
            <a:spAutoFit/>
          </a:bodyPr>
          <a:lstStyle/>
          <a:p>
            <a:pPr marL="342900" indent="-342900" algn="just">
              <a:buFont typeface="Wingdings" panose="05000000000000000000" pitchFamily="2" charset="2"/>
              <a:buChar char="Ø"/>
            </a:pPr>
            <a:r>
              <a:rPr lang="fr-FR" sz="2400" b="1" dirty="0" smtClean="0">
                <a:solidFill>
                  <a:schemeClr val="bg1"/>
                </a:solidFill>
                <a:latin typeface="+mn-lt"/>
                <a:cs typeface="Times New Roman" panose="02020603050405020304" pitchFamily="18" charset="0"/>
              </a:rPr>
              <a:t>Historique</a:t>
            </a:r>
          </a:p>
        </p:txBody>
      </p:sp>
      <p:sp>
        <p:nvSpPr>
          <p:cNvPr id="11" name="ZoneTexte 10"/>
          <p:cNvSpPr txBox="1"/>
          <p:nvPr/>
        </p:nvSpPr>
        <p:spPr>
          <a:xfrm>
            <a:off x="1371161" y="1989008"/>
            <a:ext cx="7041699" cy="461665"/>
          </a:xfrm>
          <a:prstGeom prst="rect">
            <a:avLst/>
          </a:prstGeom>
          <a:noFill/>
        </p:spPr>
        <p:txBody>
          <a:bodyPr wrap="square" rtlCol="0">
            <a:spAutoFit/>
          </a:bodyPr>
          <a:lstStyle/>
          <a:p>
            <a:r>
              <a:rPr lang="fr-FR" sz="2400" dirty="0" smtClean="0">
                <a:solidFill>
                  <a:schemeClr val="bg1"/>
                </a:solidFill>
              </a:rPr>
              <a:t>1883                          1912                  1915</a:t>
            </a:r>
          </a:p>
        </p:txBody>
      </p:sp>
      <p:sp>
        <p:nvSpPr>
          <p:cNvPr id="10" name="ZoneTexte 9"/>
          <p:cNvSpPr txBox="1"/>
          <p:nvPr/>
        </p:nvSpPr>
        <p:spPr>
          <a:xfrm>
            <a:off x="241061" y="2467174"/>
            <a:ext cx="2160240" cy="1200329"/>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smtClean="0">
                <a:solidFill>
                  <a:schemeClr val="bg1"/>
                </a:solidFill>
              </a:rPr>
              <a:t>Définition</a:t>
            </a:r>
            <a:endParaRPr lang="fr-FR" sz="2400" b="1" dirty="0">
              <a:solidFill>
                <a:schemeClr val="bg1"/>
              </a:solidFill>
            </a:endParaRPr>
          </a:p>
          <a:p>
            <a:pPr marL="285750" indent="-285750">
              <a:buFont typeface="Wingdings" panose="05000000000000000000" pitchFamily="2" charset="2"/>
              <a:buChar char="Ø"/>
            </a:pPr>
            <a:endParaRPr lang="fr-FR" sz="2400" b="1" dirty="0" smtClean="0">
              <a:solidFill>
                <a:schemeClr val="bg1"/>
              </a:solidFill>
            </a:endParaRPr>
          </a:p>
          <a:p>
            <a:r>
              <a:rPr lang="fr-FR" sz="2400" b="1" dirty="0" smtClean="0">
                <a:solidFill>
                  <a:schemeClr val="bg1"/>
                </a:solidFill>
              </a:rPr>
              <a:t>    </a:t>
            </a:r>
            <a:r>
              <a:rPr lang="fr-FR" sz="2400" dirty="0" smtClean="0">
                <a:solidFill>
                  <a:schemeClr val="bg1"/>
                </a:solidFill>
              </a:rPr>
              <a:t>Ultrasons</a:t>
            </a:r>
            <a:endParaRPr lang="fr-FR" sz="2400" dirty="0">
              <a:solidFill>
                <a:schemeClr val="bg1"/>
              </a:solidFill>
            </a:endParaRPr>
          </a:p>
        </p:txBody>
      </p:sp>
      <p:sp>
        <p:nvSpPr>
          <p:cNvPr id="12" name="ZoneTexte 11"/>
          <p:cNvSpPr txBox="1"/>
          <p:nvPr/>
        </p:nvSpPr>
        <p:spPr>
          <a:xfrm>
            <a:off x="241060" y="4427580"/>
            <a:ext cx="5699092" cy="1938992"/>
          </a:xfrm>
          <a:prstGeom prst="rect">
            <a:avLst/>
          </a:prstGeom>
          <a:noFill/>
        </p:spPr>
        <p:txBody>
          <a:bodyPr wrap="square" rtlCol="0">
            <a:spAutoFit/>
          </a:bodyPr>
          <a:lstStyle/>
          <a:p>
            <a:pPr marL="342900" indent="-342900">
              <a:buFont typeface="Wingdings" panose="05000000000000000000" pitchFamily="2" charset="2"/>
              <a:buChar char="Ø"/>
            </a:pPr>
            <a:r>
              <a:rPr lang="fr-FR" sz="2400" b="1" dirty="0" smtClean="0">
                <a:solidFill>
                  <a:schemeClr val="bg1"/>
                </a:solidFill>
              </a:rPr>
              <a:t>Production des ultrasons</a:t>
            </a:r>
          </a:p>
          <a:p>
            <a:endParaRPr lang="fr-FR" sz="2400" b="1" dirty="0">
              <a:solidFill>
                <a:schemeClr val="bg1"/>
              </a:solidFill>
            </a:endParaRPr>
          </a:p>
          <a:p>
            <a:pPr marL="342900" indent="-342900">
              <a:buFont typeface="Wingdings" panose="05000000000000000000" pitchFamily="2" charset="2"/>
              <a:buChar char="Ø"/>
            </a:pPr>
            <a:endParaRPr lang="fr-FR" sz="2400" b="1" dirty="0" smtClean="0">
              <a:solidFill>
                <a:schemeClr val="bg1"/>
              </a:solidFill>
            </a:endParaRPr>
          </a:p>
          <a:p>
            <a:pPr marL="342900" indent="-342900">
              <a:buFont typeface="Wingdings" panose="05000000000000000000" pitchFamily="2" charset="2"/>
              <a:buChar char="Ø"/>
            </a:pPr>
            <a:endParaRPr lang="fr-FR" sz="2400" b="1" dirty="0">
              <a:solidFill>
                <a:schemeClr val="bg1"/>
              </a:solidFill>
            </a:endParaRPr>
          </a:p>
          <a:p>
            <a:r>
              <a:rPr lang="fr-FR" sz="2400" b="1" dirty="0" smtClean="0">
                <a:solidFill>
                  <a:schemeClr val="bg1"/>
                </a:solidFill>
              </a:rPr>
              <a:t>   </a:t>
            </a:r>
            <a:r>
              <a:rPr lang="fr-FR" sz="2400" dirty="0" smtClean="0">
                <a:solidFill>
                  <a:schemeClr val="bg1"/>
                </a:solidFill>
              </a:rPr>
              <a:t>Transducteurs électroacoustiques</a:t>
            </a:r>
          </a:p>
        </p:txBody>
      </p:sp>
      <p:sp>
        <p:nvSpPr>
          <p:cNvPr id="22" name="Flèche droite 21"/>
          <p:cNvSpPr/>
          <p:nvPr/>
        </p:nvSpPr>
        <p:spPr>
          <a:xfrm>
            <a:off x="2633242" y="3177077"/>
            <a:ext cx="170461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p:cNvSpPr txBox="1"/>
          <p:nvPr/>
        </p:nvSpPr>
        <p:spPr>
          <a:xfrm>
            <a:off x="4569799" y="3208294"/>
            <a:ext cx="4317529" cy="461665"/>
          </a:xfrm>
          <a:prstGeom prst="rect">
            <a:avLst/>
          </a:prstGeom>
          <a:noFill/>
        </p:spPr>
        <p:txBody>
          <a:bodyPr wrap="square" rtlCol="0">
            <a:spAutoFit/>
          </a:bodyPr>
          <a:lstStyle/>
          <a:p>
            <a:r>
              <a:rPr lang="fr-FR" sz="2400" dirty="0" smtClean="0">
                <a:solidFill>
                  <a:schemeClr val="bg1"/>
                </a:solidFill>
              </a:rPr>
              <a:t>Fréquences 20KHz – 100MHz</a:t>
            </a:r>
            <a:endParaRPr lang="fr-FR" sz="2400" dirty="0">
              <a:solidFill>
                <a:schemeClr val="bg1"/>
              </a:solidFill>
            </a:endParaRPr>
          </a:p>
        </p:txBody>
      </p:sp>
      <p:sp>
        <p:nvSpPr>
          <p:cNvPr id="32" name="Flèche vers le bas 31"/>
          <p:cNvSpPr/>
          <p:nvPr/>
        </p:nvSpPr>
        <p:spPr>
          <a:xfrm>
            <a:off x="2158985" y="5267123"/>
            <a:ext cx="484632" cy="470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95909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2" grpId="0"/>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2"/>
          </p:nvPr>
        </p:nvSpPr>
        <p:spPr>
          <a:xfrm>
            <a:off x="8244408" y="6381328"/>
            <a:ext cx="762000" cy="365125"/>
          </a:xfrm>
        </p:spPr>
        <p:txBody>
          <a:bodyPr/>
          <a:lstStyle/>
          <a:p>
            <a:fld id="{BA7BF4C9-5EED-4DCA-BB54-9983DB121813}" type="slidenum">
              <a:rPr lang="fr-FR" sz="2400" b="1" smtClean="0">
                <a:solidFill>
                  <a:schemeClr val="tx1"/>
                </a:solidFill>
                <a:latin typeface="Times New Roman" pitchFamily="18" charset="0"/>
                <a:cs typeface="Times New Roman" pitchFamily="18" charset="0"/>
              </a:rPr>
              <a:pPr/>
              <a:t>7</a:t>
            </a:fld>
            <a:endParaRPr lang="fr-FR" sz="2400" b="1" dirty="0">
              <a:solidFill>
                <a:schemeClr val="tx1"/>
              </a:solidFill>
              <a:latin typeface="Times New Roman" pitchFamily="18" charset="0"/>
              <a:cs typeface="Times New Roman" pitchFamily="18" charset="0"/>
            </a:endParaRPr>
          </a:p>
        </p:txBody>
      </p:sp>
      <p:sp>
        <p:nvSpPr>
          <p:cNvPr id="8" name="Titre 1"/>
          <p:cNvSpPr txBox="1">
            <a:spLocks/>
          </p:cNvSpPr>
          <p:nvPr/>
        </p:nvSpPr>
        <p:spPr bwMode="auto">
          <a:xfrm>
            <a:off x="683569" y="919478"/>
            <a:ext cx="7776864" cy="509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ln w="11430"/>
                <a:solidFill>
                  <a:schemeClr val="tx1"/>
                </a:solidFill>
              </a:rPr>
              <a:t>Principe physique des ultrasons </a:t>
            </a:r>
            <a:endParaRPr lang="fr-FR" sz="2400" b="1" dirty="0">
              <a:ln w="11430"/>
              <a:solidFill>
                <a:schemeClr val="tx1"/>
              </a:solidFill>
            </a:endParaRPr>
          </a:p>
        </p:txBody>
      </p:sp>
      <p:sp>
        <p:nvSpPr>
          <p:cNvPr id="10" name="Espace réservé du contenu 2"/>
          <p:cNvSpPr txBox="1">
            <a:spLocks/>
          </p:cNvSpPr>
          <p:nvPr/>
        </p:nvSpPr>
        <p:spPr bwMode="auto">
          <a:xfrm>
            <a:off x="683568" y="0"/>
            <a:ext cx="7776865" cy="90872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0" tIns="0" rIns="0" bIns="0" numCol="1" spcCol="108000" anchor="t" anchorCtr="0" compatLnSpc="1">
            <a:prstTxWarp prst="textNoShape">
              <a:avLst/>
            </a:prstTxWarp>
            <a:noAutofit/>
          </a:bodyPr>
          <a:lstStyle/>
          <a:p>
            <a:pPr algn="ctr"/>
            <a:r>
              <a:rPr lang="fr-FR" sz="2800" b="1" dirty="0" smtClean="0">
                <a:solidFill>
                  <a:schemeClr val="bg1"/>
                </a:solidFill>
                <a:cs typeface="Times New Roman" panose="02020603050405020304" pitchFamily="18" charset="0"/>
              </a:rPr>
              <a:t>GÉNÉRALITÉS SUR LES ULTRASONS ET LE CONTRÔLE NON DESTRUCTIF</a:t>
            </a:r>
          </a:p>
        </p:txBody>
      </p:sp>
      <p:sp>
        <p:nvSpPr>
          <p:cNvPr id="13" name="ZoneTexte 12"/>
          <p:cNvSpPr txBox="1"/>
          <p:nvPr/>
        </p:nvSpPr>
        <p:spPr>
          <a:xfrm>
            <a:off x="251520" y="3266397"/>
            <a:ext cx="8640960" cy="461665"/>
          </a:xfrm>
          <a:prstGeom prst="rect">
            <a:avLst/>
          </a:prstGeom>
          <a:noFill/>
        </p:spPr>
        <p:txBody>
          <a:bodyPr wrap="square" rtlCol="0">
            <a:spAutoFit/>
          </a:bodyPr>
          <a:lstStyle/>
          <a:p>
            <a:pPr marL="342900" indent="-342900" algn="just">
              <a:buFont typeface="Wingdings" panose="05000000000000000000" pitchFamily="2" charset="2"/>
              <a:buChar char="Ø"/>
            </a:pPr>
            <a:r>
              <a:rPr lang="fr-FR" sz="2400" b="1" dirty="0" smtClean="0">
                <a:latin typeface="+mn-lt"/>
                <a:cs typeface="Times New Roman" panose="02020603050405020304" pitchFamily="18" charset="0"/>
              </a:rPr>
              <a:t>Equation de propagation</a:t>
            </a:r>
            <a:r>
              <a:rPr lang="fr-FR" sz="2400" dirty="0" smtClean="0">
                <a:latin typeface="+mn-lt"/>
                <a:cs typeface="Times New Roman" panose="02020603050405020304" pitchFamily="18" charset="0"/>
              </a:rPr>
              <a:t>: </a:t>
            </a:r>
            <a:endParaRPr lang="fr-FR" sz="2400" dirty="0">
              <a:latin typeface="+mn-lt"/>
              <a:cs typeface="Times New Roman" panose="02020603050405020304" pitchFamily="18" charset="0"/>
            </a:endParaRPr>
          </a:p>
        </p:txBody>
      </p:sp>
      <p:sp>
        <p:nvSpPr>
          <p:cNvPr id="3" name="ZoneTexte 2"/>
          <p:cNvSpPr txBox="1"/>
          <p:nvPr/>
        </p:nvSpPr>
        <p:spPr>
          <a:xfrm>
            <a:off x="251520" y="1655603"/>
            <a:ext cx="8640960" cy="461665"/>
          </a:xfrm>
          <a:prstGeom prst="rect">
            <a:avLst/>
          </a:prstGeom>
          <a:noFill/>
        </p:spPr>
        <p:txBody>
          <a:bodyPr wrap="square" rtlCol="0">
            <a:spAutoFit/>
          </a:bodyPr>
          <a:lstStyle/>
          <a:p>
            <a:pPr marL="342900" indent="-342900" algn="just">
              <a:buFont typeface="Wingdings" panose="05000000000000000000" pitchFamily="2" charset="2"/>
              <a:buChar char="Ø"/>
            </a:pPr>
            <a:r>
              <a:rPr lang="fr-FR" sz="2400" b="1" dirty="0" smtClean="0">
                <a:latin typeface="+mn-lt"/>
              </a:rPr>
              <a:t>Comportement dans les matériaux anisotropes:</a:t>
            </a:r>
            <a:endParaRPr lang="fr-FR" sz="2400" dirty="0">
              <a:latin typeface="+mn-lt"/>
            </a:endParaRPr>
          </a:p>
        </p:txBody>
      </p:sp>
      <p:sp>
        <p:nvSpPr>
          <p:cNvPr id="2" name="ZoneTexte 1"/>
          <p:cNvSpPr txBox="1"/>
          <p:nvPr/>
        </p:nvSpPr>
        <p:spPr>
          <a:xfrm>
            <a:off x="251520" y="5126275"/>
            <a:ext cx="5154023"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smtClean="0"/>
              <a:t>Solution</a:t>
            </a:r>
            <a:endParaRPr lang="fr-FR" sz="2400" b="1" dirty="0"/>
          </a:p>
        </p:txBody>
      </p:sp>
      <p:sp>
        <p:nvSpPr>
          <p:cNvPr id="5" name="ZoneTexte 4"/>
          <p:cNvSpPr txBox="1"/>
          <p:nvPr/>
        </p:nvSpPr>
        <p:spPr>
          <a:xfrm>
            <a:off x="585595" y="2188937"/>
            <a:ext cx="8322840" cy="923330"/>
          </a:xfrm>
          <a:prstGeom prst="rect">
            <a:avLst/>
          </a:prstGeom>
          <a:noFill/>
        </p:spPr>
        <p:txBody>
          <a:bodyPr wrap="square" rtlCol="0">
            <a:spAutoFit/>
          </a:bodyPr>
          <a:lstStyle/>
          <a:p>
            <a:r>
              <a:rPr lang="fr-FR" dirty="0" smtClean="0"/>
              <a:t>   Lors de leur déplacement dans les matériaux élastiques anisotropes les ondes US créent un déplacement des particules et dont une variation des déformations, des contraintes et de la pression sonore.</a:t>
            </a:r>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711335933"/>
              </p:ext>
            </p:extLst>
          </p:nvPr>
        </p:nvGraphicFramePr>
        <p:xfrm>
          <a:off x="896012" y="3693820"/>
          <a:ext cx="4812843" cy="1280837"/>
        </p:xfrm>
        <a:graphic>
          <a:graphicData uri="http://schemas.openxmlformats.org/presentationml/2006/ole">
            <mc:AlternateContent xmlns:mc="http://schemas.openxmlformats.org/markup-compatibility/2006">
              <mc:Choice xmlns:v="urn:schemas-microsoft-com:vml" Requires="v">
                <p:oleObj spid="_x0000_s1201" name="Equation" r:id="rId4" imgW="1574640" imgH="419040" progId="Equation.DSMT4">
                  <p:embed/>
                </p:oleObj>
              </mc:Choice>
              <mc:Fallback>
                <p:oleObj name="Equation" r:id="rId4" imgW="1574640" imgH="419040" progId="Equation.DSMT4">
                  <p:embed/>
                  <p:pic>
                    <p:nvPicPr>
                      <p:cNvPr id="0" name=""/>
                      <p:cNvPicPr/>
                      <p:nvPr/>
                    </p:nvPicPr>
                    <p:blipFill>
                      <a:blip r:embed="rId5"/>
                      <a:stretch>
                        <a:fillRect/>
                      </a:stretch>
                    </p:blipFill>
                    <p:spPr>
                      <a:xfrm>
                        <a:off x="896012" y="3693820"/>
                        <a:ext cx="4812843" cy="1280837"/>
                      </a:xfrm>
                      <a:prstGeom prst="rect">
                        <a:avLst/>
                      </a:prstGeom>
                    </p:spPr>
                  </p:pic>
                </p:oleObj>
              </mc:Fallback>
            </mc:AlternateContent>
          </a:graphicData>
        </a:graphic>
      </p:graphicFrame>
      <p:graphicFrame>
        <p:nvGraphicFramePr>
          <p:cNvPr id="14" name="Objet 13"/>
          <p:cNvGraphicFramePr>
            <a:graphicFrameLocks noChangeAspect="1"/>
          </p:cNvGraphicFramePr>
          <p:nvPr>
            <p:extLst>
              <p:ext uri="{D42A27DB-BD31-4B8C-83A1-F6EECF244321}">
                <p14:modId xmlns:p14="http://schemas.microsoft.com/office/powerpoint/2010/main" val="3386785316"/>
              </p:ext>
            </p:extLst>
          </p:nvPr>
        </p:nvGraphicFramePr>
        <p:xfrm>
          <a:off x="854390" y="5587940"/>
          <a:ext cx="4553976" cy="942202"/>
        </p:xfrm>
        <a:graphic>
          <a:graphicData uri="http://schemas.openxmlformats.org/presentationml/2006/ole">
            <mc:AlternateContent xmlns:mc="http://schemas.openxmlformats.org/markup-compatibility/2006">
              <mc:Choice xmlns:v="urn:schemas-microsoft-com:vml" Requires="v">
                <p:oleObj spid="_x0000_s1202" name="Equation" r:id="rId6" imgW="1104840" imgH="228600" progId="Equation.DSMT4">
                  <p:embed/>
                </p:oleObj>
              </mc:Choice>
              <mc:Fallback>
                <p:oleObj name="Equation" r:id="rId6" imgW="1104840" imgH="228600" progId="Equation.DSMT4">
                  <p:embed/>
                  <p:pic>
                    <p:nvPicPr>
                      <p:cNvPr id="0" name=""/>
                      <p:cNvPicPr/>
                      <p:nvPr/>
                    </p:nvPicPr>
                    <p:blipFill>
                      <a:blip r:embed="rId7"/>
                      <a:stretch>
                        <a:fillRect/>
                      </a:stretch>
                    </p:blipFill>
                    <p:spPr>
                      <a:xfrm>
                        <a:off x="854390" y="5587940"/>
                        <a:ext cx="4553976" cy="942202"/>
                      </a:xfrm>
                      <a:prstGeom prst="rect">
                        <a:avLst/>
                      </a:prstGeom>
                    </p:spPr>
                  </p:pic>
                </p:oleObj>
              </mc:Fallback>
            </mc:AlternateContent>
          </a:graphicData>
        </a:graphic>
      </p:graphicFrame>
      <p:sp>
        <p:nvSpPr>
          <p:cNvPr id="16" name="ZoneTexte 15"/>
          <p:cNvSpPr txBox="1"/>
          <p:nvPr/>
        </p:nvSpPr>
        <p:spPr>
          <a:xfrm>
            <a:off x="8059677" y="3925551"/>
            <a:ext cx="466794" cy="369332"/>
          </a:xfrm>
          <a:prstGeom prst="rect">
            <a:avLst/>
          </a:prstGeom>
          <a:noFill/>
        </p:spPr>
        <p:txBody>
          <a:bodyPr wrap="none" rtlCol="0">
            <a:spAutoFit/>
          </a:bodyPr>
          <a:lstStyle/>
          <a:p>
            <a:r>
              <a:rPr lang="fr-FR" dirty="0" smtClean="0"/>
              <a:t>(1)</a:t>
            </a:r>
            <a:endParaRPr lang="fr-FR" dirty="0"/>
          </a:p>
        </p:txBody>
      </p:sp>
      <p:sp>
        <p:nvSpPr>
          <p:cNvPr id="17" name="ZoneTexte 16"/>
          <p:cNvSpPr txBox="1"/>
          <p:nvPr/>
        </p:nvSpPr>
        <p:spPr>
          <a:xfrm>
            <a:off x="8059677" y="5806577"/>
            <a:ext cx="466794" cy="369332"/>
          </a:xfrm>
          <a:prstGeom prst="rect">
            <a:avLst/>
          </a:prstGeom>
          <a:noFill/>
        </p:spPr>
        <p:txBody>
          <a:bodyPr wrap="none" rtlCol="0">
            <a:spAutoFit/>
          </a:bodyPr>
          <a:lstStyle/>
          <a:p>
            <a:r>
              <a:rPr lang="fr-FR" dirty="0" smtClean="0"/>
              <a:t>(2)</a:t>
            </a:r>
            <a:endParaRPr lang="fr-FR" dirty="0"/>
          </a:p>
        </p:txBody>
      </p:sp>
      <p:sp>
        <p:nvSpPr>
          <p:cNvPr id="6" name="Ellipse 5"/>
          <p:cNvSpPr/>
          <p:nvPr/>
        </p:nvSpPr>
        <p:spPr>
          <a:xfrm>
            <a:off x="1907704" y="5436322"/>
            <a:ext cx="1512168" cy="1093820"/>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p:cNvSpPr txBox="1">
            <a:spLocks/>
          </p:cNvSpPr>
          <p:nvPr/>
        </p:nvSpPr>
        <p:spPr bwMode="auto">
          <a:xfrm>
            <a:off x="683567" y="928670"/>
            <a:ext cx="7776865" cy="47490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t>Comportement aux interfaces des matériaux</a:t>
            </a:r>
            <a:endParaRPr lang="fr-FR" sz="2400" b="1" dirty="0">
              <a:solidFill>
                <a:schemeClr val="tx1"/>
              </a:solidFill>
            </a:endParaRPr>
          </a:p>
        </p:txBody>
      </p:sp>
      <p:sp>
        <p:nvSpPr>
          <p:cNvPr id="16" name="Espace réservé du contenu 2"/>
          <p:cNvSpPr txBox="1">
            <a:spLocks/>
          </p:cNvSpPr>
          <p:nvPr/>
        </p:nvSpPr>
        <p:spPr bwMode="auto">
          <a:xfrm>
            <a:off x="683568" y="0"/>
            <a:ext cx="7776865" cy="90872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0" tIns="0" rIns="0" bIns="0" numCol="1" spcCol="108000" anchor="t" anchorCtr="0" compatLnSpc="1">
            <a:prstTxWarp prst="textNoShape">
              <a:avLst/>
            </a:prstTxWarp>
            <a:noAutofit/>
          </a:bodyPr>
          <a:lstStyle/>
          <a:p>
            <a:pPr algn="ctr"/>
            <a:r>
              <a:rPr lang="fr-FR" sz="2800" b="1" dirty="0">
                <a:solidFill>
                  <a:schemeClr val="bg1"/>
                </a:solidFill>
                <a:latin typeface="+mn-lt"/>
                <a:cs typeface="Times New Roman" panose="02020603050405020304" pitchFamily="18" charset="0"/>
              </a:rPr>
              <a:t>GÉNÉRALITÉS SUR </a:t>
            </a:r>
            <a:r>
              <a:rPr lang="fr-FR" sz="2800" b="1" dirty="0" smtClean="0">
                <a:solidFill>
                  <a:schemeClr val="bg1"/>
                </a:solidFill>
                <a:latin typeface="+mn-lt"/>
                <a:cs typeface="Times New Roman" panose="02020603050405020304" pitchFamily="18" charset="0"/>
              </a:rPr>
              <a:t>LES ULTRASONS ET LE CONTRÔLE NON DESTRUCTIF</a:t>
            </a:r>
            <a:endParaRPr lang="fr-FR" sz="2800" b="1" dirty="0">
              <a:solidFill>
                <a:schemeClr val="bg1"/>
              </a:solidFill>
              <a:latin typeface="+mn-lt"/>
              <a:cs typeface="Times New Roman" panose="02020603050405020304" pitchFamily="18" charset="0"/>
            </a:endParaRPr>
          </a:p>
        </p:txBody>
      </p:sp>
      <p:sp>
        <p:nvSpPr>
          <p:cNvPr id="6" name="ZoneTexte 5"/>
          <p:cNvSpPr txBox="1"/>
          <p:nvPr/>
        </p:nvSpPr>
        <p:spPr>
          <a:xfrm>
            <a:off x="0" y="1645349"/>
            <a:ext cx="8496944" cy="461665"/>
          </a:xfrm>
          <a:prstGeom prst="rect">
            <a:avLst/>
          </a:prstGeom>
          <a:noFill/>
        </p:spPr>
        <p:txBody>
          <a:bodyPr wrap="square" rtlCol="0">
            <a:spAutoFit/>
          </a:bodyPr>
          <a:lstStyle/>
          <a:p>
            <a:pPr marL="342900" indent="-342900" algn="just">
              <a:buFont typeface="Wingdings" panose="05000000000000000000" pitchFamily="2" charset="2"/>
              <a:buChar char="Ø"/>
            </a:pPr>
            <a:r>
              <a:rPr lang="fr-FR" sz="2400" dirty="0" smtClean="0">
                <a:latin typeface="+mn-lt"/>
              </a:rPr>
              <a:t>Réflexion ,réfraction et transmission des ultrasons </a:t>
            </a:r>
            <a:endParaRPr lang="fr-FR" sz="2400" dirty="0">
              <a:latin typeface="+mn-lt"/>
            </a:endParaRPr>
          </a:p>
        </p:txBody>
      </p:sp>
      <p:sp>
        <p:nvSpPr>
          <p:cNvPr id="23" name="Espace réservé du numéro de diapositive 22"/>
          <p:cNvSpPr>
            <a:spLocks noGrp="1"/>
          </p:cNvSpPr>
          <p:nvPr>
            <p:ph type="sldNum" sz="quarter" idx="12"/>
          </p:nvPr>
        </p:nvSpPr>
        <p:spPr>
          <a:xfrm>
            <a:off x="8019602" y="6187841"/>
            <a:ext cx="762000" cy="365125"/>
          </a:xfrm>
        </p:spPr>
        <p:txBody>
          <a:bodyPr/>
          <a:lstStyle/>
          <a:p>
            <a:pPr>
              <a:defRPr/>
            </a:pPr>
            <a:fld id="{01774167-2A6E-44FB-9117-FF50F7C6BCB0}" type="slidenum">
              <a:rPr lang="fr-FR" sz="2400" smtClean="0">
                <a:latin typeface="Times New Roman" panose="02020603050405020304" pitchFamily="18" charset="0"/>
                <a:cs typeface="Times New Roman" panose="02020603050405020304" pitchFamily="18" charset="0"/>
              </a:rPr>
              <a:pPr>
                <a:defRPr/>
              </a:pPr>
              <a:t>8</a:t>
            </a:fld>
            <a:endParaRPr lang="fr-FR" sz="2400"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1" y="2800545"/>
            <a:ext cx="4032449" cy="3227367"/>
          </a:xfrm>
          <a:prstGeom prst="rect">
            <a:avLst/>
          </a:prstGeom>
        </p:spPr>
      </p:pic>
      <p:sp>
        <p:nvSpPr>
          <p:cNvPr id="3" name="ZoneTexte 2"/>
          <p:cNvSpPr txBox="1"/>
          <p:nvPr/>
        </p:nvSpPr>
        <p:spPr>
          <a:xfrm>
            <a:off x="189746" y="2204818"/>
            <a:ext cx="3484672" cy="369332"/>
          </a:xfrm>
          <a:prstGeom prst="rect">
            <a:avLst/>
          </a:prstGeom>
          <a:noFill/>
        </p:spPr>
        <p:txBody>
          <a:bodyPr wrap="none" rtlCol="0">
            <a:spAutoFit/>
          </a:bodyPr>
          <a:lstStyle/>
          <a:p>
            <a:r>
              <a:rPr lang="fr-FR" dirty="0" smtClean="0"/>
              <a:t> comme le montre la figure 1.1.</a:t>
            </a:r>
            <a:endParaRPr lang="fr-FR" dirty="0"/>
          </a:p>
        </p:txBody>
      </p:sp>
      <p:sp>
        <p:nvSpPr>
          <p:cNvPr id="4" name="ZoneTexte 3"/>
          <p:cNvSpPr txBox="1"/>
          <p:nvPr/>
        </p:nvSpPr>
        <p:spPr>
          <a:xfrm>
            <a:off x="1259632" y="6368300"/>
            <a:ext cx="1287532" cy="369332"/>
          </a:xfrm>
          <a:prstGeom prst="rect">
            <a:avLst/>
          </a:prstGeom>
          <a:noFill/>
        </p:spPr>
        <p:txBody>
          <a:bodyPr wrap="none" rtlCol="0">
            <a:spAutoFit/>
          </a:bodyPr>
          <a:lstStyle/>
          <a:p>
            <a:r>
              <a:rPr lang="fr-FR" dirty="0" smtClean="0"/>
              <a:t>Figure: 1.1</a:t>
            </a:r>
            <a:endParaRPr lang="fr-FR" dirty="0"/>
          </a:p>
        </p:txBody>
      </p:sp>
      <p:sp>
        <p:nvSpPr>
          <p:cNvPr id="9" name="Accolade ouvrante 8"/>
          <p:cNvSpPr/>
          <p:nvPr/>
        </p:nvSpPr>
        <p:spPr>
          <a:xfrm>
            <a:off x="4285399" y="2843643"/>
            <a:ext cx="790657" cy="31056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aphicFrame>
        <p:nvGraphicFramePr>
          <p:cNvPr id="18" name="Objet 17"/>
          <p:cNvGraphicFramePr>
            <a:graphicFrameLocks noChangeAspect="1"/>
          </p:cNvGraphicFramePr>
          <p:nvPr>
            <p:extLst>
              <p:ext uri="{D42A27DB-BD31-4B8C-83A1-F6EECF244321}">
                <p14:modId xmlns:p14="http://schemas.microsoft.com/office/powerpoint/2010/main" val="661403366"/>
              </p:ext>
            </p:extLst>
          </p:nvPr>
        </p:nvGraphicFramePr>
        <p:xfrm>
          <a:off x="4833339" y="2671954"/>
          <a:ext cx="3384246" cy="1039784"/>
        </p:xfrm>
        <a:graphic>
          <a:graphicData uri="http://schemas.openxmlformats.org/presentationml/2006/ole">
            <mc:AlternateContent xmlns:mc="http://schemas.openxmlformats.org/markup-compatibility/2006">
              <mc:Choice xmlns:v="urn:schemas-microsoft-com:vml" Requires="v">
                <p:oleObj spid="_x0000_s2294" name="Equation" r:id="rId5" imgW="1968480" imgH="507960" progId="Equation.DSMT4">
                  <p:embed/>
                </p:oleObj>
              </mc:Choice>
              <mc:Fallback>
                <p:oleObj name="Equation" r:id="rId5" imgW="1968480" imgH="507960" progId="Equation.DSMT4">
                  <p:embed/>
                  <p:pic>
                    <p:nvPicPr>
                      <p:cNvPr id="0" name=""/>
                      <p:cNvPicPr/>
                      <p:nvPr/>
                    </p:nvPicPr>
                    <p:blipFill>
                      <a:blip r:embed="rId6"/>
                      <a:stretch>
                        <a:fillRect/>
                      </a:stretch>
                    </p:blipFill>
                    <p:spPr>
                      <a:xfrm>
                        <a:off x="4833339" y="2671954"/>
                        <a:ext cx="3384246" cy="1039784"/>
                      </a:xfrm>
                      <a:prstGeom prst="rect">
                        <a:avLst/>
                      </a:prstGeom>
                    </p:spPr>
                  </p:pic>
                </p:oleObj>
              </mc:Fallback>
            </mc:AlternateContent>
          </a:graphicData>
        </a:graphic>
      </p:graphicFrame>
      <p:graphicFrame>
        <p:nvGraphicFramePr>
          <p:cNvPr id="20" name="Objet 19"/>
          <p:cNvGraphicFramePr>
            <a:graphicFrameLocks noChangeAspect="1"/>
          </p:cNvGraphicFramePr>
          <p:nvPr>
            <p:extLst>
              <p:ext uri="{D42A27DB-BD31-4B8C-83A1-F6EECF244321}">
                <p14:modId xmlns:p14="http://schemas.microsoft.com/office/powerpoint/2010/main" val="492574114"/>
              </p:ext>
            </p:extLst>
          </p:nvPr>
        </p:nvGraphicFramePr>
        <p:xfrm>
          <a:off x="4814433" y="3990020"/>
          <a:ext cx="3422058" cy="1088518"/>
        </p:xfrm>
        <a:graphic>
          <a:graphicData uri="http://schemas.openxmlformats.org/presentationml/2006/ole">
            <mc:AlternateContent xmlns:mc="http://schemas.openxmlformats.org/markup-compatibility/2006">
              <mc:Choice xmlns:v="urn:schemas-microsoft-com:vml" Requires="v">
                <p:oleObj spid="_x0000_s2295" name="Equation" r:id="rId7" imgW="1930320" imgH="495000" progId="Equation.DSMT4">
                  <p:embed/>
                </p:oleObj>
              </mc:Choice>
              <mc:Fallback>
                <p:oleObj name="Equation" r:id="rId7" imgW="1930320" imgH="495000" progId="Equation.DSMT4">
                  <p:embed/>
                  <p:pic>
                    <p:nvPicPr>
                      <p:cNvPr id="0" name=""/>
                      <p:cNvPicPr/>
                      <p:nvPr/>
                    </p:nvPicPr>
                    <p:blipFill>
                      <a:blip r:embed="rId8"/>
                      <a:stretch>
                        <a:fillRect/>
                      </a:stretch>
                    </p:blipFill>
                    <p:spPr>
                      <a:xfrm>
                        <a:off x="4814433" y="3990020"/>
                        <a:ext cx="3422058" cy="1088518"/>
                      </a:xfrm>
                      <a:prstGeom prst="rect">
                        <a:avLst/>
                      </a:prstGeom>
                    </p:spPr>
                  </p:pic>
                </p:oleObj>
              </mc:Fallback>
            </mc:AlternateContent>
          </a:graphicData>
        </a:graphic>
      </p:graphicFrame>
      <p:graphicFrame>
        <p:nvGraphicFramePr>
          <p:cNvPr id="27" name="Objet 26"/>
          <p:cNvGraphicFramePr>
            <a:graphicFrameLocks noChangeAspect="1"/>
          </p:cNvGraphicFramePr>
          <p:nvPr>
            <p:extLst>
              <p:ext uri="{D42A27DB-BD31-4B8C-83A1-F6EECF244321}">
                <p14:modId xmlns:p14="http://schemas.microsoft.com/office/powerpoint/2010/main" val="415945342"/>
              </p:ext>
            </p:extLst>
          </p:nvPr>
        </p:nvGraphicFramePr>
        <p:xfrm>
          <a:off x="5040633" y="5406235"/>
          <a:ext cx="3176952" cy="497262"/>
        </p:xfrm>
        <a:graphic>
          <a:graphicData uri="http://schemas.openxmlformats.org/presentationml/2006/ole">
            <mc:AlternateContent xmlns:mc="http://schemas.openxmlformats.org/markup-compatibility/2006">
              <mc:Choice xmlns:v="urn:schemas-microsoft-com:vml" Requires="v">
                <p:oleObj spid="_x0000_s2296" name="Equation" r:id="rId9" imgW="1460160" imgH="228600" progId="Equation.DSMT4">
                  <p:embed/>
                </p:oleObj>
              </mc:Choice>
              <mc:Fallback>
                <p:oleObj name="Equation" r:id="rId9" imgW="1460160" imgH="228600" progId="Equation.DSMT4">
                  <p:embed/>
                  <p:pic>
                    <p:nvPicPr>
                      <p:cNvPr id="0" name=""/>
                      <p:cNvPicPr/>
                      <p:nvPr/>
                    </p:nvPicPr>
                    <p:blipFill>
                      <a:blip r:embed="rId10"/>
                      <a:stretch>
                        <a:fillRect/>
                      </a:stretch>
                    </p:blipFill>
                    <p:spPr>
                      <a:xfrm>
                        <a:off x="5040633" y="5406235"/>
                        <a:ext cx="3176952" cy="497262"/>
                      </a:xfrm>
                      <a:prstGeom prst="rect">
                        <a:avLst/>
                      </a:prstGeom>
                    </p:spPr>
                  </p:pic>
                </p:oleObj>
              </mc:Fallback>
            </mc:AlternateContent>
          </a:graphicData>
        </a:graphic>
      </p:graphicFrame>
      <p:sp>
        <p:nvSpPr>
          <p:cNvPr id="28" name="ZoneTexte 27"/>
          <p:cNvSpPr txBox="1"/>
          <p:nvPr/>
        </p:nvSpPr>
        <p:spPr>
          <a:xfrm>
            <a:off x="8677206" y="3007180"/>
            <a:ext cx="466794" cy="369332"/>
          </a:xfrm>
          <a:prstGeom prst="rect">
            <a:avLst/>
          </a:prstGeom>
          <a:noFill/>
        </p:spPr>
        <p:txBody>
          <a:bodyPr wrap="none" rtlCol="0">
            <a:spAutoFit/>
          </a:bodyPr>
          <a:lstStyle/>
          <a:p>
            <a:r>
              <a:rPr lang="fr-FR" dirty="0" smtClean="0"/>
              <a:t>(3)</a:t>
            </a:r>
            <a:endParaRPr lang="fr-FR" dirty="0"/>
          </a:p>
        </p:txBody>
      </p:sp>
      <p:sp>
        <p:nvSpPr>
          <p:cNvPr id="29" name="ZoneTexte 28"/>
          <p:cNvSpPr txBox="1"/>
          <p:nvPr/>
        </p:nvSpPr>
        <p:spPr>
          <a:xfrm>
            <a:off x="8677665" y="4301149"/>
            <a:ext cx="466794" cy="369332"/>
          </a:xfrm>
          <a:prstGeom prst="rect">
            <a:avLst/>
          </a:prstGeom>
          <a:noFill/>
        </p:spPr>
        <p:txBody>
          <a:bodyPr wrap="none" rtlCol="0">
            <a:spAutoFit/>
          </a:bodyPr>
          <a:lstStyle/>
          <a:p>
            <a:r>
              <a:rPr lang="fr-FR" dirty="0" smtClean="0"/>
              <a:t>(4)</a:t>
            </a:r>
            <a:endParaRPr lang="fr-FR" dirty="0"/>
          </a:p>
        </p:txBody>
      </p:sp>
    </p:spTree>
    <p:extLst>
      <p:ext uri="{BB962C8B-B14F-4D97-AF65-F5344CB8AC3E}">
        <p14:creationId xmlns:p14="http://schemas.microsoft.com/office/powerpoint/2010/main" val="33180452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2"/>
          </p:nvPr>
        </p:nvSpPr>
        <p:spPr>
          <a:xfrm>
            <a:off x="8167718" y="6356350"/>
            <a:ext cx="762000" cy="365125"/>
          </a:xfrm>
        </p:spPr>
        <p:txBody>
          <a:bodyPr/>
          <a:lstStyle/>
          <a:p>
            <a:fld id="{BA7BF4C9-5EED-4DCA-BB54-9983DB121813}" type="slidenum">
              <a:rPr lang="fr-FR" sz="2400" smtClean="0">
                <a:solidFill>
                  <a:schemeClr val="tx1"/>
                </a:solidFill>
                <a:latin typeface="Times New Roman" pitchFamily="18" charset="0"/>
                <a:cs typeface="Times New Roman" pitchFamily="18" charset="0"/>
              </a:rPr>
              <a:pPr/>
              <a:t>9</a:t>
            </a:fld>
            <a:endParaRPr lang="fr-FR" sz="2400" dirty="0">
              <a:solidFill>
                <a:schemeClr val="tx1"/>
              </a:solidFill>
              <a:latin typeface="Times New Roman" pitchFamily="18" charset="0"/>
              <a:cs typeface="Times New Roman" pitchFamily="18" charset="0"/>
            </a:endParaRPr>
          </a:p>
        </p:txBody>
      </p:sp>
      <p:sp>
        <p:nvSpPr>
          <p:cNvPr id="10" name="Titre 1"/>
          <p:cNvSpPr txBox="1">
            <a:spLocks/>
          </p:cNvSpPr>
          <p:nvPr/>
        </p:nvSpPr>
        <p:spPr bwMode="auto">
          <a:xfrm>
            <a:off x="683567" y="919478"/>
            <a:ext cx="7776865" cy="47490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45720" rIns="0" bIns="0" numCol="1" anchor="b" anchorCtr="0" compatLnSpc="1">
            <a:prstTxWarp prst="textNoShape">
              <a:avLst/>
            </a:prstTxWarp>
            <a:noAutofit/>
          </a:bodyPr>
          <a:lstStyle>
            <a:lvl1pPr algn="l" rtl="0" eaLnBrk="0" fontAlgn="base" hangingPunct="0">
              <a:spcBef>
                <a:spcPct val="0"/>
              </a:spcBef>
              <a:spcAft>
                <a:spcPct val="0"/>
              </a:spcAft>
              <a:defRPr sz="5000" kern="1200">
                <a:solidFill>
                  <a:schemeClr val="dk1"/>
                </a:solidFill>
                <a:latin typeface="+mn-lt"/>
                <a:ea typeface="+mn-ea"/>
                <a:cs typeface="+mn-cs"/>
              </a:defRPr>
            </a:lvl1pPr>
            <a:lvl2pPr algn="l" rtl="0" eaLnBrk="0" fontAlgn="base" hangingPunct="0">
              <a:spcBef>
                <a:spcPct val="0"/>
              </a:spcBef>
              <a:spcAft>
                <a:spcPct val="0"/>
              </a:spcAft>
              <a:defRPr sz="5000">
                <a:solidFill>
                  <a:schemeClr val="dk1"/>
                </a:solidFill>
                <a:latin typeface="+mn-lt"/>
                <a:ea typeface="+mn-ea"/>
                <a:cs typeface="+mn-cs"/>
              </a:defRPr>
            </a:lvl2pPr>
            <a:lvl3pPr algn="l" rtl="0" eaLnBrk="0" fontAlgn="base" hangingPunct="0">
              <a:spcBef>
                <a:spcPct val="0"/>
              </a:spcBef>
              <a:spcAft>
                <a:spcPct val="0"/>
              </a:spcAft>
              <a:defRPr sz="5000">
                <a:solidFill>
                  <a:schemeClr val="dk1"/>
                </a:solidFill>
                <a:latin typeface="+mn-lt"/>
                <a:ea typeface="+mn-ea"/>
                <a:cs typeface="+mn-cs"/>
              </a:defRPr>
            </a:lvl3pPr>
            <a:lvl4pPr algn="l" rtl="0" eaLnBrk="0" fontAlgn="base" hangingPunct="0">
              <a:spcBef>
                <a:spcPct val="0"/>
              </a:spcBef>
              <a:spcAft>
                <a:spcPct val="0"/>
              </a:spcAft>
              <a:defRPr sz="5000">
                <a:solidFill>
                  <a:schemeClr val="dk1"/>
                </a:solidFill>
                <a:latin typeface="+mn-lt"/>
                <a:ea typeface="+mn-ea"/>
                <a:cs typeface="+mn-cs"/>
              </a:defRPr>
            </a:lvl4pPr>
            <a:lvl5pPr algn="l" rtl="0" eaLnBrk="0" fontAlgn="base" hangingPunct="0">
              <a:spcBef>
                <a:spcPct val="0"/>
              </a:spcBef>
              <a:spcAft>
                <a:spcPct val="0"/>
              </a:spcAft>
              <a:defRPr sz="5000">
                <a:solidFill>
                  <a:schemeClr val="dk1"/>
                </a:solidFill>
                <a:latin typeface="+mn-lt"/>
                <a:ea typeface="+mn-ea"/>
                <a:cs typeface="+mn-cs"/>
              </a:defRPr>
            </a:lvl5pPr>
            <a:lvl6pPr marL="457200" algn="l" rtl="0" fontAlgn="base">
              <a:spcBef>
                <a:spcPct val="0"/>
              </a:spcBef>
              <a:spcAft>
                <a:spcPct val="0"/>
              </a:spcAft>
              <a:defRPr sz="5000">
                <a:solidFill>
                  <a:schemeClr val="dk1"/>
                </a:solidFill>
                <a:latin typeface="+mn-lt"/>
                <a:ea typeface="+mn-ea"/>
                <a:cs typeface="+mn-cs"/>
              </a:defRPr>
            </a:lvl6pPr>
            <a:lvl7pPr marL="914400" algn="l" rtl="0" fontAlgn="base">
              <a:spcBef>
                <a:spcPct val="0"/>
              </a:spcBef>
              <a:spcAft>
                <a:spcPct val="0"/>
              </a:spcAft>
              <a:defRPr sz="5000">
                <a:solidFill>
                  <a:schemeClr val="dk1"/>
                </a:solidFill>
                <a:latin typeface="+mn-lt"/>
                <a:ea typeface="+mn-ea"/>
                <a:cs typeface="+mn-cs"/>
              </a:defRPr>
            </a:lvl7pPr>
            <a:lvl8pPr marL="1371600" algn="l" rtl="0" fontAlgn="base">
              <a:spcBef>
                <a:spcPct val="0"/>
              </a:spcBef>
              <a:spcAft>
                <a:spcPct val="0"/>
              </a:spcAft>
              <a:defRPr sz="5000">
                <a:solidFill>
                  <a:schemeClr val="dk1"/>
                </a:solidFill>
                <a:latin typeface="+mn-lt"/>
                <a:ea typeface="+mn-ea"/>
                <a:cs typeface="+mn-cs"/>
              </a:defRPr>
            </a:lvl8pPr>
            <a:lvl9pPr marL="1828800" algn="l" rtl="0" fontAlgn="base">
              <a:spcBef>
                <a:spcPct val="0"/>
              </a:spcBef>
              <a:spcAft>
                <a:spcPct val="0"/>
              </a:spcAft>
              <a:defRPr sz="5000">
                <a:solidFill>
                  <a:schemeClr val="dk1"/>
                </a:solidFill>
                <a:latin typeface="+mn-lt"/>
                <a:ea typeface="+mn-ea"/>
                <a:cs typeface="+mn-cs"/>
              </a:defRPr>
            </a:lvl9pPr>
          </a:lstStyle>
          <a:p>
            <a:pPr marL="342900" indent="-342900" algn="ctr" eaLnBrk="1" fontAlgn="auto" hangingPunct="1">
              <a:spcAft>
                <a:spcPts val="0"/>
              </a:spcAft>
              <a:buFont typeface="Wingdings" panose="05000000000000000000" pitchFamily="2" charset="2"/>
              <a:buChar char="v"/>
              <a:defRPr/>
            </a:pPr>
            <a:r>
              <a:rPr lang="fr-FR" sz="2400" b="1" dirty="0" smtClean="0">
                <a:solidFill>
                  <a:schemeClr val="tx1"/>
                </a:solidFill>
              </a:rPr>
              <a:t>Le contrôle non destructif</a:t>
            </a:r>
            <a:endParaRPr lang="fr-FR" sz="2400" b="1" dirty="0">
              <a:solidFill>
                <a:schemeClr val="tx1"/>
              </a:solidFill>
            </a:endParaRPr>
          </a:p>
        </p:txBody>
      </p:sp>
      <p:sp>
        <p:nvSpPr>
          <p:cNvPr id="11" name="Espace réservé du contenu 2"/>
          <p:cNvSpPr txBox="1">
            <a:spLocks/>
          </p:cNvSpPr>
          <p:nvPr/>
        </p:nvSpPr>
        <p:spPr bwMode="auto">
          <a:xfrm>
            <a:off x="683568" y="0"/>
            <a:ext cx="7776865" cy="90872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vert="horz" wrap="square" lIns="0" tIns="0" rIns="0" bIns="0" numCol="1" spcCol="108000" anchor="t" anchorCtr="0" compatLnSpc="1">
            <a:prstTxWarp prst="textNoShape">
              <a:avLst/>
            </a:prstTxWarp>
            <a:noAutofit/>
          </a:bodyPr>
          <a:lstStyle/>
          <a:p>
            <a:pPr algn="ctr"/>
            <a:r>
              <a:rPr lang="fr-FR" sz="2800" b="1" dirty="0">
                <a:solidFill>
                  <a:schemeClr val="bg1"/>
                </a:solidFill>
                <a:latin typeface="+mn-lt"/>
                <a:cs typeface="Times New Roman" panose="02020603050405020304" pitchFamily="18" charset="0"/>
              </a:rPr>
              <a:t>GÉNÉRALITÉS SUR </a:t>
            </a:r>
            <a:r>
              <a:rPr lang="fr-FR" sz="2800" b="1" dirty="0" smtClean="0">
                <a:solidFill>
                  <a:schemeClr val="bg1"/>
                </a:solidFill>
                <a:latin typeface="+mn-lt"/>
                <a:cs typeface="Times New Roman" panose="02020603050405020304" pitchFamily="18" charset="0"/>
              </a:rPr>
              <a:t>LES ULTRASONS ET LE CONTRÔLE NON DESTRUCTIF</a:t>
            </a:r>
            <a:endParaRPr lang="fr-FR" sz="2800" b="1" dirty="0">
              <a:solidFill>
                <a:schemeClr val="bg1"/>
              </a:solidFill>
              <a:latin typeface="+mn-lt"/>
              <a:cs typeface="Times New Roman" panose="02020603050405020304" pitchFamily="18" charset="0"/>
            </a:endParaRPr>
          </a:p>
        </p:txBody>
      </p:sp>
      <p:sp>
        <p:nvSpPr>
          <p:cNvPr id="2" name="ZoneTexte 1"/>
          <p:cNvSpPr txBox="1"/>
          <p:nvPr/>
        </p:nvSpPr>
        <p:spPr>
          <a:xfrm>
            <a:off x="467544" y="1511426"/>
            <a:ext cx="1854995" cy="461665"/>
          </a:xfrm>
          <a:prstGeom prst="rect">
            <a:avLst/>
          </a:prstGeom>
          <a:noFill/>
        </p:spPr>
        <p:txBody>
          <a:bodyPr wrap="none" rtlCol="0">
            <a:spAutoFit/>
          </a:bodyPr>
          <a:lstStyle/>
          <a:p>
            <a:pPr marL="285750" indent="-285750">
              <a:buFont typeface="Wingdings" panose="05000000000000000000" pitchFamily="2" charset="2"/>
              <a:buChar char="Ø"/>
            </a:pPr>
            <a:r>
              <a:rPr lang="fr-FR" sz="2400" b="1" dirty="0" smtClean="0"/>
              <a:t>définition</a:t>
            </a:r>
            <a:endParaRPr lang="fr-FR" sz="2400" b="1" dirty="0"/>
          </a:p>
        </p:txBody>
      </p:sp>
      <p:sp>
        <p:nvSpPr>
          <p:cNvPr id="5" name="ZoneTexte 4"/>
          <p:cNvSpPr txBox="1"/>
          <p:nvPr/>
        </p:nvSpPr>
        <p:spPr>
          <a:xfrm>
            <a:off x="1547664" y="2483115"/>
            <a:ext cx="6336704"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smtClean="0"/>
              <a:t>Principes généraux d’un CND</a:t>
            </a:r>
            <a:endParaRPr lang="fr-FR" sz="2400" b="1"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39" y="3454804"/>
            <a:ext cx="8280920" cy="2820892"/>
          </a:xfrm>
          <a:prstGeom prst="rect">
            <a:avLst/>
          </a:prstGeom>
        </p:spPr>
      </p:pic>
      <p:sp>
        <p:nvSpPr>
          <p:cNvPr id="8" name="ZoneTexte 7"/>
          <p:cNvSpPr txBox="1"/>
          <p:nvPr/>
        </p:nvSpPr>
        <p:spPr>
          <a:xfrm>
            <a:off x="2322539" y="6356348"/>
            <a:ext cx="4705134" cy="461665"/>
          </a:xfrm>
          <a:prstGeom prst="rect">
            <a:avLst/>
          </a:prstGeom>
          <a:noFill/>
        </p:spPr>
        <p:txBody>
          <a:bodyPr wrap="none" rtlCol="0">
            <a:spAutoFit/>
          </a:bodyPr>
          <a:lstStyle/>
          <a:p>
            <a:r>
              <a:rPr lang="fr-FR" sz="2400" dirty="0" smtClean="0"/>
              <a:t>Figure 1.2: Synoptique d’un CND</a:t>
            </a:r>
            <a:endParaRPr lang="fr-FR" sz="2400" dirty="0"/>
          </a:p>
        </p:txBody>
      </p:sp>
      <p:sp>
        <p:nvSpPr>
          <p:cNvPr id="3" name="Ellipse 2"/>
          <p:cNvSpPr/>
          <p:nvPr/>
        </p:nvSpPr>
        <p:spPr>
          <a:xfrm>
            <a:off x="1907704" y="3374152"/>
            <a:ext cx="1224136" cy="10523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3851920" y="3374152"/>
            <a:ext cx="1211224" cy="10523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7092279" y="5005203"/>
            <a:ext cx="1620179" cy="10663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94456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101448</TotalTime>
  <Words>1402</Words>
  <Application>Microsoft Office PowerPoint</Application>
  <PresentationFormat>Affichage à l'écran (4:3)</PresentationFormat>
  <Paragraphs>253</Paragraphs>
  <Slides>30</Slides>
  <Notes>17</Notes>
  <HiddenSlides>0</HiddenSlides>
  <MMClips>0</MMClips>
  <ScaleCrop>false</ScaleCrop>
  <HeadingPairs>
    <vt:vector size="10"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30</vt:i4>
      </vt:variant>
      <vt:variant>
        <vt:lpstr>Diaporamas personnalisés</vt:lpstr>
      </vt:variant>
      <vt:variant>
        <vt:i4>1</vt:i4>
      </vt:variant>
    </vt:vector>
  </HeadingPairs>
  <TitlesOfParts>
    <vt:vector size="41" baseType="lpstr">
      <vt:lpstr>Algerian</vt:lpstr>
      <vt:lpstr>Arial</vt:lpstr>
      <vt:lpstr>Calibri</vt:lpstr>
      <vt:lpstr>Constantia</vt:lpstr>
      <vt:lpstr>Courier New</vt:lpstr>
      <vt:lpstr>Times New Roman</vt:lpstr>
      <vt:lpstr>Wingdings</vt:lpstr>
      <vt:lpstr>Wingdings 2</vt:lpstr>
      <vt:lpstr>Débit</vt:lpstr>
      <vt:lpstr>Equation</vt:lpstr>
      <vt:lpstr>Présentation PowerPoint</vt:lpstr>
      <vt:lpstr> </vt:lpstr>
      <vt:lpstr>Présentation PowerPoint</vt:lpstr>
      <vt:lpstr>Présentation PowerPoint</vt:lpstr>
      <vt:lpstr>OBJECTIF</vt:lpstr>
      <vt:lpstr>Historique, définition et production des ultrasons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Diaporama personnalisé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Esther TOM</dc:creator>
  <cp:lastModifiedBy>RIGO</cp:lastModifiedBy>
  <cp:revision>1135</cp:revision>
  <dcterms:created xsi:type="dcterms:W3CDTF">2010-05-05T10:42:56Z</dcterms:created>
  <dcterms:modified xsi:type="dcterms:W3CDTF">2016-02-01T11:54:15Z</dcterms:modified>
</cp:coreProperties>
</file>