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1" r:id="rId8"/>
    <p:sldId id="272" r:id="rId9"/>
    <p:sldId id="261" r:id="rId10"/>
    <p:sldId id="268" r:id="rId11"/>
    <p:sldId id="262" r:id="rId12"/>
    <p:sldId id="263" r:id="rId13"/>
    <p:sldId id="269" r:id="rId14"/>
    <p:sldId id="265" r:id="rId15"/>
    <p:sldId id="266" r:id="rId16"/>
    <p:sldId id="270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260AFD-C172-4398-91A6-BF2741522D70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4E704BE-FDB5-4663-A3AD-01E848EF0E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dxtaipei.com/articles/10_tips_for_sl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19140000">
            <a:off x="517249" y="1455585"/>
            <a:ext cx="5648623" cy="1204306"/>
          </a:xfrm>
        </p:spPr>
        <p:txBody>
          <a:bodyPr/>
          <a:lstStyle/>
          <a:p>
            <a:r>
              <a:rPr lang="zh-TW" altLang="en-US" sz="6600" dirty="0" smtClean="0">
                <a:latin typeface="+mj-ea"/>
              </a:rPr>
              <a:t>簡報技巧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19140000">
            <a:off x="983669" y="2012391"/>
            <a:ext cx="6511131" cy="329259"/>
          </a:xfrm>
        </p:spPr>
        <p:txBody>
          <a:bodyPr>
            <a:noAutofit/>
          </a:bodyPr>
          <a:lstStyle/>
          <a:p>
            <a:r>
              <a:rPr lang="en-US" altLang="zh-TW" sz="2400" dirty="0" err="1" smtClean="0"/>
              <a:t>Leona_Tsou</a:t>
            </a:r>
            <a:endParaRPr lang="zh-TW" altLang="en-US" sz="24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 rot="19140000">
            <a:off x="1361168" y="2284102"/>
            <a:ext cx="6511131" cy="329259"/>
          </a:xfrm>
          <a:prstGeom prst="rect">
            <a:avLst/>
          </a:prstGeom>
        </p:spPr>
        <p:txBody>
          <a:bodyPr vert="horz" lIns="91440" tIns="9144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2016.08.15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264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範例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強而有力的圖片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1100138"/>
            <a:ext cx="5727699" cy="3579812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19412" y="1656224"/>
            <a:ext cx="636881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solidFill>
                  <a:schemeClr val="bg2">
                    <a:lumMod val="50000"/>
                  </a:schemeClr>
                </a:solidFill>
              </a:rPr>
              <a:t>在人生的道路</a:t>
            </a:r>
            <a:r>
              <a:rPr lang="zh-TW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上有很多</a:t>
            </a:r>
            <a:r>
              <a:rPr lang="zh-TW" altLang="en-US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選項</a:t>
            </a:r>
            <a:endParaRPr lang="zh-TW" alt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-612576" y="244831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solidFill>
                  <a:schemeClr val="bg2">
                    <a:lumMod val="50000"/>
                  </a:schemeClr>
                </a:solidFill>
              </a:rPr>
              <a:t>帶</a:t>
            </a:r>
            <a:r>
              <a:rPr lang="zh-TW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你走入不一樣的</a:t>
            </a:r>
            <a:r>
              <a:rPr lang="zh-TW" altLang="en-US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未來</a:t>
            </a:r>
            <a:endParaRPr lang="zh-TW" alt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6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別用太多花俏的</a:t>
            </a:r>
            <a:r>
              <a:rPr lang="zh-TW" altLang="en-US" sz="3200" b="1" dirty="0" smtClean="0"/>
              <a:t>功能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>
                <a:latin typeface="+mj-ea"/>
                <a:ea typeface="+mj-ea"/>
              </a:rPr>
              <a:t>簡報製作軟體通常提供很多過場特效</a:t>
            </a:r>
            <a:r>
              <a:rPr lang="zh-TW" altLang="en-US" sz="2400" b="0" dirty="0" smtClean="0">
                <a:latin typeface="+mj-ea"/>
                <a:ea typeface="+mj-ea"/>
              </a:rPr>
              <a:t>，大部分</a:t>
            </a:r>
            <a:r>
              <a:rPr lang="zh-TW" altLang="en-US" sz="2400" b="0" dirty="0">
                <a:latin typeface="+mj-ea"/>
                <a:ea typeface="+mj-ea"/>
              </a:rPr>
              <a:t>的特效對聽眾</a:t>
            </a:r>
            <a:r>
              <a:rPr lang="zh-TW" altLang="en-US" sz="2400" b="0" dirty="0" smtClean="0">
                <a:latin typeface="+mj-ea"/>
                <a:ea typeface="+mj-ea"/>
              </a:rPr>
              <a:t>沒有幫助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如果</a:t>
            </a:r>
            <a:r>
              <a:rPr lang="zh-TW" altLang="en-US" sz="2400" b="0" dirty="0">
                <a:latin typeface="+mj-ea"/>
                <a:ea typeface="+mj-ea"/>
              </a:rPr>
              <a:t>一定要使用，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不要用效果太誇張</a:t>
            </a:r>
            <a:r>
              <a:rPr lang="zh-TW" altLang="en-US" sz="2400" b="0" dirty="0">
                <a:latin typeface="+mj-ea"/>
                <a:ea typeface="+mj-ea"/>
              </a:rPr>
              <a:t>的，而且讓所有投影片一起使用。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887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b="1" dirty="0" smtClean="0"/>
              <a:t>快速</a:t>
            </a:r>
            <a:r>
              <a:rPr lang="zh-TW" altLang="en-US" sz="3200" b="1" dirty="0"/>
              <a:t>集中</a:t>
            </a:r>
            <a:r>
              <a:rPr lang="zh-TW" altLang="en-US" sz="3200" b="1" dirty="0" smtClean="0"/>
              <a:t>焦點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可以</a:t>
            </a:r>
            <a:r>
              <a:rPr lang="zh-TW" altLang="en-US" sz="2400" b="0" dirty="0">
                <a:latin typeface="+mj-ea"/>
                <a:ea typeface="+mj-ea"/>
              </a:rPr>
              <a:t>用一個大箭頭去強調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或是把</a:t>
            </a:r>
            <a:r>
              <a:rPr lang="zh-TW" altLang="en-US" sz="2400" b="0" dirty="0">
                <a:latin typeface="+mj-ea"/>
                <a:ea typeface="+mj-ea"/>
              </a:rPr>
              <a:t>要用的圖片複製兩張，一張調成半透明後，在要強調的地方挖洞，貼到另一張</a:t>
            </a:r>
            <a:r>
              <a:rPr lang="zh-TW" altLang="en-US" sz="2400" b="0" dirty="0" smtClean="0">
                <a:latin typeface="+mj-ea"/>
                <a:ea typeface="+mj-ea"/>
              </a:rPr>
              <a:t>上面</a:t>
            </a:r>
            <a:r>
              <a:rPr lang="zh-TW" altLang="en-US" sz="2400" b="0" dirty="0">
                <a:latin typeface="+mj-ea"/>
                <a:ea typeface="+mj-ea"/>
              </a:rPr>
              <a:t>去。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81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範例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半透明</a:t>
            </a:r>
            <a:r>
              <a:rPr lang="zh-TW" altLang="en-US" sz="3200" b="1" dirty="0"/>
              <a:t>遮罩</a:t>
            </a:r>
            <a:endParaRPr lang="zh-TW" altLang="en-US" sz="32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55" y="1100138"/>
            <a:ext cx="5015714" cy="357981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81336"/>
            <a:ext cx="2016224" cy="19876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975360" y="4581128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b="1" dirty="0" smtClean="0"/>
              <a:t>凸顯</a:t>
            </a:r>
            <a:r>
              <a:rPr lang="en-US" altLang="zh-TW" sz="2000" b="1" dirty="0" smtClean="0"/>
              <a:t>24</a:t>
            </a:r>
            <a:r>
              <a:rPr lang="zh-TW" altLang="en-US" sz="2000" b="1" dirty="0" smtClean="0"/>
              <a:t>小時到貨的最新貨品區塊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180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不要把影片設定成自動</a:t>
            </a:r>
            <a:r>
              <a:rPr lang="zh-TW" altLang="en-US" sz="3200" b="1" dirty="0" smtClean="0"/>
              <a:t>播放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>
                <a:latin typeface="+mj-ea"/>
                <a:ea typeface="+mj-ea"/>
              </a:rPr>
              <a:t>在投影片中插入影片很簡單，但如果就這樣讓影片自動播放</a:t>
            </a:r>
            <a:r>
              <a:rPr lang="zh-TW" altLang="en-US" sz="2400" b="0" dirty="0" smtClean="0">
                <a:latin typeface="+mj-ea"/>
                <a:ea typeface="+mj-ea"/>
              </a:rPr>
              <a:t>，實際</a:t>
            </a:r>
            <a:r>
              <a:rPr lang="zh-TW" altLang="en-US" sz="2400" b="0" dirty="0">
                <a:latin typeface="+mj-ea"/>
                <a:ea typeface="+mj-ea"/>
              </a:rPr>
              <a:t>簡報時常會讓電腦耗費無謂的讀取時間，甚至讓講者誤點至下張</a:t>
            </a:r>
            <a:r>
              <a:rPr lang="zh-TW" altLang="en-US" sz="2400" b="0" dirty="0" smtClean="0">
                <a:latin typeface="+mj-ea"/>
                <a:ea typeface="+mj-ea"/>
              </a:rPr>
              <a:t>投影片</a:t>
            </a:r>
            <a:r>
              <a:rPr lang="zh-TW" altLang="en-US" sz="2400" b="0" dirty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應該要</a:t>
            </a:r>
            <a:r>
              <a:rPr lang="zh-TW" altLang="en-US" sz="2400" b="0" dirty="0">
                <a:latin typeface="+mj-ea"/>
                <a:ea typeface="+mj-ea"/>
              </a:rPr>
              <a:t>把投影片裡的影片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設定成手動播放</a:t>
            </a:r>
            <a:r>
              <a:rPr lang="zh-TW" altLang="en-US" sz="2400" b="0" dirty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599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b="1" dirty="0"/>
              <a:t>如果要使用簡單的圖表，重新</a:t>
            </a:r>
            <a:r>
              <a:rPr lang="zh-TW" altLang="en-US" sz="3200" b="1" dirty="0" smtClean="0"/>
              <a:t>繪製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>
                <a:latin typeface="+mj-ea"/>
                <a:ea typeface="+mj-ea"/>
              </a:rPr>
              <a:t>將要用的圖表插入至投影片中很容易，但常常會讓整體的美感大打折扣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可以</a:t>
            </a:r>
            <a:r>
              <a:rPr lang="zh-TW" altLang="en-US" sz="2400" b="0" dirty="0">
                <a:latin typeface="+mj-ea"/>
                <a:ea typeface="+mj-ea"/>
              </a:rPr>
              <a:t>考慮用軟體本身的功能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重新畫一份表格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36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範例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簡單</a:t>
            </a:r>
            <a:r>
              <a:rPr lang="zh-TW" altLang="en-US" sz="3200" b="1" dirty="0"/>
              <a:t>的圖表，重新繪製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u="sng" dirty="0" smtClean="0">
                <a:latin typeface="+mj-ea"/>
                <a:ea typeface="+mj-ea"/>
              </a:rPr>
              <a:t>範例使用</a:t>
            </a:r>
            <a:r>
              <a:rPr lang="en-US" altLang="zh-TW" sz="2000" u="sng" dirty="0" err="1" smtClean="0">
                <a:solidFill>
                  <a:schemeClr val="accent2"/>
                </a:solidFill>
                <a:latin typeface="+mj-ea"/>
                <a:ea typeface="+mj-ea"/>
              </a:rPr>
              <a:t>Cacoo</a:t>
            </a:r>
            <a:r>
              <a:rPr lang="zh-TW" altLang="en-US" sz="2000" u="sng" dirty="0" smtClean="0">
                <a:latin typeface="+mj-ea"/>
                <a:ea typeface="+mj-ea"/>
              </a:rPr>
              <a:t>繪製圖表</a:t>
            </a:r>
            <a:endParaRPr lang="zh-TW" altLang="en-US" sz="2000" u="sng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08583"/>
            <a:ext cx="8676456" cy="25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參考資料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TEDxTaipei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://tedxtaipei.com/articles/10_tips_for_slide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r>
              <a:rPr lang="zh-TW" altLang="en-US" sz="2400" dirty="0">
                <a:latin typeface="+mj-ea"/>
                <a:ea typeface="+mj-ea"/>
              </a:rPr>
              <a:t>圖片</a:t>
            </a:r>
            <a:r>
              <a:rPr lang="zh-TW" altLang="en-US" sz="2400" dirty="0" smtClean="0">
                <a:latin typeface="+mj-ea"/>
                <a:ea typeface="+mj-ea"/>
              </a:rPr>
              <a:t>來源 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GOOGLE</a:t>
            </a:r>
            <a:r>
              <a:rPr lang="zh-TW" altLang="en-US" sz="2400" dirty="0" smtClean="0">
                <a:latin typeface="+mj-ea"/>
                <a:ea typeface="+mj-ea"/>
              </a:rPr>
              <a:t>圖片、</a:t>
            </a:r>
            <a:r>
              <a:rPr lang="en-US" altLang="zh-TW" sz="2400" dirty="0" smtClean="0">
                <a:latin typeface="+mj-ea"/>
                <a:ea typeface="+mj-ea"/>
              </a:rPr>
              <a:t>PCHOME</a:t>
            </a:r>
            <a:r>
              <a:rPr lang="zh-TW" altLang="en-US" sz="2400" dirty="0" smtClean="0">
                <a:latin typeface="+mj-ea"/>
                <a:ea typeface="+mj-ea"/>
              </a:rPr>
              <a:t>首頁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5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別</a:t>
            </a:r>
            <a:r>
              <a:rPr lang="zh-TW" altLang="en-US" sz="3200" b="1" dirty="0"/>
              <a:t>急著馬上開始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首先</a:t>
            </a:r>
            <a:r>
              <a:rPr lang="zh-TW" altLang="en-US" sz="2400" b="0" dirty="0">
                <a:latin typeface="+mj-ea"/>
                <a:ea typeface="+mj-ea"/>
              </a:rPr>
              <a:t>，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先思考要傳達的訊息是什麼</a:t>
            </a:r>
            <a:r>
              <a:rPr lang="zh-TW" altLang="en-US" sz="2400" b="0" dirty="0">
                <a:latin typeface="+mj-ea"/>
                <a:ea typeface="+mj-ea"/>
              </a:rPr>
              <a:t>，要用什麼論點來支持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實際</a:t>
            </a:r>
            <a:r>
              <a:rPr lang="zh-TW" altLang="en-US" sz="2400" b="0" dirty="0">
                <a:latin typeface="+mj-ea"/>
                <a:ea typeface="+mj-ea"/>
              </a:rPr>
              <a:t>講出來，看看形式是否可行，然後再思考需要什麼樣的投影片來輔助。</a:t>
            </a:r>
            <a:endParaRPr lang="en-US" altLang="zh-TW" sz="2400" b="0" dirty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>
                <a:latin typeface="+mj-ea"/>
                <a:ea typeface="+mj-ea"/>
              </a:rPr>
              <a:t>口頭講演和簡報本身需要分開看待，投影片只是用來讓聽眾更加進入狀況的</a:t>
            </a:r>
            <a:r>
              <a:rPr lang="zh-TW" altLang="en-US" sz="2400" b="0" dirty="0" smtClean="0">
                <a:latin typeface="+mj-ea"/>
                <a:ea typeface="+mj-ea"/>
              </a:rPr>
              <a:t>工具</a:t>
            </a:r>
            <a:r>
              <a:rPr lang="zh-TW" altLang="en-US" sz="2400" b="0" dirty="0">
                <a:latin typeface="+mj-ea"/>
                <a:ea typeface="+mj-ea"/>
              </a:rPr>
              <a:t>，</a:t>
            </a:r>
            <a:r>
              <a:rPr lang="zh-TW" altLang="en-US" sz="2400" b="0" dirty="0" smtClean="0">
                <a:latin typeface="+mj-ea"/>
                <a:ea typeface="+mj-ea"/>
              </a:rPr>
              <a:t>不是</a:t>
            </a:r>
            <a:r>
              <a:rPr lang="zh-TW" altLang="en-US" sz="2400" b="0" dirty="0">
                <a:latin typeface="+mj-ea"/>
                <a:ea typeface="+mj-ea"/>
              </a:rPr>
              <a:t>講者的逐字稿。</a:t>
            </a:r>
          </a:p>
        </p:txBody>
      </p:sp>
    </p:spTree>
    <p:extLst>
      <p:ext uri="{BB962C8B-B14F-4D97-AF65-F5344CB8AC3E}">
        <p14:creationId xmlns:p14="http://schemas.microsoft.com/office/powerpoint/2010/main" val="70242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讓風格呈現</a:t>
            </a:r>
            <a:r>
              <a:rPr lang="zh-TW" altLang="en-US" sz="3200" b="1" dirty="0" smtClean="0"/>
              <a:t>一致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儘量</a:t>
            </a:r>
            <a:r>
              <a:rPr lang="zh-TW" altLang="en-US" sz="2400" b="0" dirty="0">
                <a:latin typeface="+mj-ea"/>
                <a:ea typeface="+mj-ea"/>
              </a:rPr>
              <a:t>讓投影片使用一樣的排版、配色、文圖配置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格式</a:t>
            </a:r>
            <a:r>
              <a:rPr lang="zh-TW" altLang="en-US" sz="2400" b="0" dirty="0">
                <a:latin typeface="+mj-ea"/>
                <a:ea typeface="+mj-ea"/>
              </a:rPr>
              <a:t>範本可以簡單解決這個</a:t>
            </a:r>
            <a:r>
              <a:rPr lang="zh-TW" altLang="en-US" sz="2400" b="0" dirty="0" smtClean="0">
                <a:latin typeface="+mj-ea"/>
                <a:ea typeface="+mj-ea"/>
              </a:rPr>
              <a:t>問題</a:t>
            </a:r>
            <a:r>
              <a:rPr lang="zh-TW" altLang="en-US" sz="2400" b="0" dirty="0">
                <a:latin typeface="+mj-ea"/>
                <a:ea typeface="+mj-ea"/>
              </a:rPr>
              <a:t>，</a:t>
            </a:r>
            <a:r>
              <a:rPr lang="zh-TW" altLang="en-US" sz="2400" b="0" dirty="0" smtClean="0">
                <a:latin typeface="+mj-ea"/>
                <a:ea typeface="+mj-ea"/>
              </a:rPr>
              <a:t>但</a:t>
            </a:r>
            <a:r>
              <a:rPr lang="zh-TW" altLang="en-US" sz="2400" b="0" dirty="0" smtClean="0">
                <a:latin typeface="+mj-ea"/>
                <a:ea typeface="+mj-ea"/>
              </a:rPr>
              <a:t>容易被</a:t>
            </a:r>
            <a:r>
              <a:rPr lang="zh-TW" altLang="en-US" sz="2400" b="0" dirty="0">
                <a:latin typeface="+mj-ea"/>
                <a:ea typeface="+mj-ea"/>
              </a:rPr>
              <a:t>限制</a:t>
            </a:r>
            <a:r>
              <a:rPr lang="zh-TW" altLang="en-US" sz="2400" b="0" dirty="0" smtClean="0">
                <a:latin typeface="+mj-ea"/>
                <a:ea typeface="+mj-ea"/>
              </a:rPr>
              <a:t>，可以把</a:t>
            </a:r>
            <a:r>
              <a:rPr lang="zh-TW" altLang="en-US" sz="2400" b="0" dirty="0">
                <a:latin typeface="+mj-ea"/>
                <a:ea typeface="+mj-ea"/>
              </a:rPr>
              <a:t>平常用到的一些範本中的素材另外保留</a:t>
            </a:r>
            <a:r>
              <a:rPr lang="zh-TW" altLang="en-US" sz="2400" b="0" dirty="0" smtClean="0">
                <a:latin typeface="+mj-ea"/>
                <a:ea typeface="+mj-ea"/>
              </a:rPr>
              <a:t>，需要</a:t>
            </a:r>
            <a:r>
              <a:rPr lang="zh-TW" altLang="en-US" sz="2400" b="0" dirty="0">
                <a:latin typeface="+mj-ea"/>
                <a:ea typeface="+mj-ea"/>
              </a:rPr>
              <a:t>的</a:t>
            </a:r>
            <a:r>
              <a:rPr lang="zh-TW" altLang="en-US" sz="2400" b="0" dirty="0" smtClean="0">
                <a:latin typeface="+mj-ea"/>
                <a:ea typeface="+mj-ea"/>
              </a:rPr>
              <a:t>時候再</a:t>
            </a:r>
            <a:r>
              <a:rPr lang="zh-TW" altLang="en-US" sz="2400" b="0" dirty="0">
                <a:latin typeface="+mj-ea"/>
                <a:ea typeface="+mj-ea"/>
              </a:rPr>
              <a:t>加以組合使用。</a:t>
            </a:r>
          </a:p>
        </p:txBody>
      </p:sp>
    </p:spTree>
    <p:extLst>
      <p:ext uri="{BB962C8B-B14F-4D97-AF65-F5344CB8AC3E}">
        <p14:creationId xmlns:p14="http://schemas.microsoft.com/office/powerpoint/2010/main" val="3087973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考慮主題間如何</a:t>
            </a:r>
            <a:r>
              <a:rPr lang="zh-TW" altLang="en-US" sz="3200" b="1" dirty="0" smtClean="0"/>
              <a:t>轉換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2400" b="0" dirty="0" smtClean="0">
                <a:latin typeface="+mj-ea"/>
                <a:ea typeface="+mj-ea"/>
              </a:rPr>
              <a:t>如果</a:t>
            </a:r>
            <a:r>
              <a:rPr lang="zh-TW" altLang="en-US" sz="2400" b="0" dirty="0">
                <a:latin typeface="+mj-ea"/>
                <a:ea typeface="+mj-ea"/>
              </a:rPr>
              <a:t>過度強調一致性，很容易太過頭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r>
              <a:rPr lang="zh-TW" altLang="en-US" sz="2400" b="0" dirty="0">
                <a:latin typeface="+mj-ea"/>
                <a:ea typeface="+mj-ea"/>
              </a:rPr>
              <a:t>並且</a:t>
            </a:r>
            <a:r>
              <a:rPr lang="zh-TW" altLang="en-US" sz="2400" b="0" dirty="0" smtClean="0">
                <a:latin typeface="+mj-ea"/>
                <a:ea typeface="+mj-ea"/>
              </a:rPr>
              <a:t>不希望</a:t>
            </a:r>
            <a:r>
              <a:rPr lang="zh-TW" altLang="en-US" sz="2400" b="0" dirty="0">
                <a:latin typeface="+mj-ea"/>
                <a:ea typeface="+mj-ea"/>
              </a:rPr>
              <a:t>每張投影片都一模一樣</a:t>
            </a:r>
            <a:r>
              <a:rPr lang="zh-TW" altLang="en-US" sz="2400" b="0" dirty="0" smtClean="0">
                <a:latin typeface="+mj-ea"/>
                <a:ea typeface="+mj-ea"/>
              </a:rPr>
              <a:t>的話</a:t>
            </a:r>
            <a:r>
              <a:rPr lang="zh-TW" altLang="en-US" sz="2400" b="0" dirty="0" smtClean="0">
                <a:latin typeface="+mj-ea"/>
                <a:ea typeface="+mj-ea"/>
              </a:rPr>
              <a:t>，</a:t>
            </a:r>
            <a:r>
              <a:rPr lang="zh-TW" altLang="en-US" sz="2400" b="0" dirty="0" smtClean="0">
                <a:latin typeface="+mj-ea"/>
                <a:ea typeface="+mj-ea"/>
              </a:rPr>
              <a:t>在</a:t>
            </a:r>
            <a:r>
              <a:rPr lang="zh-TW" altLang="en-US" sz="2400" b="0" dirty="0">
                <a:latin typeface="+mj-ea"/>
                <a:ea typeface="+mj-ea"/>
              </a:rPr>
              <a:t>你想要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特別強調的主題</a:t>
            </a:r>
            <a:r>
              <a:rPr lang="zh-TW" altLang="en-US" sz="2400" b="0" dirty="0">
                <a:latin typeface="+mj-ea"/>
                <a:ea typeface="+mj-ea"/>
              </a:rPr>
              <a:t>，可以用特別的風格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117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tile tx="0" ty="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範例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風格轉換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情人節</a:t>
            </a:r>
            <a:endParaRPr lang="zh-TW" altLang="en-US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" y="1628800"/>
            <a:ext cx="4536504" cy="340237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99" y="1100628"/>
            <a:ext cx="9115401" cy="3579849"/>
          </a:xfrm>
        </p:spPr>
        <p:txBody>
          <a:bodyPr>
            <a:normAutofit/>
          </a:bodyPr>
          <a:lstStyle/>
          <a:p>
            <a:pPr marL="0" indent="0"/>
            <a:r>
              <a:rPr lang="zh-TW" altLang="en-US" sz="2400" b="0" dirty="0" smtClean="0">
                <a:latin typeface="+mj-ea"/>
                <a:ea typeface="+mj-ea"/>
              </a:rPr>
              <a:t>粉玫瑰花語：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 marL="0" indent="0"/>
            <a:r>
              <a:rPr lang="zh-TW" altLang="en-US" sz="2400" dirty="0" smtClean="0">
                <a:solidFill>
                  <a:schemeClr val="accent2"/>
                </a:solidFill>
                <a:latin typeface="+mj-ea"/>
                <a:ea typeface="+mj-ea"/>
              </a:rPr>
              <a:t>初戀</a:t>
            </a:r>
            <a:r>
              <a:rPr lang="zh-TW" altLang="en-US" sz="2400" dirty="0">
                <a:solidFill>
                  <a:schemeClr val="accent2"/>
                </a:solidFill>
                <a:latin typeface="+mj-ea"/>
                <a:ea typeface="+mj-ea"/>
              </a:rPr>
              <a:t>、求愛、愛心，特別的關懷，喜歡你那</a:t>
            </a:r>
            <a:r>
              <a:rPr lang="zh-TW" altLang="en-US" sz="2400" dirty="0" smtClean="0">
                <a:solidFill>
                  <a:schemeClr val="accent2"/>
                </a:solidFill>
                <a:latin typeface="+mj-ea"/>
                <a:ea typeface="+mj-ea"/>
              </a:rPr>
              <a:t>燦爛的笑容。</a:t>
            </a:r>
            <a:endParaRPr lang="en-US" altLang="zh-TW" sz="24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indent="0"/>
            <a:r>
              <a:rPr lang="zh-TW" altLang="en-US" sz="2400" b="0" dirty="0" smtClean="0">
                <a:latin typeface="+mj-ea"/>
                <a:ea typeface="+mj-ea"/>
              </a:rPr>
              <a:t>男生</a:t>
            </a:r>
            <a:r>
              <a:rPr lang="zh-TW" altLang="en-US" sz="2400" b="0" dirty="0">
                <a:latin typeface="+mj-ea"/>
                <a:ea typeface="+mj-ea"/>
              </a:rPr>
              <a:t>請注意，不是花送得越多就代表感情越深</a:t>
            </a:r>
            <a:r>
              <a:rPr lang="zh-TW" altLang="en-US" sz="2400" b="0" dirty="0" smtClean="0">
                <a:latin typeface="+mj-ea"/>
                <a:ea typeface="+mj-ea"/>
              </a:rPr>
              <a:t>，關鍵是</a:t>
            </a:r>
            <a:r>
              <a:rPr lang="zh-TW" altLang="en-US" sz="2800" dirty="0">
                <a:solidFill>
                  <a:schemeClr val="accent2"/>
                </a:solidFill>
                <a:latin typeface="+mj-ea"/>
                <a:ea typeface="+mj-ea"/>
              </a:rPr>
              <a:t>你的</a:t>
            </a:r>
            <a:r>
              <a:rPr lang="zh-TW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誠意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7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文字越少越</a:t>
            </a:r>
            <a:r>
              <a:rPr lang="zh-TW" altLang="en-US" sz="3200" b="1" dirty="0" smtClean="0"/>
              <a:t>好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0" dirty="0">
                <a:latin typeface="+mj-ea"/>
                <a:ea typeface="+mj-ea"/>
              </a:rPr>
              <a:t>避免太多的文字量</a:t>
            </a:r>
            <a:r>
              <a:rPr lang="zh-TW" altLang="en-US" sz="2400" b="0" dirty="0" smtClean="0">
                <a:latin typeface="+mj-ea"/>
                <a:ea typeface="+mj-ea"/>
              </a:rPr>
              <a:t>，太</a:t>
            </a:r>
            <a:r>
              <a:rPr lang="zh-TW" altLang="en-US" sz="2400" b="0" dirty="0">
                <a:latin typeface="+mj-ea"/>
                <a:ea typeface="+mj-ea"/>
              </a:rPr>
              <a:t>多文字等同強迫聽眾從你的報告中分神，去注意你的投影片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如果</a:t>
            </a:r>
            <a:r>
              <a:rPr lang="zh-TW" altLang="en-US" sz="2400" b="0" dirty="0">
                <a:latin typeface="+mj-ea"/>
                <a:ea typeface="+mj-ea"/>
              </a:rPr>
              <a:t>你非得要放入很多字，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不要讓文字一次就全部出現</a:t>
            </a:r>
            <a:r>
              <a:rPr lang="zh-TW" altLang="en-US" sz="2400" b="0" dirty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2320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善用數字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800"/>
              </a:spcBef>
              <a:buClrTx/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善用數字來</a:t>
            </a:r>
            <a:r>
              <a:rPr lang="zh-TW" altLang="en-US" sz="2400" b="1" u="sng" dirty="0">
                <a:solidFill>
                  <a:schemeClr val="accent2"/>
                </a:solidFill>
                <a:latin typeface="+mj-ea"/>
                <a:ea typeface="+mj-ea"/>
              </a:rPr>
              <a:t>支持我們的觀點或</a:t>
            </a:r>
            <a:r>
              <a:rPr lang="zh-TW" altLang="en-US" sz="2400" b="1" u="sng" dirty="0" smtClean="0">
                <a:solidFill>
                  <a:schemeClr val="accent2"/>
                </a:solidFill>
                <a:latin typeface="+mj-ea"/>
                <a:ea typeface="+mj-ea"/>
              </a:rPr>
              <a:t>論證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en-US" altLang="zh-TW" sz="2400" dirty="0">
              <a:latin typeface="+mj-ea"/>
              <a:ea typeface="+mj-ea"/>
            </a:endParaRPr>
          </a:p>
          <a:p>
            <a:pPr marL="457200" lvl="1" indent="-457200">
              <a:spcBef>
                <a:spcPts val="800"/>
              </a:spcBef>
              <a:buClrTx/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投影片</a:t>
            </a:r>
            <a:r>
              <a:rPr lang="zh-TW" altLang="en-US" sz="2400" dirty="0">
                <a:latin typeface="+mj-ea"/>
                <a:ea typeface="+mj-ea"/>
              </a:rPr>
              <a:t>中宜以精確數字</a:t>
            </a:r>
            <a:r>
              <a:rPr lang="zh-TW" altLang="en-US" sz="2400" dirty="0" smtClean="0">
                <a:latin typeface="+mj-ea"/>
                <a:ea typeface="+mj-ea"/>
              </a:rPr>
              <a:t>呈現，口述</a:t>
            </a:r>
            <a:r>
              <a:rPr lang="zh-TW" altLang="en-US" sz="2400" dirty="0">
                <a:latin typeface="+mj-ea"/>
                <a:ea typeface="+mj-ea"/>
              </a:rPr>
              <a:t>時，宜使用近似值，因為近似值容易記憶容易</a:t>
            </a:r>
            <a:r>
              <a:rPr lang="zh-TW" altLang="en-US" sz="2400" dirty="0" smtClean="0">
                <a:latin typeface="+mj-ea"/>
                <a:ea typeface="+mj-ea"/>
              </a:rPr>
              <a:t>聯想。</a:t>
            </a:r>
            <a:endParaRPr lang="zh-TW" altLang="en-US" sz="2400" dirty="0">
              <a:latin typeface="+mj-ea"/>
              <a:ea typeface="+mj-ea"/>
            </a:endParaRPr>
          </a:p>
          <a:p>
            <a:pPr marL="0" lvl="1" indent="0">
              <a:spcBef>
                <a:spcPts val="800"/>
              </a:spcBef>
              <a:buClrTx/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zh-TW" altLang="en-US" sz="2400" dirty="0">
              <a:latin typeface="+mj-ea"/>
              <a:ea typeface="+mj-ea"/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79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 smtClean="0"/>
              <a:t>範例</a:t>
            </a:r>
            <a:r>
              <a:rPr lang="en-US" altLang="zh-TW" sz="3200" b="1" dirty="0" smtClean="0"/>
              <a:t>:</a:t>
            </a:r>
            <a:r>
              <a:rPr lang="zh-TW" altLang="en-US" sz="3200" b="1" dirty="0" smtClean="0"/>
              <a:t>善</a:t>
            </a:r>
            <a:r>
              <a:rPr lang="zh-TW" altLang="en-US" sz="3200" b="1" dirty="0"/>
              <a:t>用數字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dirty="0">
                <a:latin typeface="+mj-ea"/>
                <a:ea typeface="+mj-ea"/>
              </a:rPr>
              <a:t>日本一個如詩如畫的山中小鎮</a:t>
            </a:r>
            <a:r>
              <a:rPr lang="zh-TW" altLang="en-US" sz="2400" b="0" dirty="0" smtClean="0">
                <a:latin typeface="+mj-ea"/>
                <a:ea typeface="+mj-ea"/>
              </a:rPr>
              <a:t>，分成</a:t>
            </a:r>
            <a:r>
              <a:rPr lang="en-US" altLang="zh-TW" sz="2800" dirty="0" smtClean="0">
                <a:solidFill>
                  <a:schemeClr val="accent2"/>
                </a:solidFill>
                <a:latin typeface="+mj-ea"/>
                <a:ea typeface="+mj-ea"/>
              </a:rPr>
              <a:t>34</a:t>
            </a:r>
            <a:r>
              <a:rPr lang="zh-TW" altLang="en-US" sz="2800" dirty="0">
                <a:solidFill>
                  <a:schemeClr val="accent2"/>
                </a:solidFill>
                <a:latin typeface="+mj-ea"/>
                <a:ea typeface="+mj-ea"/>
              </a:rPr>
              <a:t>類</a:t>
            </a:r>
            <a:r>
              <a:rPr lang="zh-TW" altLang="en-US" sz="2400" b="0" dirty="0">
                <a:latin typeface="+mj-ea"/>
                <a:ea typeface="+mj-ea"/>
              </a:rPr>
              <a:t>的垃圾要</a:t>
            </a:r>
            <a:r>
              <a:rPr lang="zh-TW" altLang="en-US" sz="2400" b="0" dirty="0" smtClean="0">
                <a:latin typeface="+mj-ea"/>
                <a:ea typeface="+mj-ea"/>
              </a:rPr>
              <a:t>靠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居民</a:t>
            </a:r>
            <a:r>
              <a:rPr lang="zh-TW" altLang="en-US" sz="2400" b="0" dirty="0">
                <a:latin typeface="+mj-ea"/>
                <a:ea typeface="+mj-ea"/>
              </a:rPr>
              <a:t>自己帶到回收中心</a:t>
            </a:r>
            <a:r>
              <a:rPr lang="zh-TW" altLang="en-US" sz="2400" b="0" dirty="0" smtClean="0">
                <a:latin typeface="+mj-ea"/>
                <a:ea typeface="+mj-ea"/>
              </a:rPr>
              <a:t>處理</a:t>
            </a:r>
            <a:r>
              <a:rPr lang="zh-TW" altLang="en-US" sz="2400" b="0" dirty="0" smtClean="0"/>
              <a:t>，</a:t>
            </a:r>
            <a:r>
              <a:rPr lang="zh-TW" altLang="en-US" sz="2400" b="0" dirty="0" smtClean="0">
                <a:latin typeface="+mj-ea"/>
                <a:ea typeface="+mj-ea"/>
              </a:rPr>
              <a:t>且已能將</a:t>
            </a:r>
            <a:r>
              <a:rPr lang="en-US" altLang="zh-TW" sz="2800" dirty="0">
                <a:solidFill>
                  <a:schemeClr val="accent2"/>
                </a:solidFill>
                <a:latin typeface="+mj-ea"/>
                <a:ea typeface="+mj-ea"/>
              </a:rPr>
              <a:t>80%</a:t>
            </a:r>
            <a:r>
              <a:rPr lang="zh-TW" altLang="en-US" sz="2400" b="0" dirty="0">
                <a:latin typeface="+mj-ea"/>
                <a:ea typeface="+mj-ea"/>
              </a:rPr>
              <a:t>的垃圾</a:t>
            </a:r>
            <a:r>
              <a:rPr lang="zh-TW" altLang="en-US" sz="2400" b="0" dirty="0" smtClean="0">
                <a:latin typeface="+mj-ea"/>
                <a:ea typeface="+mj-ea"/>
              </a:rPr>
              <a:t>回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收</a:t>
            </a:r>
            <a:r>
              <a:rPr lang="zh-TW" altLang="en-US" sz="2400" b="0" dirty="0">
                <a:latin typeface="+mj-ea"/>
                <a:ea typeface="+mj-ea"/>
              </a:rPr>
              <a:t>再利用</a:t>
            </a:r>
            <a:r>
              <a:rPr lang="zh-TW" altLang="en-US" sz="2400" b="0" dirty="0" smtClean="0">
                <a:latin typeface="+mj-ea"/>
                <a:ea typeface="+mj-ea"/>
              </a:rPr>
              <a:t>，僅</a:t>
            </a:r>
            <a:r>
              <a:rPr lang="zh-TW" altLang="en-US" sz="2400" b="0" dirty="0">
                <a:latin typeface="+mj-ea"/>
                <a:ea typeface="+mj-ea"/>
              </a:rPr>
              <a:t>剩</a:t>
            </a:r>
            <a:r>
              <a:rPr lang="en-US" altLang="zh-TW" sz="2800" dirty="0">
                <a:solidFill>
                  <a:schemeClr val="accent2"/>
                </a:solidFill>
                <a:latin typeface="+mj-ea"/>
                <a:ea typeface="+mj-ea"/>
              </a:rPr>
              <a:t>20</a:t>
            </a:r>
            <a:r>
              <a:rPr lang="zh-TW" altLang="en-US" sz="2800" dirty="0">
                <a:solidFill>
                  <a:schemeClr val="accent2"/>
                </a:solidFill>
                <a:latin typeface="+mj-ea"/>
                <a:ea typeface="+mj-ea"/>
              </a:rPr>
              <a:t>％</a:t>
            </a:r>
            <a:r>
              <a:rPr lang="zh-TW" altLang="en-US" sz="2400" b="0" dirty="0">
                <a:latin typeface="+mj-ea"/>
                <a:ea typeface="+mj-ea"/>
              </a:rPr>
              <a:t>以掩埋處理</a:t>
            </a:r>
            <a:r>
              <a:rPr lang="zh-TW" altLang="en-US" sz="2400" b="0" dirty="0" smtClean="0">
                <a:latin typeface="+mj-ea"/>
                <a:ea typeface="+mj-ea"/>
              </a:rPr>
              <a:t>，預計</a:t>
            </a:r>
            <a:r>
              <a:rPr lang="zh-TW" altLang="en-US" sz="2400" b="0" dirty="0">
                <a:latin typeface="+mj-ea"/>
                <a:ea typeface="+mj-ea"/>
              </a:rPr>
              <a:t>在</a:t>
            </a:r>
            <a:r>
              <a:rPr lang="en-US" altLang="zh-TW" sz="2800" dirty="0">
                <a:solidFill>
                  <a:schemeClr val="accent2"/>
                </a:solidFill>
                <a:latin typeface="+mj-ea"/>
                <a:ea typeface="+mj-ea"/>
              </a:rPr>
              <a:t>2020</a:t>
            </a:r>
            <a:r>
              <a:rPr lang="zh-TW" altLang="en-US" sz="2800" dirty="0">
                <a:solidFill>
                  <a:schemeClr val="accent2"/>
                </a:solidFill>
                <a:latin typeface="+mj-ea"/>
                <a:ea typeface="+mj-ea"/>
              </a:rPr>
              <a:t>年</a:t>
            </a:r>
            <a:r>
              <a:rPr lang="zh-TW" altLang="en-US" sz="2400" b="0" dirty="0" smtClean="0">
                <a:latin typeface="+mj-ea"/>
                <a:ea typeface="+mj-ea"/>
              </a:rPr>
              <a:t>能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r>
              <a:rPr lang="zh-TW" altLang="en-US" sz="2400" b="0" dirty="0" smtClean="0">
                <a:latin typeface="+mj-ea"/>
                <a:ea typeface="+mj-ea"/>
              </a:rPr>
              <a:t>達到</a:t>
            </a:r>
            <a:r>
              <a:rPr lang="zh-TW" altLang="en-US" sz="2400" b="0" dirty="0">
                <a:latin typeface="+mj-ea"/>
                <a:ea typeface="+mj-ea"/>
              </a:rPr>
              <a:t>完全不</a:t>
            </a:r>
            <a:r>
              <a:rPr lang="zh-TW" altLang="en-US" sz="2400" b="0" dirty="0" smtClean="0">
                <a:latin typeface="+mj-ea"/>
                <a:ea typeface="+mj-ea"/>
              </a:rPr>
              <a:t>排放</a:t>
            </a:r>
            <a:r>
              <a:rPr lang="zh-TW" altLang="en-US" sz="2400" b="0" dirty="0">
                <a:latin typeface="+mj-ea"/>
                <a:ea typeface="+mj-ea"/>
              </a:rPr>
              <a:t>垃圾的目標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44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/>
              <a:t>用有力道的</a:t>
            </a:r>
            <a:r>
              <a:rPr lang="zh-TW" altLang="en-US" sz="3200" b="1" dirty="0" smtClean="0"/>
              <a:t>圖片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讓</a:t>
            </a:r>
            <a:r>
              <a:rPr lang="zh-TW" altLang="en-US" sz="2400" b="0" dirty="0">
                <a:latin typeface="+mj-ea"/>
                <a:ea typeface="+mj-ea"/>
              </a:rPr>
              <a:t>聽眾一看馬上能對你想表達的東西產生強烈印象</a:t>
            </a:r>
            <a:r>
              <a:rPr lang="zh-TW" altLang="en-US" sz="2400" b="0" dirty="0" smtClean="0">
                <a:latin typeface="+mj-ea"/>
                <a:ea typeface="+mj-ea"/>
              </a:rPr>
              <a:t>。</a:t>
            </a:r>
            <a:endParaRPr lang="en-US" altLang="zh-TW" sz="2400" b="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0" dirty="0" smtClean="0">
                <a:latin typeface="+mj-ea"/>
                <a:ea typeface="+mj-ea"/>
              </a:rPr>
              <a:t>不</a:t>
            </a:r>
            <a:r>
              <a:rPr lang="zh-TW" altLang="en-US" sz="2400" b="0" dirty="0">
                <a:latin typeface="+mj-ea"/>
                <a:ea typeface="+mj-ea"/>
              </a:rPr>
              <a:t>過度複雜，可以是</a:t>
            </a:r>
            <a:r>
              <a:rPr lang="zh-TW" altLang="en-US" sz="2400" u="sng" dirty="0">
                <a:solidFill>
                  <a:schemeClr val="accent2"/>
                </a:solidFill>
                <a:latin typeface="+mj-ea"/>
                <a:ea typeface="+mj-ea"/>
              </a:rPr>
              <a:t>一種比喻或是實物</a:t>
            </a:r>
            <a:r>
              <a:rPr lang="zh-TW" altLang="en-US" sz="2400" b="0" dirty="0">
                <a:latin typeface="+mj-ea"/>
                <a:ea typeface="+mj-ea"/>
              </a:rPr>
              <a:t>，且和講的東西是有關聯的。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008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239</TotalTime>
  <Words>654</Words>
  <Application>Microsoft Office PowerPoint</Application>
  <PresentationFormat>如螢幕大小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角度</vt:lpstr>
      <vt:lpstr>簡報技巧</vt:lpstr>
      <vt:lpstr>別急著馬上開始</vt:lpstr>
      <vt:lpstr>讓風格呈現一致</vt:lpstr>
      <vt:lpstr>考慮主題間如何轉換</vt:lpstr>
      <vt:lpstr>範例:風格轉換 – 情人節</vt:lpstr>
      <vt:lpstr>文字越少越好</vt:lpstr>
      <vt:lpstr>善用數字</vt:lpstr>
      <vt:lpstr>範例:善用數字</vt:lpstr>
      <vt:lpstr>用有力道的圖片</vt:lpstr>
      <vt:lpstr>範例:強而有力的圖片</vt:lpstr>
      <vt:lpstr>別用太多花俏的功能</vt:lpstr>
      <vt:lpstr>快速集中焦點</vt:lpstr>
      <vt:lpstr>範例:半透明遮罩</vt:lpstr>
      <vt:lpstr>不要把影片設定成自動播放</vt:lpstr>
      <vt:lpstr>如果要使用簡單的圖表，重新繪製</vt:lpstr>
      <vt:lpstr>範例:簡單的圖表，重新繪製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簡報技巧</dc:title>
  <dc:creator>Windows 使用者</dc:creator>
  <cp:lastModifiedBy>Windows 使用者</cp:lastModifiedBy>
  <cp:revision>20</cp:revision>
  <dcterms:created xsi:type="dcterms:W3CDTF">2016-08-15T01:27:31Z</dcterms:created>
  <dcterms:modified xsi:type="dcterms:W3CDTF">2016-08-15T06:33:55Z</dcterms:modified>
</cp:coreProperties>
</file>