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8" r:id="rId2"/>
    <p:sldId id="278" r:id="rId3"/>
    <p:sldId id="280" r:id="rId4"/>
    <p:sldId id="279"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2" r:id="rId25"/>
    <p:sldId id="307" r:id="rId26"/>
    <p:sldId id="303" r:id="rId27"/>
    <p:sldId id="306" r:id="rId28"/>
    <p:sldId id="304" r:id="rId29"/>
    <p:sldId id="305" r:id="rId30"/>
    <p:sldId id="308" r:id="rId31"/>
    <p:sldId id="309" r:id="rId32"/>
    <p:sldId id="310" r:id="rId33"/>
    <p:sldId id="311" r:id="rId34"/>
    <p:sldId id="312" r:id="rId35"/>
    <p:sldId id="313" r:id="rId36"/>
    <p:sldId id="314" r:id="rId37"/>
    <p:sldId id="315" r:id="rId38"/>
    <p:sldId id="319" r:id="rId39"/>
    <p:sldId id="316" r:id="rId40"/>
    <p:sldId id="317" r:id="rId41"/>
    <p:sldId id="318" r:id="rId42"/>
    <p:sldId id="32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9EAE4A3-3AFE-4433-A48C-93D3F53B5246}">
          <p14:sldIdLst>
            <p14:sldId id="258"/>
            <p14:sldId id="278"/>
            <p14:sldId id="280"/>
            <p14:sldId id="279"/>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2"/>
            <p14:sldId id="307"/>
            <p14:sldId id="303"/>
            <p14:sldId id="306"/>
            <p14:sldId id="304"/>
            <p14:sldId id="305"/>
            <p14:sldId id="308"/>
            <p14:sldId id="309"/>
            <p14:sldId id="310"/>
            <p14:sldId id="311"/>
            <p14:sldId id="312"/>
            <p14:sldId id="313"/>
            <p14:sldId id="314"/>
            <p14:sldId id="315"/>
            <p14:sldId id="319"/>
            <p14:sldId id="316"/>
            <p14:sldId id="317"/>
            <p14:sldId id="318"/>
            <p14:sldId id="32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60CCE1-CDF6-4C97-AE2A-621895FC1A0C}" type="datetimeFigureOut">
              <a:rPr lang="en-US" smtClean="0"/>
              <a:t>3/26/2024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CD060B-5228-4B62-A033-9195FE7DEC6A}" type="slidenum">
              <a:rPr lang="en-US" smtClean="0"/>
              <a:t>‹#›</a:t>
            </a:fld>
            <a:endParaRPr lang="en-US"/>
          </a:p>
        </p:txBody>
      </p:sp>
    </p:spTree>
    <p:extLst>
      <p:ext uri="{BB962C8B-B14F-4D97-AF65-F5344CB8AC3E}">
        <p14:creationId xmlns:p14="http://schemas.microsoft.com/office/powerpoint/2010/main" val="3518949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99C7190-739E-4F00-9683-2486CB9A9BC6}" type="datetimeFigureOut">
              <a:rPr lang="en-IN" smtClean="0"/>
              <a:t>26-03-2024</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4A90DCE-CB01-4772-8A9C-A707F43EEF2E}" type="slidenum">
              <a:rPr lang="en-IN" smtClean="0"/>
              <a:t>‹#›</a:t>
            </a:fld>
            <a:endParaRPr lang="en-IN"/>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323347036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99C7190-739E-4F00-9683-2486CB9A9BC6}"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A90DCE-CB01-4772-8A9C-A707F43EEF2E}" type="slidenum">
              <a:rPr lang="en-IN" smtClean="0"/>
              <a:t>‹#›</a:t>
            </a:fld>
            <a:endParaRPr lang="en-IN"/>
          </a:p>
        </p:txBody>
      </p:sp>
    </p:spTree>
    <p:extLst>
      <p:ext uri="{BB962C8B-B14F-4D97-AF65-F5344CB8AC3E}">
        <p14:creationId xmlns:p14="http://schemas.microsoft.com/office/powerpoint/2010/main" val="3823231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99C7190-739E-4F00-9683-2486CB9A9BC6}"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A90DCE-CB01-4772-8A9C-A707F43EEF2E}" type="slidenum">
              <a:rPr lang="en-IN" smtClean="0"/>
              <a:t>‹#›</a:t>
            </a:fld>
            <a:endParaRPr lang="en-IN"/>
          </a:p>
        </p:txBody>
      </p:sp>
    </p:spTree>
    <p:extLst>
      <p:ext uri="{BB962C8B-B14F-4D97-AF65-F5344CB8AC3E}">
        <p14:creationId xmlns:p14="http://schemas.microsoft.com/office/powerpoint/2010/main" val="2827398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99C7190-739E-4F00-9683-2486CB9A9BC6}"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A90DCE-CB01-4772-8A9C-A707F43EEF2E}" type="slidenum">
              <a:rPr lang="en-IN" smtClean="0"/>
              <a:t>‹#›</a:t>
            </a:fld>
            <a:endParaRPr lang="en-IN"/>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428190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Edit Master text styles</a:t>
            </a:r>
          </a:p>
        </p:txBody>
      </p:sp>
      <p:sp>
        <p:nvSpPr>
          <p:cNvPr id="4" name="Date Placeholder 3"/>
          <p:cNvSpPr>
            <a:spLocks noGrp="1"/>
          </p:cNvSpPr>
          <p:nvPr>
            <p:ph type="dt" sz="half" idx="10"/>
          </p:nvPr>
        </p:nvSpPr>
        <p:spPr/>
        <p:txBody>
          <a:bodyPr/>
          <a:lstStyle/>
          <a:p>
            <a:fld id="{B99C7190-739E-4F00-9683-2486CB9A9BC6}" type="datetimeFigureOut">
              <a:rPr lang="en-IN" smtClean="0"/>
              <a:t>26-03-2024</a:t>
            </a:fld>
            <a:endParaRPr lang="en-IN"/>
          </a:p>
        </p:txBody>
      </p:sp>
      <p:sp>
        <p:nvSpPr>
          <p:cNvPr id="5" name="Footer Placeholder 4"/>
          <p:cNvSpPr>
            <a:spLocks noGrp="1"/>
          </p:cNvSpPr>
          <p:nvPr>
            <p:ph type="ftr" sz="quarter" idx="11"/>
          </p:nvPr>
        </p:nvSpPr>
        <p:spPr>
          <a:xfrm>
            <a:off x="1066800" y="6172200"/>
            <a:ext cx="5334000" cy="457200"/>
          </a:xfrm>
        </p:spPr>
        <p:txBody>
          <a:bodyPr/>
          <a:lstStyle/>
          <a:p>
            <a:endParaRPr lang="en-IN"/>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Slide Number Placeholder 5"/>
          <p:cNvSpPr>
            <a:spLocks noGrp="1"/>
          </p:cNvSpPr>
          <p:nvPr>
            <p:ph type="sldNum" sz="quarter" idx="12"/>
          </p:nvPr>
        </p:nvSpPr>
        <p:spPr>
          <a:xfrm>
            <a:off x="195072" y="6208776"/>
            <a:ext cx="609600" cy="457200"/>
          </a:xfrm>
        </p:spPr>
        <p:txBody>
          <a:bodyPr/>
          <a:lstStyle/>
          <a:p>
            <a:fld id="{B4A90DCE-CB01-4772-8A9C-A707F43EEF2E}" type="slidenum">
              <a:rPr lang="en-IN" smtClean="0"/>
              <a:t>‹#›</a:t>
            </a:fld>
            <a:endParaRPr lang="en-IN"/>
          </a:p>
        </p:txBody>
      </p:sp>
    </p:spTree>
    <p:extLst>
      <p:ext uri="{BB962C8B-B14F-4D97-AF65-F5344CB8AC3E}">
        <p14:creationId xmlns:p14="http://schemas.microsoft.com/office/powerpoint/2010/main" val="197556555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99C7190-739E-4F00-9683-2486CB9A9BC6}"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A90DCE-CB01-4772-8A9C-A707F43EEF2E}" type="slidenum">
              <a:rPr lang="en-IN" smtClean="0"/>
              <a:t>‹#›</a:t>
            </a:fld>
            <a:endParaRPr lang="en-IN"/>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1650280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Edit Master text styles</a:t>
            </a:r>
          </a:p>
        </p:txBody>
      </p:sp>
      <p:sp>
        <p:nvSpPr>
          <p:cNvPr id="7" name="Date Placeholder 6"/>
          <p:cNvSpPr>
            <a:spLocks noGrp="1"/>
          </p:cNvSpPr>
          <p:nvPr>
            <p:ph type="dt" sz="half" idx="10"/>
          </p:nvPr>
        </p:nvSpPr>
        <p:spPr/>
        <p:txBody>
          <a:bodyPr/>
          <a:lstStyle/>
          <a:p>
            <a:fld id="{B99C7190-739E-4F00-9683-2486CB9A9BC6}"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A90DCE-CB01-4772-8A9C-A707F43EEF2E}" type="slidenum">
              <a:rPr lang="en-IN" smtClean="0"/>
              <a:t>‹#›</a:t>
            </a:fld>
            <a:endParaRPr lang="en-IN"/>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397054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99C7190-739E-4F00-9683-2486CB9A9BC6}" type="datetimeFigureOut">
              <a:rPr lang="en-IN" smtClean="0"/>
              <a:t>26-03-2024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A90DCE-CB01-4772-8A9C-A707F43EEF2E}" type="slidenum">
              <a:rPr lang="en-IN" smtClean="0"/>
              <a:t>‹#›</a:t>
            </a:fld>
            <a:endParaRPr lang="en-IN"/>
          </a:p>
        </p:txBody>
      </p:sp>
    </p:spTree>
    <p:extLst>
      <p:ext uri="{BB962C8B-B14F-4D97-AF65-F5344CB8AC3E}">
        <p14:creationId xmlns:p14="http://schemas.microsoft.com/office/powerpoint/2010/main" val="3560364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C7190-739E-4F00-9683-2486CB9A9BC6}" type="datetimeFigureOut">
              <a:rPr lang="en-IN" smtClean="0"/>
              <a:t>26-03-2024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A90DCE-CB01-4772-8A9C-A707F43EEF2E}" type="slidenum">
              <a:rPr lang="en-IN" smtClean="0"/>
              <a:t>‹#›</a:t>
            </a:fld>
            <a:endParaRPr lang="en-IN"/>
          </a:p>
        </p:txBody>
      </p:sp>
    </p:spTree>
    <p:extLst>
      <p:ext uri="{BB962C8B-B14F-4D97-AF65-F5344CB8AC3E}">
        <p14:creationId xmlns:p14="http://schemas.microsoft.com/office/powerpoint/2010/main" val="730651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Edit Master text styles</a:t>
            </a:r>
          </a:p>
        </p:txBody>
      </p:sp>
      <p:sp>
        <p:nvSpPr>
          <p:cNvPr id="5" name="Date Placeholder 4"/>
          <p:cNvSpPr>
            <a:spLocks noGrp="1"/>
          </p:cNvSpPr>
          <p:nvPr>
            <p:ph type="dt" sz="half" idx="10"/>
          </p:nvPr>
        </p:nvSpPr>
        <p:spPr/>
        <p:txBody>
          <a:bodyPr/>
          <a:lstStyle/>
          <a:p>
            <a:fld id="{B99C7190-739E-4F00-9683-2486CB9A9BC6}"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A90DCE-CB01-4772-8A9C-A707F43EEF2E}" type="slidenum">
              <a:rPr lang="en-IN" smtClean="0"/>
              <a:t>‹#›</a:t>
            </a:fld>
            <a:endParaRPr lang="en-IN"/>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442702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Edit Master text styles</a:t>
            </a:r>
          </a:p>
        </p:txBody>
      </p:sp>
      <p:sp>
        <p:nvSpPr>
          <p:cNvPr id="5" name="Date Placeholder 4"/>
          <p:cNvSpPr>
            <a:spLocks noGrp="1"/>
          </p:cNvSpPr>
          <p:nvPr>
            <p:ph type="dt" sz="half" idx="10"/>
          </p:nvPr>
        </p:nvSpPr>
        <p:spPr/>
        <p:txBody>
          <a:bodyPr/>
          <a:lstStyle/>
          <a:p>
            <a:fld id="{B99C7190-739E-4F00-9683-2486CB9A9BC6}" type="datetimeFigureOut">
              <a:rPr lang="en-IN" smtClean="0"/>
              <a:t>26-03-2024</a:t>
            </a:fld>
            <a:endParaRPr lang="en-IN"/>
          </a:p>
        </p:txBody>
      </p:sp>
      <p:sp>
        <p:nvSpPr>
          <p:cNvPr id="6" name="Footer Placeholder 5"/>
          <p:cNvSpPr>
            <a:spLocks noGrp="1"/>
          </p:cNvSpPr>
          <p:nvPr>
            <p:ph type="ftr" sz="quarter" idx="11"/>
          </p:nvPr>
        </p:nvSpPr>
        <p:spPr>
          <a:xfrm>
            <a:off x="1219200" y="6172200"/>
            <a:ext cx="5181600" cy="457200"/>
          </a:xfrm>
        </p:spPr>
        <p:txBody>
          <a:bodyPr/>
          <a:lstStyle/>
          <a:p>
            <a:endParaRPr lang="en-US" dirty="0"/>
          </a:p>
        </p:txBody>
      </p:sp>
      <p:sp>
        <p:nvSpPr>
          <p:cNvPr id="7" name="Slide Number Placeholder 6"/>
          <p:cNvSpPr>
            <a:spLocks noGrp="1"/>
          </p:cNvSpPr>
          <p:nvPr>
            <p:ph type="sldNum" sz="quarter" idx="12"/>
          </p:nvPr>
        </p:nvSpPr>
        <p:spPr>
          <a:xfrm>
            <a:off x="195072" y="6208776"/>
            <a:ext cx="609600" cy="457200"/>
          </a:xfrm>
        </p:spPr>
        <p:txBody>
          <a:bodyPr/>
          <a:lstStyle/>
          <a:p>
            <a:fld id="{B4A90DCE-CB01-4772-8A9C-A707F43EEF2E}" type="slidenum">
              <a:rPr lang="en-IN" smtClean="0"/>
              <a:t>‹#›</a:t>
            </a:fld>
            <a:endParaRPr lang="en-IN"/>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extLst>
      <p:ext uri="{BB962C8B-B14F-4D97-AF65-F5344CB8AC3E}">
        <p14:creationId xmlns:p14="http://schemas.microsoft.com/office/powerpoint/2010/main" val="2160650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B99C7190-739E-4F00-9683-2486CB9A9BC6}" type="datetimeFigureOut">
              <a:rPr lang="en-IN" smtClean="0"/>
              <a:t>26-03-2024</a:t>
            </a:fld>
            <a:endParaRPr lang="en-IN"/>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4A90DCE-CB01-4772-8A9C-A707F43EEF2E}" type="slidenum">
              <a:rPr lang="en-IN" smtClean="0"/>
              <a:t>‹#›</a:t>
            </a:fld>
            <a:endParaRPr lang="en-IN"/>
          </a:p>
        </p:txBody>
      </p:sp>
    </p:spTree>
    <p:extLst>
      <p:ext uri="{BB962C8B-B14F-4D97-AF65-F5344CB8AC3E}">
        <p14:creationId xmlns:p14="http://schemas.microsoft.com/office/powerpoint/2010/main" val="37761592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B4B56D29-28A2-169A-2F49-9CDA909DD972}"/>
              </a:ext>
            </a:extLst>
          </p:cNvPr>
          <p:cNvSpPr>
            <a:spLocks noGrp="1"/>
          </p:cNvSpPr>
          <p:nvPr>
            <p:ph type="subTitle" idx="1"/>
          </p:nvPr>
        </p:nvSpPr>
        <p:spPr>
          <a:xfrm>
            <a:off x="1966912" y="4000500"/>
            <a:ext cx="8258176" cy="1295399"/>
          </a:xfrm>
        </p:spPr>
        <p:txBody>
          <a:bodyPr anchor="ctr">
            <a:normAutofit/>
          </a:bodyPr>
          <a:lstStyle/>
          <a:p>
            <a:r>
              <a:rPr lang="en-IN" sz="3600" dirty="0"/>
              <a:t>By </a:t>
            </a:r>
          </a:p>
          <a:p>
            <a:r>
              <a:rPr lang="en-IN" sz="3600" dirty="0"/>
              <a:t>Hashim Zahoor</a:t>
            </a:r>
          </a:p>
          <a:p>
            <a:endParaRPr lang="en-IN" sz="1500" dirty="0"/>
          </a:p>
        </p:txBody>
      </p:sp>
      <p:sp>
        <p:nvSpPr>
          <p:cNvPr id="2" name="Title 1">
            <a:extLst>
              <a:ext uri="{FF2B5EF4-FFF2-40B4-BE49-F238E27FC236}">
                <a16:creationId xmlns="" xmlns:a16="http://schemas.microsoft.com/office/drawing/2014/main" id="{C57B6284-D2E0-FB72-576D-1FC196314F12}"/>
              </a:ext>
            </a:extLst>
          </p:cNvPr>
          <p:cNvSpPr>
            <a:spLocks noGrp="1"/>
          </p:cNvSpPr>
          <p:nvPr>
            <p:ph type="ctrTitle"/>
          </p:nvPr>
        </p:nvSpPr>
        <p:spPr>
          <a:xfrm>
            <a:off x="954157" y="580296"/>
            <a:ext cx="10031895" cy="3420204"/>
          </a:xfrm>
        </p:spPr>
        <p:txBody>
          <a:bodyPr anchor="ctr">
            <a:normAutofit/>
          </a:bodyPr>
          <a:lstStyle/>
          <a:p>
            <a:r>
              <a:rPr lang="en-IN" sz="4800" dirty="0" smtClean="0">
                <a:latin typeface="Inter"/>
              </a:rPr>
              <a:t>Introduction to Penetration Testing</a:t>
            </a:r>
            <a:endParaRPr lang="en-IN" sz="4800" dirty="0"/>
          </a:p>
        </p:txBody>
      </p:sp>
    </p:spTree>
    <p:extLst>
      <p:ext uri="{BB962C8B-B14F-4D97-AF65-F5344CB8AC3E}">
        <p14:creationId xmlns:p14="http://schemas.microsoft.com/office/powerpoint/2010/main" val="8520855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967" y="274638"/>
            <a:ext cx="11077433" cy="1143000"/>
          </a:xfrm>
        </p:spPr>
        <p:txBody>
          <a:bodyPr/>
          <a:lstStyle/>
          <a:p>
            <a:pPr algn="ctr"/>
            <a:r>
              <a:rPr lang="en-US" dirty="0" smtClean="0"/>
              <a:t>Cont..</a:t>
            </a:r>
            <a:endParaRPr lang="en-US" dirty="0"/>
          </a:p>
        </p:txBody>
      </p:sp>
      <p:sp>
        <p:nvSpPr>
          <p:cNvPr id="3" name="Content Placeholder 2"/>
          <p:cNvSpPr>
            <a:spLocks noGrp="1"/>
          </p:cNvSpPr>
          <p:nvPr>
            <p:ph sz="quarter" idx="1"/>
          </p:nvPr>
        </p:nvSpPr>
        <p:spPr>
          <a:xfrm>
            <a:off x="504967" y="1447800"/>
            <a:ext cx="11077433" cy="4572000"/>
          </a:xfrm>
        </p:spPr>
        <p:txBody>
          <a:bodyPr>
            <a:normAutofit/>
          </a:bodyPr>
          <a:lstStyle/>
          <a:p>
            <a:pPr marL="514350" indent="-514350">
              <a:buFont typeface="+mj-lt"/>
              <a:buAutoNum type="arabicPeriod" startAt="2"/>
            </a:pPr>
            <a:r>
              <a:rPr lang="en-US" b="1" dirty="0" smtClean="0"/>
              <a:t>Scanning: </a:t>
            </a:r>
            <a:r>
              <a:rPr lang="en-US" dirty="0"/>
              <a:t>The second step in the hacking methodology is scanning, where attackers try to find different ways to gain the target’s </a:t>
            </a:r>
            <a:r>
              <a:rPr lang="en-US" dirty="0" smtClean="0"/>
              <a:t>information.</a:t>
            </a:r>
          </a:p>
          <a:p>
            <a:r>
              <a:rPr lang="en-US" dirty="0" smtClean="0"/>
              <a:t>The </a:t>
            </a:r>
            <a:r>
              <a:rPr lang="en-US" dirty="0"/>
              <a:t>attacker looks for information such as user accounts, credentials, IP addresses, etc. </a:t>
            </a:r>
            <a:endParaRPr lang="en-US" dirty="0" smtClean="0"/>
          </a:p>
          <a:p>
            <a:r>
              <a:rPr lang="en-US" dirty="0" smtClean="0"/>
              <a:t>This </a:t>
            </a:r>
            <a:r>
              <a:rPr lang="en-US" dirty="0"/>
              <a:t>step of ethical hacking involves finding easy and quick ways to access the network and skim for information. </a:t>
            </a:r>
            <a:endParaRPr lang="en-US" dirty="0" smtClean="0"/>
          </a:p>
          <a:p>
            <a:r>
              <a:rPr lang="en-US" dirty="0" smtClean="0"/>
              <a:t>Tools </a:t>
            </a:r>
            <a:r>
              <a:rPr lang="en-US" dirty="0"/>
              <a:t>such as dialers, port scanners, network mappers, sweepers, and vulnerability scanners are used in the scanning phase to scan data and </a:t>
            </a:r>
            <a:r>
              <a:rPr lang="en-US" dirty="0" smtClean="0"/>
              <a:t>records.</a:t>
            </a:r>
          </a:p>
          <a:p>
            <a:pPr marL="0" indent="0">
              <a:buNone/>
            </a:pPr>
            <a:endParaRPr lang="en-US" b="1" dirty="0"/>
          </a:p>
        </p:txBody>
      </p:sp>
    </p:spTree>
    <p:extLst>
      <p:ext uri="{BB962C8B-B14F-4D97-AF65-F5344CB8AC3E}">
        <p14:creationId xmlns:p14="http://schemas.microsoft.com/office/powerpoint/2010/main" val="608218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Cont..</a:t>
            </a:r>
            <a:endParaRPr lang="en-US" dirty="0"/>
          </a:p>
        </p:txBody>
      </p:sp>
      <p:sp>
        <p:nvSpPr>
          <p:cNvPr id="3" name="Content Placeholder 2"/>
          <p:cNvSpPr>
            <a:spLocks noGrp="1"/>
          </p:cNvSpPr>
          <p:nvPr>
            <p:ph sz="quarter" idx="1"/>
          </p:nvPr>
        </p:nvSpPr>
        <p:spPr/>
        <p:txBody>
          <a:bodyPr>
            <a:normAutofit lnSpcReduction="10000"/>
          </a:bodyPr>
          <a:lstStyle/>
          <a:p>
            <a:pPr marL="514350" indent="-514350">
              <a:buFont typeface="+mj-lt"/>
              <a:buAutoNum type="arabicPeriod" startAt="3"/>
            </a:pPr>
            <a:r>
              <a:rPr lang="en-US" b="1" dirty="0"/>
              <a:t> Gaining Access: </a:t>
            </a:r>
            <a:r>
              <a:rPr lang="en-US" dirty="0"/>
              <a:t>The next step in hacking is where an attacker uses all means to get unauthorized access to the target’s systems, applications, or networks</a:t>
            </a:r>
            <a:r>
              <a:rPr lang="en-US" dirty="0" smtClean="0"/>
              <a:t>.</a:t>
            </a:r>
          </a:p>
          <a:p>
            <a:r>
              <a:rPr lang="en-US" dirty="0" smtClean="0"/>
              <a:t> </a:t>
            </a:r>
            <a:r>
              <a:rPr lang="en-US" dirty="0"/>
              <a:t>An attacker can use various tools and methods to gain access and enter a system</a:t>
            </a:r>
            <a:r>
              <a:rPr lang="en-US" dirty="0" smtClean="0"/>
              <a:t>.</a:t>
            </a:r>
          </a:p>
          <a:p>
            <a:r>
              <a:rPr lang="en-US" dirty="0" smtClean="0"/>
              <a:t> </a:t>
            </a:r>
            <a:r>
              <a:rPr lang="en-US" dirty="0"/>
              <a:t>This hacking phase attempts to get into the system and exploit the system by downloading malicious software or application, stealing sensitive information, getting unauthorized access, asking for ransom, etc</a:t>
            </a:r>
            <a:r>
              <a:rPr lang="en-US" dirty="0" smtClean="0"/>
              <a:t>.</a:t>
            </a:r>
          </a:p>
          <a:p>
            <a:r>
              <a:rPr lang="en-US" dirty="0" smtClean="0"/>
              <a:t> </a:t>
            </a:r>
            <a:r>
              <a:rPr lang="en-US" dirty="0" err="1"/>
              <a:t>Metasploit</a:t>
            </a:r>
            <a:r>
              <a:rPr lang="en-US" dirty="0"/>
              <a:t> is one of the most common tools used to gain access, and social engineering is a widely used attack to exploit a target.</a:t>
            </a:r>
            <a:endParaRPr lang="en-US" b="1" dirty="0"/>
          </a:p>
          <a:p>
            <a:r>
              <a:rPr lang="en-US" b="1" dirty="0"/>
              <a:t>Ethical hackers and penetration testers can secure potential entry points, ensure all systems and applications are password-protected, and secure the network infrastructure using a firewall.</a:t>
            </a:r>
          </a:p>
        </p:txBody>
      </p:sp>
    </p:spTree>
    <p:extLst>
      <p:ext uri="{BB962C8B-B14F-4D97-AF65-F5344CB8AC3E}">
        <p14:creationId xmlns:p14="http://schemas.microsoft.com/office/powerpoint/2010/main" val="752035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Cont..</a:t>
            </a:r>
            <a:endParaRPr lang="en-US" dirty="0"/>
          </a:p>
        </p:txBody>
      </p:sp>
      <p:sp>
        <p:nvSpPr>
          <p:cNvPr id="3" name="Content Placeholder 2"/>
          <p:cNvSpPr>
            <a:spLocks noGrp="1"/>
          </p:cNvSpPr>
          <p:nvPr>
            <p:ph sz="quarter" idx="1"/>
          </p:nvPr>
        </p:nvSpPr>
        <p:spPr/>
        <p:txBody>
          <a:bodyPr>
            <a:normAutofit fontScale="92500"/>
          </a:bodyPr>
          <a:lstStyle/>
          <a:p>
            <a:pPr marL="514350" indent="-514350">
              <a:buFont typeface="+mj-lt"/>
              <a:buAutoNum type="arabicPeriod" startAt="4"/>
            </a:pPr>
            <a:r>
              <a:rPr lang="en-US" b="1" dirty="0"/>
              <a:t>Maintaining </a:t>
            </a:r>
            <a:r>
              <a:rPr lang="en-US" b="1" dirty="0" smtClean="0"/>
              <a:t>Access: </a:t>
            </a:r>
            <a:r>
              <a:rPr lang="en-US" dirty="0"/>
              <a:t>Once the attacker manages to access the target’s system, they try their best to maintain that access</a:t>
            </a:r>
            <a:r>
              <a:rPr lang="en-US" dirty="0" smtClean="0"/>
              <a:t>.</a:t>
            </a:r>
          </a:p>
          <a:p>
            <a:r>
              <a:rPr lang="en-US" dirty="0" smtClean="0"/>
              <a:t> </a:t>
            </a:r>
            <a:r>
              <a:rPr lang="en-US" dirty="0"/>
              <a:t>In this stage, the hacker continuously exploits the system, launches </a:t>
            </a:r>
            <a:r>
              <a:rPr lang="en-US" dirty="0" err="1"/>
              <a:t>DDoS</a:t>
            </a:r>
            <a:r>
              <a:rPr lang="en-US" dirty="0"/>
              <a:t> attacks, uses the hijacked system as a launching pad, or steals the entire database. </a:t>
            </a:r>
            <a:endParaRPr lang="en-US" dirty="0" smtClean="0"/>
          </a:p>
          <a:p>
            <a:r>
              <a:rPr lang="en-US" dirty="0" smtClean="0"/>
              <a:t>A </a:t>
            </a:r>
            <a:r>
              <a:rPr lang="en-US" dirty="0"/>
              <a:t>backdoor and Trojan are tools used to exploit a vulnerable system and steal credentials, essential records, and more</a:t>
            </a:r>
            <a:r>
              <a:rPr lang="en-US" dirty="0" smtClean="0"/>
              <a:t>.</a:t>
            </a:r>
          </a:p>
          <a:p>
            <a:r>
              <a:rPr lang="en-US" dirty="0" smtClean="0"/>
              <a:t> </a:t>
            </a:r>
            <a:r>
              <a:rPr lang="en-US" dirty="0"/>
              <a:t>In this phase, the attacker aims to maintain their unauthorized access until they complete their malicious activities without the user finding out</a:t>
            </a:r>
            <a:r>
              <a:rPr lang="en-US" dirty="0" smtClean="0"/>
              <a:t>.</a:t>
            </a:r>
          </a:p>
          <a:p>
            <a:r>
              <a:rPr lang="en-US" b="1" dirty="0"/>
              <a:t>Ethical hackers or penetration testers can utilize this phase by scanning the entire organization’s infrastructure to get hold of malicious activities and find their root cause to avoid the systems from being exploited.</a:t>
            </a:r>
          </a:p>
        </p:txBody>
      </p:sp>
    </p:spTree>
    <p:extLst>
      <p:ext uri="{BB962C8B-B14F-4D97-AF65-F5344CB8AC3E}">
        <p14:creationId xmlns:p14="http://schemas.microsoft.com/office/powerpoint/2010/main" val="2618343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Cont.. </a:t>
            </a:r>
            <a:endParaRPr lang="en-US" dirty="0"/>
          </a:p>
        </p:txBody>
      </p:sp>
      <p:sp>
        <p:nvSpPr>
          <p:cNvPr id="3" name="Content Placeholder 2"/>
          <p:cNvSpPr>
            <a:spLocks noGrp="1"/>
          </p:cNvSpPr>
          <p:nvPr>
            <p:ph sz="quarter" idx="1"/>
          </p:nvPr>
        </p:nvSpPr>
        <p:spPr>
          <a:xfrm>
            <a:off x="464024" y="1447800"/>
            <a:ext cx="11118376" cy="4572000"/>
          </a:xfrm>
        </p:spPr>
        <p:txBody>
          <a:bodyPr>
            <a:normAutofit fontScale="92500" lnSpcReduction="20000"/>
          </a:bodyPr>
          <a:lstStyle/>
          <a:p>
            <a:pPr marL="514350" indent="-514350">
              <a:buFont typeface="+mj-lt"/>
              <a:buAutoNum type="arabicPeriod" startAt="5"/>
            </a:pPr>
            <a:r>
              <a:rPr lang="en-US" b="1" dirty="0"/>
              <a:t> Clearing </a:t>
            </a:r>
            <a:r>
              <a:rPr lang="en-US" b="1" dirty="0" smtClean="0"/>
              <a:t>Track:  </a:t>
            </a:r>
            <a:r>
              <a:rPr lang="en-US" dirty="0"/>
              <a:t>The last phase of ethical hacking requires hackers to clear their track as no attacker wants to get caught. </a:t>
            </a:r>
            <a:endParaRPr lang="en-US" dirty="0" smtClean="0"/>
          </a:p>
          <a:p>
            <a:r>
              <a:rPr lang="en-US" dirty="0" smtClean="0"/>
              <a:t>This </a:t>
            </a:r>
            <a:r>
              <a:rPr lang="en-US" dirty="0"/>
              <a:t>step ensures that the attackers leave no clues or evidence behind that could be traced back. </a:t>
            </a:r>
            <a:endParaRPr lang="en-US" dirty="0" smtClean="0"/>
          </a:p>
          <a:p>
            <a:r>
              <a:rPr lang="en-US" dirty="0" smtClean="0"/>
              <a:t>It </a:t>
            </a:r>
            <a:r>
              <a:rPr lang="en-US" dirty="0"/>
              <a:t>is crucial as ethical hackers need to maintain their connection in the system without getting identified by incident response or the forensics team. </a:t>
            </a:r>
            <a:endParaRPr lang="en-US" dirty="0" smtClean="0"/>
          </a:p>
          <a:p>
            <a:r>
              <a:rPr lang="en-US" dirty="0" smtClean="0"/>
              <a:t>It </a:t>
            </a:r>
            <a:r>
              <a:rPr lang="en-US" dirty="0"/>
              <a:t>includes editing, corrupting, or deleting logs or registry values. </a:t>
            </a:r>
            <a:endParaRPr lang="en-US" dirty="0" smtClean="0"/>
          </a:p>
          <a:p>
            <a:r>
              <a:rPr lang="en-US" dirty="0" smtClean="0"/>
              <a:t>The </a:t>
            </a:r>
            <a:r>
              <a:rPr lang="en-US" dirty="0"/>
              <a:t>attacker also deletes or uninstalls folders, applications, and software or ensures that the changed files are traced back to their original value.</a:t>
            </a:r>
            <a:endParaRPr lang="en-US" b="1" dirty="0"/>
          </a:p>
          <a:p>
            <a:r>
              <a:rPr lang="en-US" b="1" dirty="0"/>
              <a:t>In ethical hacking, ethical hackers can use the following ways to erase their tracks:</a:t>
            </a:r>
          </a:p>
          <a:p>
            <a:r>
              <a:rPr lang="en-US" b="1" dirty="0"/>
              <a:t>Using reverse HTTP Shells</a:t>
            </a:r>
          </a:p>
          <a:p>
            <a:r>
              <a:rPr lang="en-US" b="1" dirty="0"/>
              <a:t>Deleting cache and history to erase the digital footprint</a:t>
            </a:r>
          </a:p>
          <a:p>
            <a:r>
              <a:rPr lang="en-US" b="1" dirty="0"/>
              <a:t>Using ICMP (Internet Control Message Protocol) Tunnels</a:t>
            </a:r>
          </a:p>
          <a:p>
            <a:endParaRPr lang="en-US" dirty="0"/>
          </a:p>
        </p:txBody>
      </p:sp>
    </p:spTree>
    <p:extLst>
      <p:ext uri="{BB962C8B-B14F-4D97-AF65-F5344CB8AC3E}">
        <p14:creationId xmlns:p14="http://schemas.microsoft.com/office/powerpoint/2010/main" val="3745697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Ethical Hacking </a:t>
            </a:r>
            <a:endParaRPr lang="en-US" dirty="0"/>
          </a:p>
        </p:txBody>
      </p:sp>
      <p:sp>
        <p:nvSpPr>
          <p:cNvPr id="3" name="Content Placeholder 2"/>
          <p:cNvSpPr>
            <a:spLocks noGrp="1"/>
          </p:cNvSpPr>
          <p:nvPr>
            <p:ph sz="quarter" idx="1"/>
          </p:nvPr>
        </p:nvSpPr>
        <p:spPr>
          <a:xfrm>
            <a:off x="742122" y="1447800"/>
            <a:ext cx="10840278" cy="4572000"/>
          </a:xfrm>
        </p:spPr>
        <p:txBody>
          <a:bodyPr>
            <a:normAutofit/>
          </a:bodyPr>
          <a:lstStyle/>
          <a:p>
            <a:r>
              <a:rPr lang="en-US" dirty="0"/>
              <a:t>Ethical hacking is an authorized practice of detecting vulnerabilities in an application, system, or organization’s infrastructure and bypassing system security to identify potential data breaches and threats in a network. </a:t>
            </a:r>
            <a:endParaRPr lang="en-US" dirty="0" smtClean="0"/>
          </a:p>
          <a:p>
            <a:r>
              <a:rPr lang="en-US" dirty="0" smtClean="0"/>
              <a:t>Ethical </a:t>
            </a:r>
            <a:r>
              <a:rPr lang="en-US" dirty="0"/>
              <a:t>hackers aim to investigate the system or network for weak points that malicious hackers can exploit or destroy. </a:t>
            </a:r>
            <a:endParaRPr lang="en-US" dirty="0" smtClean="0"/>
          </a:p>
          <a:p>
            <a:r>
              <a:rPr lang="en-US" dirty="0" smtClean="0"/>
              <a:t>They </a:t>
            </a:r>
            <a:r>
              <a:rPr lang="en-US" dirty="0"/>
              <a:t>can improve the security footprint to withstand attacks better or divert them</a:t>
            </a:r>
            <a:r>
              <a:rPr lang="en-US" dirty="0" smtClean="0"/>
              <a:t>.</a:t>
            </a:r>
          </a:p>
          <a:p>
            <a:r>
              <a:rPr lang="en-US" dirty="0"/>
              <a:t>The company that owns the system or network allows Cyber Security engineers to perform such activities in order to test the system’s defenses</a:t>
            </a:r>
            <a:r>
              <a:rPr lang="en-US" dirty="0" smtClean="0"/>
              <a:t>.</a:t>
            </a:r>
          </a:p>
          <a:p>
            <a:r>
              <a:rPr lang="en-US" dirty="0" smtClean="0"/>
              <a:t>Ethical hackers</a:t>
            </a:r>
            <a:r>
              <a:rPr lang="en-US" dirty="0"/>
              <a:t> </a:t>
            </a:r>
            <a:r>
              <a:rPr lang="en-US" dirty="0" smtClean="0"/>
              <a:t>aim </a:t>
            </a:r>
            <a:r>
              <a:rPr lang="en-US" dirty="0"/>
              <a:t>to investigate the system or network for weak points that malicious hackers can exploit or destroy.</a:t>
            </a:r>
          </a:p>
        </p:txBody>
      </p:sp>
    </p:spTree>
    <p:extLst>
      <p:ext uri="{BB962C8B-B14F-4D97-AF65-F5344CB8AC3E}">
        <p14:creationId xmlns:p14="http://schemas.microsoft.com/office/powerpoint/2010/main" val="3166000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869" y="655982"/>
            <a:ext cx="10853531" cy="781878"/>
          </a:xfrm>
        </p:spPr>
        <p:txBody>
          <a:bodyPr>
            <a:normAutofit fontScale="90000"/>
          </a:bodyPr>
          <a:lstStyle/>
          <a:p>
            <a:pPr algn="ctr"/>
            <a:r>
              <a:rPr lang="en-US" dirty="0"/>
              <a:t>Key Benefits of Ethical Hacking</a:t>
            </a:r>
            <a:br>
              <a:rPr lang="en-US" dirty="0"/>
            </a:br>
            <a:endParaRPr lang="en-US" dirty="0"/>
          </a:p>
        </p:txBody>
      </p:sp>
      <p:sp>
        <p:nvSpPr>
          <p:cNvPr id="3" name="Content Placeholder 2"/>
          <p:cNvSpPr>
            <a:spLocks noGrp="1"/>
          </p:cNvSpPr>
          <p:nvPr>
            <p:ph sz="quarter" idx="1"/>
          </p:nvPr>
        </p:nvSpPr>
        <p:spPr>
          <a:xfrm>
            <a:off x="291548" y="861391"/>
            <a:ext cx="11290852" cy="5804451"/>
          </a:xfrm>
        </p:spPr>
        <p:txBody>
          <a:bodyPr>
            <a:normAutofit fontScale="92500" lnSpcReduction="20000"/>
          </a:bodyPr>
          <a:lstStyle/>
          <a:p>
            <a:r>
              <a:rPr lang="en-US" b="1" dirty="0"/>
              <a:t>Identifying Security Weaknesses:</a:t>
            </a:r>
            <a:r>
              <a:rPr lang="en-US" dirty="0"/>
              <a:t> Ethical hacking helps organizations identify vulnerabilities and weaknesses in their IT infrastructure, including networks, systems, and applications. By simulating real-world </a:t>
            </a:r>
            <a:r>
              <a:rPr lang="en-US" dirty="0" err="1"/>
              <a:t>cyberattacks</a:t>
            </a:r>
            <a:r>
              <a:rPr lang="en-US" dirty="0"/>
              <a:t>, ethical hackers can uncover potential entry points and security gaps that could be exploited by malicious actors.</a:t>
            </a:r>
          </a:p>
          <a:p>
            <a:r>
              <a:rPr lang="en-US" b="1" dirty="0"/>
              <a:t>Preventing </a:t>
            </a:r>
            <a:r>
              <a:rPr lang="en-US" b="1" dirty="0" err="1"/>
              <a:t>Cyberattacks</a:t>
            </a:r>
            <a:r>
              <a:rPr lang="en-US" b="1" dirty="0"/>
              <a:t>:</a:t>
            </a:r>
            <a:r>
              <a:rPr lang="en-US" dirty="0"/>
              <a:t> By proactively identifying and addressing security vulnerabilities, ethical hacking helps organizations strengthen their cybersecurity defenses and prevent </a:t>
            </a:r>
            <a:r>
              <a:rPr lang="en-US" dirty="0" err="1"/>
              <a:t>cyberattacks</a:t>
            </a:r>
            <a:r>
              <a:rPr lang="en-US" dirty="0"/>
              <a:t>. By addressing vulnerabilities before they can be exploited by malicious hackers, organizations can reduce the risk of data breaches, financial losses, and reputational damage.</a:t>
            </a:r>
          </a:p>
          <a:p>
            <a:r>
              <a:rPr lang="en-US" b="1" dirty="0"/>
              <a:t>Improving Security Awareness:</a:t>
            </a:r>
            <a:r>
              <a:rPr lang="en-US" dirty="0"/>
              <a:t> Ethical hacking initiatives raise awareness about cybersecurity risks and threats among employees, management, and other stakeholders. By demonstrating the potential impact of </a:t>
            </a:r>
            <a:r>
              <a:rPr lang="en-US" dirty="0" err="1"/>
              <a:t>cyberattacks</a:t>
            </a:r>
            <a:r>
              <a:rPr lang="en-US" dirty="0"/>
              <a:t> and the importance of cybersecurity best practices, ethical hacking helps foster a culture of security awareness and proactive risk management within organizations.</a:t>
            </a:r>
          </a:p>
          <a:p>
            <a:r>
              <a:rPr lang="en-US" b="1" dirty="0"/>
              <a:t>Compliance and Regulatory Requirements:</a:t>
            </a:r>
            <a:r>
              <a:rPr lang="en-US" dirty="0"/>
              <a:t> Ethical hacking helps organizations comply with regulatory requirements and industry standards related to cybersecurity. Many regulatory frameworks, such as GDPR, PCI DSS, and HIPAA, require organizations to conduct regular security assessments and vulnerability testing to protect sensitive data and ensure compliance with data protection laws.</a:t>
            </a:r>
          </a:p>
          <a:p>
            <a:endParaRPr lang="en-US" dirty="0"/>
          </a:p>
        </p:txBody>
      </p:sp>
    </p:spTree>
    <p:extLst>
      <p:ext uri="{BB962C8B-B14F-4D97-AF65-F5344CB8AC3E}">
        <p14:creationId xmlns:p14="http://schemas.microsoft.com/office/powerpoint/2010/main" val="4067441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583" y="274638"/>
            <a:ext cx="11078817" cy="772284"/>
          </a:xfrm>
        </p:spPr>
        <p:txBody>
          <a:bodyPr/>
          <a:lstStyle/>
          <a:p>
            <a:pPr algn="ctr"/>
            <a:r>
              <a:rPr lang="en-US" dirty="0" smtClean="0"/>
              <a:t>Cont..</a:t>
            </a:r>
            <a:endParaRPr lang="en-US" dirty="0"/>
          </a:p>
        </p:txBody>
      </p:sp>
      <p:sp>
        <p:nvSpPr>
          <p:cNvPr id="3" name="Content Placeholder 2"/>
          <p:cNvSpPr>
            <a:spLocks noGrp="1"/>
          </p:cNvSpPr>
          <p:nvPr>
            <p:ph sz="quarter" idx="1"/>
          </p:nvPr>
        </p:nvSpPr>
        <p:spPr>
          <a:xfrm>
            <a:off x="503583" y="1447800"/>
            <a:ext cx="11078817" cy="4572000"/>
          </a:xfrm>
        </p:spPr>
        <p:txBody>
          <a:bodyPr>
            <a:normAutofit fontScale="85000" lnSpcReduction="20000"/>
          </a:bodyPr>
          <a:lstStyle/>
          <a:p>
            <a:r>
              <a:rPr lang="en-US" b="1" dirty="0"/>
              <a:t>Enhancing Incident Response Preparedness:</a:t>
            </a:r>
            <a:r>
              <a:rPr lang="en-US" dirty="0"/>
              <a:t> Ethical hacking engagements provide organizations with valuable insights into their incident response capabilities and procedures. By simulating </a:t>
            </a:r>
            <a:r>
              <a:rPr lang="en-US" dirty="0" err="1"/>
              <a:t>cyberattacks</a:t>
            </a:r>
            <a:r>
              <a:rPr lang="en-US" dirty="0"/>
              <a:t> and assessing how effectively the organization detects, responds to, and mitigates security incidents, ethical hacking helps identify areas for improvement and enhance incident response preparedness</a:t>
            </a:r>
            <a:r>
              <a:rPr lang="en-US" dirty="0" smtClean="0"/>
              <a:t>.</a:t>
            </a:r>
          </a:p>
          <a:p>
            <a:pPr marL="0" indent="0">
              <a:buNone/>
            </a:pPr>
            <a:endParaRPr lang="en-US" dirty="0"/>
          </a:p>
          <a:p>
            <a:r>
              <a:rPr lang="en-US" b="1" dirty="0"/>
              <a:t>Risk Management and Decision-Making:</a:t>
            </a:r>
            <a:r>
              <a:rPr lang="en-US" dirty="0"/>
              <a:t> Ethical hacking provides organizations with actionable information and recommendations for mitigating security risks and improving their overall cybersecurity posture. By prioritizing and addressing identified vulnerabilities, organizations can make informed decisions about resource allocation, risk mitigation strategies, and cybersecurity investments.</a:t>
            </a:r>
          </a:p>
          <a:p>
            <a:pPr marL="0" indent="0">
              <a:buNone/>
            </a:pPr>
            <a:endParaRPr lang="en-US" b="1" dirty="0" smtClean="0"/>
          </a:p>
          <a:p>
            <a:r>
              <a:rPr lang="en-US" b="1" dirty="0" smtClean="0"/>
              <a:t>Protecting </a:t>
            </a:r>
            <a:r>
              <a:rPr lang="en-US" b="1" dirty="0"/>
              <a:t>Reputation and Trust:</a:t>
            </a:r>
            <a:r>
              <a:rPr lang="en-US" dirty="0"/>
              <a:t> By demonstrating a commitment to cybersecurity and proactive risk management, organizations can enhance their reputation and build trust with customers, partners, and other stakeholders. Ethical hacking helps organizations demonstrate due diligence in safeguarding sensitive data, protecting privacy, and maintaining the integrity of their IT infrastructure.</a:t>
            </a:r>
          </a:p>
        </p:txBody>
      </p:sp>
    </p:spTree>
    <p:extLst>
      <p:ext uri="{BB962C8B-B14F-4D97-AF65-F5344CB8AC3E}">
        <p14:creationId xmlns:p14="http://schemas.microsoft.com/office/powerpoint/2010/main" val="3611041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Unethical Hacking</a:t>
            </a:r>
            <a:endParaRPr lang="en-US" dirty="0"/>
          </a:p>
        </p:txBody>
      </p:sp>
      <p:sp>
        <p:nvSpPr>
          <p:cNvPr id="3" name="Content Placeholder 2"/>
          <p:cNvSpPr>
            <a:spLocks noGrp="1"/>
          </p:cNvSpPr>
          <p:nvPr>
            <p:ph sz="quarter" idx="1"/>
          </p:nvPr>
        </p:nvSpPr>
        <p:spPr>
          <a:xfrm>
            <a:off x="755374" y="1447800"/>
            <a:ext cx="10827026" cy="4572000"/>
          </a:xfrm>
        </p:spPr>
        <p:txBody>
          <a:bodyPr>
            <a:normAutofit lnSpcReduction="10000"/>
          </a:bodyPr>
          <a:lstStyle/>
          <a:p>
            <a:r>
              <a:rPr lang="en-US" b="1" dirty="0" smtClean="0"/>
              <a:t>Unethical </a:t>
            </a:r>
            <a:r>
              <a:rPr lang="en-US" b="1" dirty="0"/>
              <a:t>hacking</a:t>
            </a:r>
            <a:r>
              <a:rPr lang="en-US" dirty="0"/>
              <a:t> is accessing a computer system or account for which they do not have authorization, usually without the target owner's awareness. </a:t>
            </a:r>
            <a:endParaRPr lang="en-US" dirty="0" smtClean="0"/>
          </a:p>
          <a:p>
            <a:r>
              <a:rPr lang="en-US" dirty="0" smtClean="0"/>
              <a:t>Unethical </a:t>
            </a:r>
            <a:r>
              <a:rPr lang="en-US" dirty="0"/>
              <a:t>hacking is used to steal information or money, intercept communications between other parties, and sometimes, insert viruses or malware to cause problems or damage systems</a:t>
            </a:r>
            <a:r>
              <a:rPr lang="en-US" dirty="0" smtClean="0"/>
              <a:t>.</a:t>
            </a:r>
          </a:p>
          <a:p>
            <a:r>
              <a:rPr lang="en-US" dirty="0"/>
              <a:t>Unethical hacking is against the law, and those who engage in the act are considered cyber criminals.</a:t>
            </a:r>
          </a:p>
          <a:p>
            <a:r>
              <a:rPr lang="en-US" dirty="0"/>
              <a:t>Unethical hackers engage in unauthorized activities with the intention of causing harm, stealing sensitive information, disrupting services, or gaining unauthorized access to computer systems or networks. </a:t>
            </a:r>
            <a:br>
              <a:rPr lang="en-US" dirty="0"/>
            </a:br>
            <a:endParaRPr lang="en-US" dirty="0"/>
          </a:p>
        </p:txBody>
      </p:sp>
    </p:spTree>
    <p:extLst>
      <p:ext uri="{BB962C8B-B14F-4D97-AF65-F5344CB8AC3E}">
        <p14:creationId xmlns:p14="http://schemas.microsoft.com/office/powerpoint/2010/main" val="927915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8503" y="225286"/>
            <a:ext cx="10853531" cy="755029"/>
          </a:xfrm>
        </p:spPr>
        <p:txBody>
          <a:bodyPr/>
          <a:lstStyle/>
          <a:p>
            <a:pPr algn="ctr"/>
            <a:r>
              <a:rPr lang="en-US" dirty="0" smtClean="0"/>
              <a:t>Key Characteristics of Unethical Hacking</a:t>
            </a:r>
            <a:endParaRPr lang="en-US" dirty="0"/>
          </a:p>
        </p:txBody>
      </p:sp>
      <p:sp>
        <p:nvSpPr>
          <p:cNvPr id="3" name="Content Placeholder 2"/>
          <p:cNvSpPr>
            <a:spLocks noGrp="1"/>
          </p:cNvSpPr>
          <p:nvPr>
            <p:ph sz="quarter" idx="1"/>
          </p:nvPr>
        </p:nvSpPr>
        <p:spPr>
          <a:xfrm>
            <a:off x="371061" y="980315"/>
            <a:ext cx="11688417" cy="5579511"/>
          </a:xfrm>
        </p:spPr>
        <p:txBody>
          <a:bodyPr>
            <a:normAutofit fontScale="85000" lnSpcReduction="20000"/>
          </a:bodyPr>
          <a:lstStyle/>
          <a:p>
            <a:r>
              <a:rPr lang="en-US" b="1" dirty="0"/>
              <a:t>Intent to Cause Harm:</a:t>
            </a:r>
            <a:r>
              <a:rPr lang="en-US" dirty="0"/>
              <a:t> Unethical hackers exploit security vulnerabilities with malicious intent, aiming to cause harm to individuals, organizations, or society as a whole. Their actions may result in financial losses, reputational damage, privacy violations, or disruption of critical services.</a:t>
            </a:r>
          </a:p>
          <a:p>
            <a:r>
              <a:rPr lang="en-US" b="1" dirty="0"/>
              <a:t>Illegal Activities:</a:t>
            </a:r>
            <a:r>
              <a:rPr lang="en-US" dirty="0"/>
              <a:t> Unethical hacking activities are often illegal and violate laws and regulations related to cybersecurity, computer fraud, data protection, and privacy. Unauthorized access to computer systems, data theft, distributed denial-of-service (</a:t>
            </a:r>
            <a:r>
              <a:rPr lang="en-US" dirty="0" err="1"/>
              <a:t>DDoS</a:t>
            </a:r>
            <a:r>
              <a:rPr lang="en-US" dirty="0"/>
              <a:t>) attacks, and malware distribution are among the common illegal activities associated with unethical hacking.</a:t>
            </a:r>
          </a:p>
          <a:p>
            <a:r>
              <a:rPr lang="en-US" b="1" dirty="0"/>
              <a:t>Data Breaches and Privacy Violations:</a:t>
            </a:r>
            <a:r>
              <a:rPr lang="en-US" dirty="0"/>
              <a:t> Unethical hackers may steal sensitive information, such as personal data, financial records, intellectual property, or trade secrets, through unauthorized access to computer systems or networks. Data breaches caused by unethical hacking can have serious consequences for individuals and organizations, including identity theft, financial fraud, and loss of trust.</a:t>
            </a:r>
          </a:p>
          <a:p>
            <a:r>
              <a:rPr lang="en-US" b="1" dirty="0"/>
              <a:t>Disruption of Services:</a:t>
            </a:r>
            <a:r>
              <a:rPr lang="en-US" dirty="0"/>
              <a:t> Unethical hackers may launch </a:t>
            </a:r>
            <a:r>
              <a:rPr lang="en-US" dirty="0" err="1"/>
              <a:t>cyberattacks</a:t>
            </a:r>
            <a:r>
              <a:rPr lang="en-US" dirty="0"/>
              <a:t>, such as </a:t>
            </a:r>
            <a:r>
              <a:rPr lang="en-US" dirty="0" err="1"/>
              <a:t>DDoS</a:t>
            </a:r>
            <a:r>
              <a:rPr lang="en-US" dirty="0"/>
              <a:t> attacks, </a:t>
            </a:r>
            <a:r>
              <a:rPr lang="en-US" dirty="0" err="1"/>
              <a:t>ransomware</a:t>
            </a:r>
            <a:r>
              <a:rPr lang="en-US" dirty="0"/>
              <a:t> attacks, or website defacements, to disrupt services, extort money, or cause inconvenience to users. These attacks can lead to downtime, loss of revenue, damage to reputation, and operational disruptions for affected organizations.</a:t>
            </a:r>
          </a:p>
          <a:p>
            <a:r>
              <a:rPr lang="en-US" b="1" dirty="0"/>
              <a:t>Exploitation of Vulnerable Systems:</a:t>
            </a:r>
            <a:r>
              <a:rPr lang="en-US" dirty="0"/>
              <a:t> Unethical hackers exploit security vulnerabilities in computer systems, networks, or applications to gain unauthorized access, escalate privileges, or compromise system integrity. They may exploit known software vulnerabilities, misconfigurations, weak authentication mechanisms, or social engineering tactics to achieve their malicious objectives</a:t>
            </a:r>
            <a:r>
              <a:rPr lang="en-US" dirty="0" smtClean="0"/>
              <a:t>.</a:t>
            </a:r>
            <a:endParaRPr lang="en-US" dirty="0"/>
          </a:p>
        </p:txBody>
      </p:sp>
    </p:spTree>
    <p:extLst>
      <p:ext uri="{BB962C8B-B14F-4D97-AF65-F5344CB8AC3E}">
        <p14:creationId xmlns:p14="http://schemas.microsoft.com/office/powerpoint/2010/main" val="3882702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3426" y="0"/>
            <a:ext cx="10363200" cy="808038"/>
          </a:xfrm>
        </p:spPr>
        <p:txBody>
          <a:bodyPr/>
          <a:lstStyle/>
          <a:p>
            <a:pPr algn="ctr"/>
            <a:r>
              <a:rPr lang="en-US" dirty="0"/>
              <a:t>Impact of unethical hacking</a:t>
            </a:r>
          </a:p>
        </p:txBody>
      </p:sp>
      <p:sp>
        <p:nvSpPr>
          <p:cNvPr id="3" name="Content Placeholder 2"/>
          <p:cNvSpPr>
            <a:spLocks noGrp="1"/>
          </p:cNvSpPr>
          <p:nvPr>
            <p:ph sz="quarter" idx="1"/>
          </p:nvPr>
        </p:nvSpPr>
        <p:spPr>
          <a:xfrm>
            <a:off x="291547" y="983974"/>
            <a:ext cx="11714921" cy="5708374"/>
          </a:xfrm>
        </p:spPr>
        <p:txBody>
          <a:bodyPr>
            <a:normAutofit fontScale="85000" lnSpcReduction="20000"/>
          </a:bodyPr>
          <a:lstStyle/>
          <a:p>
            <a:r>
              <a:rPr lang="en-US" b="1" dirty="0"/>
              <a:t>Legal and Ethical Implications:</a:t>
            </a:r>
            <a:r>
              <a:rPr lang="en-US" dirty="0"/>
              <a:t> Unethical hacking activities carry significant legal and ethical implications, including criminal prosecution, civil liability, and damage to professional reputation. Individuals or groups engaged in unethical hacking may face severe penalties, including fines, imprisonment, and forfeiture of assets, if caught and prosecuted by law enforcement </a:t>
            </a:r>
            <a:r>
              <a:rPr lang="en-US" dirty="0" smtClean="0"/>
              <a:t>authorities</a:t>
            </a:r>
            <a:endParaRPr lang="en-US" b="1" dirty="0" smtClean="0"/>
          </a:p>
          <a:p>
            <a:r>
              <a:rPr lang="en-US" b="1" dirty="0" smtClean="0"/>
              <a:t>Financial </a:t>
            </a:r>
            <a:r>
              <a:rPr lang="en-US" b="1" dirty="0"/>
              <a:t>Losses:</a:t>
            </a:r>
            <a:r>
              <a:rPr lang="en-US" dirty="0"/>
              <a:t> Unethical hacking can result in substantial financial losses for individuals and organizations. Data breaches, </a:t>
            </a:r>
            <a:r>
              <a:rPr lang="en-US" dirty="0" err="1"/>
              <a:t>ransomware</a:t>
            </a:r>
            <a:r>
              <a:rPr lang="en-US" dirty="0"/>
              <a:t> attacks, and financial fraud perpetrated by unethical hackers can lead to direct monetary losses, including stolen funds, extortion payments, and costs associated with incident response, recovery, and remediation.</a:t>
            </a:r>
          </a:p>
          <a:p>
            <a:r>
              <a:rPr lang="en-US" b="1" dirty="0"/>
              <a:t>Reputational Damage:</a:t>
            </a:r>
            <a:r>
              <a:rPr lang="en-US" dirty="0"/>
              <a:t> Data breaches and other </a:t>
            </a:r>
            <a:r>
              <a:rPr lang="en-US" dirty="0" err="1"/>
              <a:t>cyberattacks</a:t>
            </a:r>
            <a:r>
              <a:rPr lang="en-US" dirty="0"/>
              <a:t> caused by unethical hacking can tarnish the reputation of affected organizations, leading to loss of trust and credibility among customers, partners, and stakeholders. Negative publicity, media attention, and public scrutiny can have long-lasting repercussions on an organization's brand image and market value.</a:t>
            </a:r>
          </a:p>
          <a:p>
            <a:r>
              <a:rPr lang="en-US" b="1" dirty="0"/>
              <a:t>Privacy Violations:</a:t>
            </a:r>
            <a:r>
              <a:rPr lang="en-US" dirty="0"/>
              <a:t> Unethical hacking often involves unauthorized access to sensitive information, including personal data, financial records, and confidential business data. Privacy violations resulting from data breaches can have profound consequences for individuals, including identity theft, financial fraud, and emotional distress.</a:t>
            </a:r>
          </a:p>
          <a:p>
            <a:r>
              <a:rPr lang="en-US" b="1" dirty="0"/>
              <a:t>Disruption of Services:</a:t>
            </a:r>
            <a:r>
              <a:rPr lang="en-US" dirty="0"/>
              <a:t> </a:t>
            </a:r>
            <a:r>
              <a:rPr lang="en-US" dirty="0" err="1"/>
              <a:t>Cyberattacks</a:t>
            </a:r>
            <a:r>
              <a:rPr lang="en-US" dirty="0"/>
              <a:t> launched by unethical hackers, such as distributed denial-of-service (</a:t>
            </a:r>
            <a:r>
              <a:rPr lang="en-US" dirty="0" err="1"/>
              <a:t>DDoS</a:t>
            </a:r>
            <a:r>
              <a:rPr lang="en-US" dirty="0"/>
              <a:t>) attacks, malware infections, and website defacements, can disrupt services, networks, and critical infrastructure. Downtime, service outages, and system disruptions can impact productivity, revenue generation, and customer satisfaction for affected organizations</a:t>
            </a:r>
            <a:r>
              <a:rPr lang="en-US" dirty="0" smtClean="0"/>
              <a:t>.</a:t>
            </a:r>
            <a:endParaRPr lang="en-US" dirty="0"/>
          </a:p>
        </p:txBody>
      </p:sp>
    </p:spTree>
    <p:extLst>
      <p:ext uri="{BB962C8B-B14F-4D97-AF65-F5344CB8AC3E}">
        <p14:creationId xmlns:p14="http://schemas.microsoft.com/office/powerpoint/2010/main" val="4160947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779" y="0"/>
            <a:ext cx="10363200" cy="694353"/>
          </a:xfrm>
        </p:spPr>
        <p:txBody>
          <a:bodyPr>
            <a:normAutofit fontScale="90000"/>
          </a:bodyPr>
          <a:lstStyle/>
          <a:p>
            <a:pPr algn="ctr"/>
            <a:r>
              <a:rPr lang="en-US" dirty="0" smtClean="0"/>
              <a:t>General Terms</a:t>
            </a:r>
            <a:endParaRPr lang="en-US" dirty="0"/>
          </a:p>
        </p:txBody>
      </p:sp>
      <p:sp>
        <p:nvSpPr>
          <p:cNvPr id="3" name="Content Placeholder 2"/>
          <p:cNvSpPr>
            <a:spLocks noGrp="1"/>
          </p:cNvSpPr>
          <p:nvPr>
            <p:ph sz="quarter" idx="1"/>
          </p:nvPr>
        </p:nvSpPr>
        <p:spPr>
          <a:xfrm>
            <a:off x="272955" y="694353"/>
            <a:ext cx="11668836" cy="5883868"/>
          </a:xfrm>
        </p:spPr>
        <p:txBody>
          <a:bodyPr/>
          <a:lstStyle/>
          <a:p>
            <a:r>
              <a:rPr lang="en-US" b="1" dirty="0" smtClean="0"/>
              <a:t>Hacker: </a:t>
            </a:r>
            <a:r>
              <a:rPr lang="en-US" dirty="0" smtClean="0"/>
              <a:t> “Hacker</a:t>
            </a:r>
            <a:r>
              <a:rPr lang="en-US" dirty="0"/>
              <a:t>" refers to someone who is skilled in computer programming and technology</a:t>
            </a:r>
            <a:r>
              <a:rPr lang="en-US" dirty="0" smtClean="0"/>
              <a:t>.</a:t>
            </a:r>
          </a:p>
          <a:p>
            <a:r>
              <a:rPr lang="en-US" dirty="0" smtClean="0"/>
              <a:t> </a:t>
            </a:r>
            <a:r>
              <a:rPr lang="en-US" dirty="0"/>
              <a:t>Hackers are typically highly proficient in manipulating computer systems and software to achieve certain goals, such as improving system performance, finding software vulnerabilities, or creating innovative solutions</a:t>
            </a:r>
            <a:r>
              <a:rPr lang="en-US" dirty="0" smtClean="0"/>
              <a:t>.</a:t>
            </a:r>
          </a:p>
          <a:p>
            <a:r>
              <a:rPr lang="en-US" dirty="0"/>
              <a:t>They gather advanced knowledge of operating systems and programming languages and discover loopholes within systems and the reasons for such loopholes</a:t>
            </a:r>
            <a:r>
              <a:rPr lang="en-US" dirty="0" smtClean="0"/>
              <a:t>.</a:t>
            </a:r>
          </a:p>
          <a:p>
            <a:r>
              <a:rPr lang="en-US" b="1" dirty="0" smtClean="0"/>
              <a:t>Crackers: </a:t>
            </a:r>
            <a:r>
              <a:rPr lang="en-US" dirty="0"/>
              <a:t> Crackers are kind of bad people who break or violate the system or a computer remotely with bad intentions to harm the data and steal it. </a:t>
            </a:r>
            <a:endParaRPr lang="en-US" dirty="0" smtClean="0"/>
          </a:p>
          <a:p>
            <a:r>
              <a:rPr lang="en-US" dirty="0" smtClean="0"/>
              <a:t>Crackers </a:t>
            </a:r>
            <a:r>
              <a:rPr lang="en-US" dirty="0"/>
              <a:t>destroy data by gaining unauthorized access to the network</a:t>
            </a:r>
            <a:r>
              <a:rPr lang="en-US" dirty="0" smtClean="0"/>
              <a:t>.</a:t>
            </a:r>
          </a:p>
          <a:p>
            <a:r>
              <a:rPr lang="en-US" dirty="0" smtClean="0"/>
              <a:t> </a:t>
            </a:r>
            <a:r>
              <a:rPr lang="en-US" dirty="0"/>
              <a:t>Their works are always hidden as they are doing illegal stuff. </a:t>
            </a:r>
            <a:endParaRPr lang="en-US" dirty="0" smtClean="0"/>
          </a:p>
          <a:p>
            <a:r>
              <a:rPr lang="en-US" dirty="0" smtClean="0"/>
              <a:t>Bypasses </a:t>
            </a:r>
            <a:r>
              <a:rPr lang="en-US" dirty="0"/>
              <a:t>passwords of computers and social media websites, can steal your bank details and transfer money from the bank.</a:t>
            </a:r>
          </a:p>
          <a:p>
            <a:endParaRPr lang="en-US" dirty="0" smtClean="0"/>
          </a:p>
        </p:txBody>
      </p:sp>
    </p:spTree>
    <p:extLst>
      <p:ext uri="{BB962C8B-B14F-4D97-AF65-F5344CB8AC3E}">
        <p14:creationId xmlns:p14="http://schemas.microsoft.com/office/powerpoint/2010/main" val="3262036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322" y="0"/>
            <a:ext cx="11145078" cy="887551"/>
          </a:xfrm>
        </p:spPr>
        <p:txBody>
          <a:bodyPr/>
          <a:lstStyle/>
          <a:p>
            <a:pPr algn="ctr"/>
            <a:r>
              <a:rPr lang="en-US" dirty="0" smtClean="0"/>
              <a:t>Cont..</a:t>
            </a:r>
            <a:endParaRPr lang="en-US" dirty="0"/>
          </a:p>
        </p:txBody>
      </p:sp>
      <p:sp>
        <p:nvSpPr>
          <p:cNvPr id="3" name="Content Placeholder 2"/>
          <p:cNvSpPr>
            <a:spLocks noGrp="1"/>
          </p:cNvSpPr>
          <p:nvPr>
            <p:ph sz="quarter" idx="1"/>
          </p:nvPr>
        </p:nvSpPr>
        <p:spPr>
          <a:xfrm>
            <a:off x="437322" y="993913"/>
            <a:ext cx="11436626" cy="5645425"/>
          </a:xfrm>
        </p:spPr>
        <p:txBody>
          <a:bodyPr>
            <a:normAutofit fontScale="92500" lnSpcReduction="10000"/>
          </a:bodyPr>
          <a:lstStyle/>
          <a:p>
            <a:r>
              <a:rPr lang="en-US" b="1" dirty="0"/>
              <a:t>Intellectual Property Theft:</a:t>
            </a:r>
            <a:r>
              <a:rPr lang="en-US" dirty="0"/>
              <a:t> Unethical hackers may target organizations to steal intellectual property, trade secrets, and proprietary information for financial gain or competitive advantage. Intellectual property theft can undermine innovation, erode market competitiveness, and deprive organizations of the fruits of their research and development efforts</a:t>
            </a:r>
            <a:r>
              <a:rPr lang="en-US" dirty="0" smtClean="0"/>
              <a:t>.</a:t>
            </a:r>
            <a:endParaRPr lang="en-US" b="1" dirty="0" smtClean="0"/>
          </a:p>
          <a:p>
            <a:r>
              <a:rPr lang="en-US" b="1" dirty="0" smtClean="0"/>
              <a:t>Regulatory </a:t>
            </a:r>
            <a:r>
              <a:rPr lang="en-US" b="1" dirty="0"/>
              <a:t>Non-Compliance:</a:t>
            </a:r>
            <a:r>
              <a:rPr lang="en-US" dirty="0"/>
              <a:t> Data breaches and cybersecurity incidents caused by unethical hacking can result in regulatory violations and legal liabilities for organizations. Failure to comply with data protection laws, industry regulations, and contractual obligations related to cybersecurity can lead to fines, penalties, and legal actions by regulatory authorities and affected parties.</a:t>
            </a:r>
          </a:p>
          <a:p>
            <a:r>
              <a:rPr lang="en-US" b="1" dirty="0"/>
              <a:t>National Security Risks:</a:t>
            </a:r>
            <a:r>
              <a:rPr lang="en-US" dirty="0"/>
              <a:t> Unethical hacking poses national security risks by targeting critical infrastructure, government agencies, and defense systems. </a:t>
            </a:r>
            <a:r>
              <a:rPr lang="en-US" dirty="0" err="1"/>
              <a:t>Cyberattacks</a:t>
            </a:r>
            <a:r>
              <a:rPr lang="en-US" dirty="0"/>
              <a:t> launched by state-sponsored hackers or cybercriminal groups can compromise national security, disrupt essential services, and undermine the integrity of democratic institutions.</a:t>
            </a:r>
          </a:p>
          <a:p>
            <a:r>
              <a:rPr lang="en-US" b="1" dirty="0"/>
              <a:t>Psychological and Emotional Impact:</a:t>
            </a:r>
            <a:r>
              <a:rPr lang="en-US" dirty="0"/>
              <a:t> Individuals and organizations affected by unethical hacking may experience psychological and emotional distress, including anxiety, stress, and feelings of vulnerability. The loss of privacy, trust, and control over personal and sensitive information can have a profound impact on mental well-being and quality of life.</a:t>
            </a:r>
          </a:p>
          <a:p>
            <a:endParaRPr lang="en-US" dirty="0"/>
          </a:p>
        </p:txBody>
      </p:sp>
    </p:spTree>
    <p:extLst>
      <p:ext uri="{BB962C8B-B14F-4D97-AF65-F5344CB8AC3E}">
        <p14:creationId xmlns:p14="http://schemas.microsoft.com/office/powerpoint/2010/main" val="2678524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92765"/>
            <a:ext cx="10363200" cy="821290"/>
          </a:xfrm>
        </p:spPr>
        <p:txBody>
          <a:bodyPr/>
          <a:lstStyle/>
          <a:p>
            <a:pPr algn="ctr"/>
            <a:r>
              <a:rPr lang="en-US" dirty="0" smtClean="0"/>
              <a:t>Hacker Communities</a:t>
            </a:r>
            <a:endParaRPr lang="en-US" dirty="0"/>
          </a:p>
        </p:txBody>
      </p:sp>
      <p:sp>
        <p:nvSpPr>
          <p:cNvPr id="3" name="Content Placeholder 2"/>
          <p:cNvSpPr>
            <a:spLocks noGrp="1"/>
          </p:cNvSpPr>
          <p:nvPr>
            <p:ph sz="quarter" idx="1"/>
          </p:nvPr>
        </p:nvSpPr>
        <p:spPr>
          <a:xfrm>
            <a:off x="636104" y="1020417"/>
            <a:ext cx="10946296" cy="5353879"/>
          </a:xfrm>
        </p:spPr>
        <p:txBody>
          <a:bodyPr>
            <a:normAutofit fontScale="85000" lnSpcReduction="20000"/>
          </a:bodyPr>
          <a:lstStyle/>
          <a:p>
            <a:r>
              <a:rPr lang="en-US" b="1" dirty="0"/>
              <a:t>Shared Interest:</a:t>
            </a:r>
            <a:r>
              <a:rPr lang="en-US" dirty="0"/>
              <a:t> Hacker communities typically consist of individuals who share a passion for exploring and understanding computer systems, networks, and software. Members of these communities may have diverse backgrounds, skills, and motivations, ranging from cybersecurity professionals and researchers to hobbyists and enthusiasts.</a:t>
            </a:r>
          </a:p>
          <a:p>
            <a:r>
              <a:rPr lang="en-US" b="1" dirty="0"/>
              <a:t>Knowledge Sharing:</a:t>
            </a:r>
            <a:r>
              <a:rPr lang="en-US" dirty="0"/>
              <a:t> Hacker communities facilitate the exchange of knowledge, ideas, and techniques related to hacking, cybersecurity, and technology. Members share resources, tutorials, tools, and research findings through online forums, mailing lists, chat rooms, and social media platforms. This collaborative environment allows members to learn from each other, improve their skills, and stay updated on emerging threats and vulnerabilities.</a:t>
            </a:r>
          </a:p>
          <a:p>
            <a:r>
              <a:rPr lang="en-US" b="1" dirty="0"/>
              <a:t>Collaborative Projects:</a:t>
            </a:r>
            <a:r>
              <a:rPr lang="en-US" dirty="0"/>
              <a:t> Hacker communities often collaborate on projects and initiatives aimed at exploring new technologies, conducting security research, and addressing cybersecurity challenges. These projects may involve developing open-source tools, conducting vulnerability research, or participating in capture-the-flag (CTF) competitions and hacking challenges.</a:t>
            </a:r>
          </a:p>
          <a:p>
            <a:r>
              <a:rPr lang="en-US" b="1" dirty="0"/>
              <a:t>Ethical and Legal Considerations:</a:t>
            </a:r>
            <a:r>
              <a:rPr lang="en-US" dirty="0"/>
              <a:t> While some hacker communities focus on ethical hacking and cybersecurity research, others may engage in activities that are illegal or unethical. It's essential to differentiate between legitimate cybersecurity research and malicious hacking activities. Ethical hacker communities adhere to legal and ethical standards, respect the privacy and integrity of systems, and promote responsible disclosure of vulnerabilities</a:t>
            </a:r>
            <a:r>
              <a:rPr lang="en-US" dirty="0" smtClean="0"/>
              <a:t>.</a:t>
            </a:r>
            <a:endParaRPr lang="en-US" dirty="0"/>
          </a:p>
        </p:txBody>
      </p:sp>
    </p:spTree>
    <p:extLst>
      <p:ext uri="{BB962C8B-B14F-4D97-AF65-F5344CB8AC3E}">
        <p14:creationId xmlns:p14="http://schemas.microsoft.com/office/powerpoint/2010/main" val="24919621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56" y="0"/>
            <a:ext cx="10363200" cy="847795"/>
          </a:xfrm>
        </p:spPr>
        <p:txBody>
          <a:bodyPr/>
          <a:lstStyle/>
          <a:p>
            <a:pPr algn="ctr"/>
            <a:r>
              <a:rPr lang="en-US" dirty="0" smtClean="0"/>
              <a:t>Cont..</a:t>
            </a:r>
            <a:endParaRPr lang="en-US" dirty="0"/>
          </a:p>
        </p:txBody>
      </p:sp>
      <p:sp>
        <p:nvSpPr>
          <p:cNvPr id="3" name="Content Placeholder 2"/>
          <p:cNvSpPr>
            <a:spLocks noGrp="1"/>
          </p:cNvSpPr>
          <p:nvPr>
            <p:ph sz="quarter" idx="1"/>
          </p:nvPr>
        </p:nvSpPr>
        <p:spPr>
          <a:xfrm>
            <a:off x="689113" y="940905"/>
            <a:ext cx="10893287" cy="5406886"/>
          </a:xfrm>
        </p:spPr>
        <p:txBody>
          <a:bodyPr>
            <a:normAutofit fontScale="92500" lnSpcReduction="20000"/>
          </a:bodyPr>
          <a:lstStyle/>
          <a:p>
            <a:r>
              <a:rPr lang="en-US" b="1" dirty="0"/>
              <a:t>Community Values:</a:t>
            </a:r>
            <a:r>
              <a:rPr lang="en-US" dirty="0"/>
              <a:t> Hacker communities often have shared values and principles, such as curiosity, freedom of information, and a commitment to security. These communities may advocate for privacy rights, digital freedom, and transparency in technology. Members may also collaborate on advocacy efforts, cybersecurity education initiatives, and community outreach programs to promote cybersecurity awareness and skills development.</a:t>
            </a:r>
          </a:p>
          <a:p>
            <a:r>
              <a:rPr lang="en-US" b="1" dirty="0"/>
              <a:t>Networking and Professional Development:</a:t>
            </a:r>
            <a:r>
              <a:rPr lang="en-US" dirty="0"/>
              <a:t> Hacker communities provide opportunities for networking, mentorship, and professional development in the cybersecurity field. Members may connect with industry professionals, researchers, and experts, exchange career advice, and explore job opportunities in cybersecurity-related roles. Participation in hacker communities can help individuals build their professional network, gain practical experience, and advance their careers in cybersecurity.</a:t>
            </a:r>
          </a:p>
          <a:p>
            <a:r>
              <a:rPr lang="en-US" b="1" dirty="0"/>
              <a:t>Legal and Social Implications:</a:t>
            </a:r>
            <a:r>
              <a:rPr lang="en-US" dirty="0"/>
              <a:t> Participation in hacker communities raises legal and social implications, as members may be subject to legal scrutiny, social stigma, or reputational damage. It's essential for members to understand the legal boundaries of cybersecurity research, respect the rights and privacy of others, and uphold ethical standards in their activities.</a:t>
            </a:r>
          </a:p>
          <a:p>
            <a:endParaRPr lang="en-US" dirty="0"/>
          </a:p>
        </p:txBody>
      </p:sp>
    </p:spTree>
    <p:extLst>
      <p:ext uri="{BB962C8B-B14F-4D97-AF65-F5344CB8AC3E}">
        <p14:creationId xmlns:p14="http://schemas.microsoft.com/office/powerpoint/2010/main" val="41062540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92765"/>
            <a:ext cx="10363200" cy="768281"/>
          </a:xfrm>
        </p:spPr>
        <p:txBody>
          <a:bodyPr/>
          <a:lstStyle/>
          <a:p>
            <a:pPr algn="ctr"/>
            <a:r>
              <a:rPr lang="en-US" dirty="0" smtClean="0"/>
              <a:t>Various Hacker Communities</a:t>
            </a:r>
            <a:endParaRPr lang="en-US" dirty="0"/>
          </a:p>
        </p:txBody>
      </p:sp>
      <p:sp>
        <p:nvSpPr>
          <p:cNvPr id="3" name="Content Placeholder 2"/>
          <p:cNvSpPr>
            <a:spLocks noGrp="1"/>
          </p:cNvSpPr>
          <p:nvPr>
            <p:ph sz="quarter" idx="1"/>
          </p:nvPr>
        </p:nvSpPr>
        <p:spPr>
          <a:xfrm>
            <a:off x="424070" y="967409"/>
            <a:ext cx="11158330" cy="5526156"/>
          </a:xfrm>
        </p:spPr>
        <p:txBody>
          <a:bodyPr>
            <a:normAutofit fontScale="85000" lnSpcReduction="20000"/>
          </a:bodyPr>
          <a:lstStyle/>
          <a:p>
            <a:r>
              <a:rPr lang="en-US" b="1" dirty="0"/>
              <a:t>DEF CON:</a:t>
            </a:r>
            <a:r>
              <a:rPr lang="en-US" dirty="0"/>
              <a:t> DEF CON is one of the world's largest and most well-known hacker conventions, held annually in Las Vegas, Nevada. It attracts hackers, cybersecurity professionals, researchers, and enthusiasts from around the globe. DEF CON features talks, workshops, competitions, and interactive challenges covering a wide range of topics, including hacking techniques, cybersecurity research, privacy, and digital rights.</a:t>
            </a:r>
          </a:p>
          <a:p>
            <a:r>
              <a:rPr lang="en-US" b="1" dirty="0"/>
              <a:t>Black Hat:</a:t>
            </a:r>
            <a:r>
              <a:rPr lang="en-US" dirty="0"/>
              <a:t> Black Hat is an annual cybersecurity conference held in various locations worldwide, including the United States, Europe, and Asia. It brings together security researchers, industry professionals, and government representatives to discuss the latest trends, vulnerabilities, and techniques in cybersecurity. Black Hat features briefings, trainings, and networking opportunities for attendees interested in offensive security, defensive strategies, and threat intelligence.</a:t>
            </a:r>
          </a:p>
          <a:p>
            <a:r>
              <a:rPr lang="en-US" b="1" dirty="0" err="1"/>
              <a:t>HackerOne</a:t>
            </a:r>
            <a:r>
              <a:rPr lang="en-US" b="1" dirty="0"/>
              <a:t>:</a:t>
            </a:r>
            <a:r>
              <a:rPr lang="en-US" dirty="0"/>
              <a:t> </a:t>
            </a:r>
            <a:r>
              <a:rPr lang="en-US" dirty="0" err="1"/>
              <a:t>HackerOne</a:t>
            </a:r>
            <a:r>
              <a:rPr lang="en-US" dirty="0"/>
              <a:t> is a platform that connects ethical hackers with organizations to help them identify and fix security vulnerabilities through bug bounty programs and vulnerability disclosure initiatives. It provides a community-driven approach to cybersecurity, enabling hackers to responsibly report security flaws and earn rewards for their findings while helping organizations improve their security posture.</a:t>
            </a:r>
          </a:p>
          <a:p>
            <a:r>
              <a:rPr lang="en-US" b="1" dirty="0"/>
              <a:t>Null Community:</a:t>
            </a:r>
            <a:r>
              <a:rPr lang="en-US" dirty="0"/>
              <a:t> Null is a popular hacker community in India that hosts regular </a:t>
            </a:r>
            <a:r>
              <a:rPr lang="en-US" dirty="0" err="1"/>
              <a:t>meetups</a:t>
            </a:r>
            <a:r>
              <a:rPr lang="en-US" dirty="0"/>
              <a:t>, workshops, and training sessions on cybersecurity, ethical hacking, and information security. It provides a platform for cybersecurity enthusiasts, professionals, and students to share knowledge, discuss security challenges, and collaborate on projects and research</a:t>
            </a:r>
            <a:r>
              <a:rPr lang="en-US" dirty="0" smtClean="0"/>
              <a:t>.</a:t>
            </a:r>
            <a:endParaRPr lang="en-US" dirty="0"/>
          </a:p>
        </p:txBody>
      </p:sp>
    </p:spTree>
    <p:extLst>
      <p:ext uri="{BB962C8B-B14F-4D97-AF65-F5344CB8AC3E}">
        <p14:creationId xmlns:p14="http://schemas.microsoft.com/office/powerpoint/2010/main" val="20683437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772284"/>
          </a:xfrm>
        </p:spPr>
        <p:txBody>
          <a:bodyPr/>
          <a:lstStyle/>
          <a:p>
            <a:pPr algn="ctr"/>
            <a:r>
              <a:rPr lang="en-US" dirty="0"/>
              <a:t>Reconnaissance</a:t>
            </a:r>
          </a:p>
        </p:txBody>
      </p:sp>
      <p:sp>
        <p:nvSpPr>
          <p:cNvPr id="3" name="Content Placeholder 2"/>
          <p:cNvSpPr>
            <a:spLocks noGrp="1"/>
          </p:cNvSpPr>
          <p:nvPr>
            <p:ph sz="quarter" idx="1"/>
          </p:nvPr>
        </p:nvSpPr>
        <p:spPr>
          <a:xfrm>
            <a:off x="304800" y="914401"/>
            <a:ext cx="11277600" cy="5579164"/>
          </a:xfrm>
        </p:spPr>
        <p:txBody>
          <a:bodyPr>
            <a:normAutofit fontScale="77500" lnSpcReduction="20000"/>
          </a:bodyPr>
          <a:lstStyle/>
          <a:p>
            <a:r>
              <a:rPr lang="en-US" dirty="0"/>
              <a:t>Reconnaissance is a set of processes and techniques (</a:t>
            </a:r>
            <a:r>
              <a:rPr lang="en-US" dirty="0" err="1"/>
              <a:t>Footprinting</a:t>
            </a:r>
            <a:r>
              <a:rPr lang="en-US" dirty="0"/>
              <a:t>, Scanning &amp; Enumeration) used to covertly discover and collect information about a target system.</a:t>
            </a:r>
          </a:p>
          <a:p>
            <a:r>
              <a:rPr lang="en-US" dirty="0"/>
              <a:t>During reconnaissance, an ethical hacker attempts to gather as much information about a target system as </a:t>
            </a:r>
            <a:r>
              <a:rPr lang="en-US" dirty="0" smtClean="0"/>
              <a:t>possible.</a:t>
            </a:r>
          </a:p>
          <a:p>
            <a:r>
              <a:rPr lang="en-US" b="1" dirty="0"/>
              <a:t>Information Gathering </a:t>
            </a:r>
            <a:r>
              <a:rPr lang="en-US" b="1" dirty="0" smtClean="0"/>
              <a:t>Techniques</a:t>
            </a:r>
            <a:endParaRPr lang="en-US" dirty="0" smtClean="0"/>
          </a:p>
          <a:p>
            <a:pPr lvl="1"/>
            <a:r>
              <a:rPr lang="en-US" b="1" dirty="0" smtClean="0"/>
              <a:t>Social </a:t>
            </a:r>
            <a:r>
              <a:rPr lang="en-US" b="1" dirty="0"/>
              <a:t>Engineering:</a:t>
            </a:r>
            <a:r>
              <a:rPr lang="en-US" dirty="0"/>
              <a:t/>
            </a:r>
            <a:br>
              <a:rPr lang="en-US" dirty="0"/>
            </a:br>
            <a:r>
              <a:rPr lang="en-US" dirty="0"/>
              <a:t>Social engineering is the process of using psychological manipulation techniques to deceive people into providing sensitive information or performing certain actions. It is a form of passive reconnaissance that does not involve actively probing or interacting with a target system. Social engineering techniques can include phishing, baiting, </a:t>
            </a:r>
            <a:r>
              <a:rPr lang="en-US" dirty="0" err="1"/>
              <a:t>scareware</a:t>
            </a:r>
            <a:r>
              <a:rPr lang="en-US" dirty="0"/>
              <a:t>, impersonation, dumpster diving, and shoulder surfing.</a:t>
            </a:r>
          </a:p>
          <a:p>
            <a:pPr lvl="1"/>
            <a:r>
              <a:rPr lang="en-US" b="1" dirty="0" err="1"/>
              <a:t>Footprinting</a:t>
            </a:r>
            <a:r>
              <a:rPr lang="en-US" b="1" dirty="0"/>
              <a:t>:</a:t>
            </a:r>
            <a:r>
              <a:rPr lang="en-US" dirty="0"/>
              <a:t/>
            </a:r>
            <a:br>
              <a:rPr lang="en-US" dirty="0"/>
            </a:br>
            <a:r>
              <a:rPr lang="en-US" dirty="0"/>
              <a:t>This technique involves gathering information about the target's network infrastructure and assets, such as IP addresses, </a:t>
            </a:r>
            <a:r>
              <a:rPr lang="en-US" dirty="0" smtClean="0"/>
              <a:t>DNS </a:t>
            </a:r>
            <a:r>
              <a:rPr lang="en-US" dirty="0"/>
              <a:t>records, and other technical details.</a:t>
            </a:r>
          </a:p>
          <a:p>
            <a:pPr lvl="1"/>
            <a:r>
              <a:rPr lang="en-US" b="1" dirty="0"/>
              <a:t>Network Scanning:</a:t>
            </a:r>
            <a:r>
              <a:rPr lang="en-US" dirty="0"/>
              <a:t/>
            </a:r>
            <a:br>
              <a:rPr lang="en-US" dirty="0"/>
            </a:br>
            <a:r>
              <a:rPr lang="en-US" dirty="0"/>
              <a:t>Network scanning is a technique used to identify active systems and open ports on a network. It is an active reconnaissance method that involves sending packets to a range of IP addresses or ports on a target system and analyzing the responses. Network scanning can be done using a variety of tools, such as ping sweeps and port scanners. The goal of network scanning is to create a map of the target network, including the IP addresses of active systems, open ports, and services. This information can help security professionals identify vulnerabilities and plan their attacks</a:t>
            </a:r>
            <a:r>
              <a:rPr lang="en-US" dirty="0" smtClean="0"/>
              <a:t>.</a:t>
            </a:r>
          </a:p>
          <a:p>
            <a:pPr lvl="1"/>
            <a:r>
              <a:rPr lang="en-US" b="1" dirty="0"/>
              <a:t>Vulnerability Scanning:</a:t>
            </a:r>
            <a:r>
              <a:rPr lang="en-US" dirty="0"/>
              <a:t/>
            </a:r>
            <a:br>
              <a:rPr lang="en-US" dirty="0"/>
            </a:br>
            <a:r>
              <a:rPr lang="en-US" dirty="0"/>
              <a:t>This technique involves using specialized tools to scan a target's assets for known vulnerabilities.</a:t>
            </a:r>
          </a:p>
          <a:p>
            <a:pPr lvl="1"/>
            <a:endParaRPr lang="en-US" dirty="0"/>
          </a:p>
          <a:p>
            <a:pPr lvl="1"/>
            <a:endParaRPr lang="en-US" dirty="0"/>
          </a:p>
        </p:txBody>
      </p:sp>
    </p:spTree>
    <p:extLst>
      <p:ext uri="{BB962C8B-B14F-4D97-AF65-F5344CB8AC3E}">
        <p14:creationId xmlns:p14="http://schemas.microsoft.com/office/powerpoint/2010/main" val="3827822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330" y="1073082"/>
            <a:ext cx="11092070" cy="344556"/>
          </a:xfrm>
        </p:spPr>
        <p:txBody>
          <a:bodyPr>
            <a:normAutofit fontScale="90000"/>
          </a:bodyPr>
          <a:lstStyle/>
          <a:p>
            <a:pPr algn="ctr"/>
            <a:r>
              <a:rPr lang="en-US" b="1" dirty="0"/>
              <a:t>Information Gathering Techniques</a:t>
            </a:r>
            <a:br>
              <a:rPr lang="en-US" b="1" dirty="0"/>
            </a:br>
            <a:endParaRPr lang="en-US" dirty="0"/>
          </a:p>
        </p:txBody>
      </p:sp>
      <p:sp>
        <p:nvSpPr>
          <p:cNvPr id="3" name="Content Placeholder 2"/>
          <p:cNvSpPr>
            <a:spLocks noGrp="1"/>
          </p:cNvSpPr>
          <p:nvPr>
            <p:ph sz="quarter" idx="1"/>
          </p:nvPr>
        </p:nvSpPr>
        <p:spPr>
          <a:xfrm>
            <a:off x="490330" y="967409"/>
            <a:ext cx="11357113" cy="5890591"/>
          </a:xfrm>
        </p:spPr>
        <p:txBody>
          <a:bodyPr>
            <a:normAutofit fontScale="70000" lnSpcReduction="20000"/>
          </a:bodyPr>
          <a:lstStyle/>
          <a:p>
            <a:r>
              <a:rPr lang="en-US" b="1" dirty="0" smtClean="0"/>
              <a:t>War </a:t>
            </a:r>
            <a:r>
              <a:rPr lang="en-US" b="1" dirty="0"/>
              <a:t>Dialing:</a:t>
            </a:r>
            <a:r>
              <a:rPr lang="en-US" dirty="0"/>
              <a:t/>
            </a:r>
            <a:br>
              <a:rPr lang="en-US" dirty="0"/>
            </a:br>
            <a:r>
              <a:rPr lang="en-US" dirty="0"/>
              <a:t>War dialing is a technique used in reconnaissance in cybersecurity that involves automatically dialing a range of phone numbers to identify active modems. It is an active reconnaissance method that is used to identify potential targets for a future attack. War dialing is typically done by using specialized software tools, which can dial a large number of phone numbers in a short period. Once a modem is identified, the war dialer will attempt to connect to the modem and determine if it is accessible and what type of device it is. War dialing is a relatively simple but effective technique that can be used to identify potential vulnerabilities in a target system. It can also be used as a means of identifying phone numbers that are in use and potentially in use by employees of a target organization.</a:t>
            </a:r>
          </a:p>
          <a:p>
            <a:r>
              <a:rPr lang="en-US" b="1" dirty="0"/>
              <a:t>Reconnaissance with physical observation:</a:t>
            </a:r>
            <a:r>
              <a:rPr lang="en-US" dirty="0"/>
              <a:t/>
            </a:r>
            <a:br>
              <a:rPr lang="en-US" dirty="0"/>
            </a:br>
            <a:r>
              <a:rPr lang="en-US" dirty="0"/>
              <a:t>This technique involves physically observing the target's location, activities, and assets.</a:t>
            </a:r>
          </a:p>
          <a:p>
            <a:r>
              <a:rPr lang="en-US" b="1" dirty="0"/>
              <a:t>Dumpster Diving:</a:t>
            </a:r>
            <a:r>
              <a:rPr lang="en-US" dirty="0"/>
              <a:t/>
            </a:r>
            <a:br>
              <a:rPr lang="en-US" dirty="0"/>
            </a:br>
            <a:r>
              <a:rPr lang="en-US" dirty="0"/>
              <a:t>Dumpster diving is a technique used in cybersecurity that involves looking through an organization's trash to gather information. It is a form of physical reconnaissance that can be used to gain information about a target organization. Dumpster driving can be used to find information that has been discarded, such as old documents, memos, and hardware. The information found can be used to gain an understanding of the target organization's security policies and procedures, as well as gain access to sensitive information such as login credentials, network diagrams, and other confidential data.</a:t>
            </a:r>
          </a:p>
          <a:p>
            <a:r>
              <a:rPr lang="en-US" b="1" dirty="0"/>
              <a:t>Open-source Intelligence (OSINT):</a:t>
            </a:r>
            <a:r>
              <a:rPr lang="en-US" dirty="0"/>
              <a:t/>
            </a:r>
            <a:br>
              <a:rPr lang="en-US" dirty="0"/>
            </a:br>
            <a:r>
              <a:rPr lang="en-US" dirty="0"/>
              <a:t>Open-Source Intelligence (OSINT) refers to the process of collecting, analyzing, and disseminating publicly available information. The information can be found on various sources such as the internet, social media, newspapers, publications, government reports, etc.</a:t>
            </a:r>
          </a:p>
          <a:p>
            <a:r>
              <a:rPr lang="en-US" dirty="0"/>
              <a:t>OSINT is used to gather information about a wide range of topics, including political, economic, military, and security-related issues. The goal of OSINT is to gather the information that is not classified but could be valuable for decision-making, threat intelligence, investigations, and research purposes.</a:t>
            </a:r>
          </a:p>
          <a:p>
            <a:endParaRPr lang="en-US" dirty="0"/>
          </a:p>
        </p:txBody>
      </p:sp>
    </p:spTree>
    <p:extLst>
      <p:ext uri="{BB962C8B-B14F-4D97-AF65-F5344CB8AC3E}">
        <p14:creationId xmlns:p14="http://schemas.microsoft.com/office/powerpoint/2010/main" val="13446148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583" y="274638"/>
            <a:ext cx="11078817" cy="1143000"/>
          </a:xfrm>
        </p:spPr>
        <p:txBody>
          <a:bodyPr>
            <a:normAutofit fontScale="90000"/>
          </a:bodyPr>
          <a:lstStyle/>
          <a:p>
            <a:pPr algn="ctr"/>
            <a:r>
              <a:rPr lang="en-US" dirty="0" smtClean="0"/>
              <a:t>Types of </a:t>
            </a:r>
            <a:r>
              <a:rPr lang="en-US" dirty="0"/>
              <a:t>Reconnaissance</a:t>
            </a:r>
            <a:br>
              <a:rPr lang="en-US" dirty="0"/>
            </a:br>
            <a:endParaRPr lang="en-US" dirty="0"/>
          </a:p>
        </p:txBody>
      </p:sp>
      <p:sp>
        <p:nvSpPr>
          <p:cNvPr id="3" name="Content Placeholder 2"/>
          <p:cNvSpPr>
            <a:spLocks noGrp="1"/>
          </p:cNvSpPr>
          <p:nvPr>
            <p:ph sz="quarter" idx="1"/>
          </p:nvPr>
        </p:nvSpPr>
        <p:spPr>
          <a:xfrm>
            <a:off x="503583" y="1447800"/>
            <a:ext cx="11078817" cy="4572000"/>
          </a:xfrm>
        </p:spPr>
        <p:txBody>
          <a:bodyPr/>
          <a:lstStyle/>
          <a:p>
            <a:r>
              <a:rPr lang="en-US" b="1" dirty="0"/>
              <a:t>Active </a:t>
            </a:r>
            <a:r>
              <a:rPr lang="en-US" b="1" dirty="0" smtClean="0"/>
              <a:t>Reconnaissance :</a:t>
            </a:r>
            <a:endParaRPr lang="en-US" b="1" dirty="0"/>
          </a:p>
          <a:p>
            <a:r>
              <a:rPr lang="en-US" dirty="0"/>
              <a:t>In this process, you will directly interact with the computer system to gain information. This information can be relevant and accurate. But there is a risk of getting detected if you are planning active reconnaissance without permission. If you are detected, then system admin can take severe action against you and trail your subsequent activities.</a:t>
            </a:r>
          </a:p>
          <a:p>
            <a:r>
              <a:rPr lang="en-US" b="1" dirty="0"/>
              <a:t>Passive </a:t>
            </a:r>
            <a:r>
              <a:rPr lang="en-US" b="1" dirty="0" smtClean="0"/>
              <a:t>Reconnaissance :</a:t>
            </a:r>
            <a:endParaRPr lang="en-US" b="1" dirty="0"/>
          </a:p>
          <a:p>
            <a:r>
              <a:rPr lang="en-US" dirty="0"/>
              <a:t>In this process, you will not be directly connected to a computer system. This process is used to gather essential information without ever interacting with the target systems.</a:t>
            </a:r>
          </a:p>
          <a:p>
            <a:endParaRPr lang="en-US" dirty="0"/>
          </a:p>
        </p:txBody>
      </p:sp>
    </p:spTree>
    <p:extLst>
      <p:ext uri="{BB962C8B-B14F-4D97-AF65-F5344CB8AC3E}">
        <p14:creationId xmlns:p14="http://schemas.microsoft.com/office/powerpoint/2010/main" val="15932862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Objectives of Reconnaissance</a:t>
            </a:r>
            <a:r>
              <a:rPr lang="en-US" dirty="0"/>
              <a:t/>
            </a:r>
            <a:br>
              <a:rPr lang="en-US" dirty="0"/>
            </a:br>
            <a:endParaRPr lang="en-US" dirty="0"/>
          </a:p>
        </p:txBody>
      </p:sp>
      <p:sp>
        <p:nvSpPr>
          <p:cNvPr id="3" name="Content Placeholder 2"/>
          <p:cNvSpPr>
            <a:spLocks noGrp="1"/>
          </p:cNvSpPr>
          <p:nvPr>
            <p:ph sz="quarter" idx="1"/>
          </p:nvPr>
        </p:nvSpPr>
        <p:spPr/>
        <p:txBody>
          <a:bodyPr/>
          <a:lstStyle/>
          <a:p>
            <a:r>
              <a:rPr lang="en-US" b="1" dirty="0" smtClean="0"/>
              <a:t>Identifying </a:t>
            </a:r>
            <a:r>
              <a:rPr lang="en-US" b="1" dirty="0"/>
              <a:t>Targets:</a:t>
            </a:r>
            <a:r>
              <a:rPr lang="en-US" dirty="0"/>
              <a:t> Reconnaissance helps attackers identify potential targets, including systems, applications, network devices, and personnel.</a:t>
            </a:r>
          </a:p>
          <a:p>
            <a:r>
              <a:rPr lang="en-US" b="1" dirty="0"/>
              <a:t>Mapping Attack Surfaces:</a:t>
            </a:r>
            <a:r>
              <a:rPr lang="en-US" dirty="0"/>
              <a:t> By mapping the target's infrastructure, attackers can identify entry points, vulnerabilities, and weak spots that can be exploited during subsequent stages of the attack.</a:t>
            </a:r>
          </a:p>
          <a:p>
            <a:r>
              <a:rPr lang="en-US" b="1" dirty="0"/>
              <a:t>Gathering Intelligence:</a:t>
            </a:r>
            <a:r>
              <a:rPr lang="en-US" dirty="0"/>
              <a:t> Reconnaissance provides attackers with valuable intelligence about the target's environment, including network topology, security controls, software versions, and user behavior.</a:t>
            </a:r>
          </a:p>
        </p:txBody>
      </p:sp>
    </p:spTree>
    <p:extLst>
      <p:ext uri="{BB962C8B-B14F-4D97-AF65-F5344CB8AC3E}">
        <p14:creationId xmlns:p14="http://schemas.microsoft.com/office/powerpoint/2010/main" val="9289721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26" y="274638"/>
            <a:ext cx="11423374" cy="1143000"/>
          </a:xfrm>
        </p:spPr>
        <p:txBody>
          <a:bodyPr>
            <a:normAutofit fontScale="90000"/>
          </a:bodyPr>
          <a:lstStyle/>
          <a:p>
            <a:pPr algn="ctr"/>
            <a:r>
              <a:rPr lang="en-US" b="1" dirty="0"/>
              <a:t>Social engineering</a:t>
            </a:r>
            <a:r>
              <a:rPr lang="en-US" dirty="0"/>
              <a:t/>
            </a:r>
            <a:br>
              <a:rPr lang="en-US" dirty="0"/>
            </a:br>
            <a:endParaRPr lang="en-US" dirty="0"/>
          </a:p>
        </p:txBody>
      </p:sp>
      <p:sp>
        <p:nvSpPr>
          <p:cNvPr id="3" name="Content Placeholder 2"/>
          <p:cNvSpPr>
            <a:spLocks noGrp="1"/>
          </p:cNvSpPr>
          <p:nvPr>
            <p:ph sz="quarter" idx="1"/>
          </p:nvPr>
        </p:nvSpPr>
        <p:spPr>
          <a:xfrm>
            <a:off x="159026" y="1447800"/>
            <a:ext cx="11423374" cy="4572000"/>
          </a:xfrm>
        </p:spPr>
        <p:txBody>
          <a:bodyPr/>
          <a:lstStyle/>
          <a:p>
            <a:r>
              <a:rPr lang="en-US" b="1" dirty="0" smtClean="0"/>
              <a:t>Social </a:t>
            </a:r>
            <a:r>
              <a:rPr lang="en-US" b="1" dirty="0"/>
              <a:t>engineering </a:t>
            </a:r>
            <a:r>
              <a:rPr lang="en-US" dirty="0"/>
              <a:t>techniques in IT can be looked at from two different angles:</a:t>
            </a:r>
          </a:p>
          <a:p>
            <a:pPr lvl="1"/>
            <a:r>
              <a:rPr lang="en-US" dirty="0"/>
              <a:t>either by using psychological manipulation to get further access to an IT system where the actual objective of the scammer resides, e.g. impersonating an important client via a phone call to lure the target into browsing a malicious website to infect the target's </a:t>
            </a:r>
            <a:r>
              <a:rPr lang="en-US" dirty="0" smtClean="0"/>
              <a:t>workstation.</a:t>
            </a:r>
          </a:p>
          <a:p>
            <a:pPr marL="320040" lvl="1" indent="0">
              <a:buNone/>
            </a:pPr>
            <a:endParaRPr lang="en-US" dirty="0"/>
          </a:p>
          <a:p>
            <a:pPr lvl="1"/>
            <a:r>
              <a:rPr lang="en-US" dirty="0"/>
              <a:t>or using IT technologies as support to psychological manipulation techniques to achieve an objective outside the IT realm, e.g. obtaining banking credentials via a phishing attack to then steal the target's money.</a:t>
            </a:r>
          </a:p>
        </p:txBody>
      </p:sp>
    </p:spTree>
    <p:extLst>
      <p:ext uri="{BB962C8B-B14F-4D97-AF65-F5344CB8AC3E}">
        <p14:creationId xmlns:p14="http://schemas.microsoft.com/office/powerpoint/2010/main" val="20347609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078" y="274638"/>
            <a:ext cx="11105322" cy="1143000"/>
          </a:xfrm>
        </p:spPr>
        <p:txBody>
          <a:bodyPr>
            <a:normAutofit fontScale="90000"/>
          </a:bodyPr>
          <a:lstStyle/>
          <a:p>
            <a:pPr algn="ctr"/>
            <a:r>
              <a:rPr lang="en-US" b="1" dirty="0"/>
              <a:t>Social engineering Techniques</a:t>
            </a:r>
            <a:r>
              <a:rPr lang="en-US" dirty="0"/>
              <a:t/>
            </a:r>
            <a:br>
              <a:rPr lang="en-US" dirty="0"/>
            </a:br>
            <a:endParaRPr lang="en-US" dirty="0"/>
          </a:p>
        </p:txBody>
      </p:sp>
      <p:sp>
        <p:nvSpPr>
          <p:cNvPr id="3" name="Content Placeholder 2"/>
          <p:cNvSpPr>
            <a:spLocks noGrp="1"/>
          </p:cNvSpPr>
          <p:nvPr>
            <p:ph sz="quarter" idx="1"/>
          </p:nvPr>
        </p:nvSpPr>
        <p:spPr>
          <a:xfrm>
            <a:off x="238539" y="887895"/>
            <a:ext cx="11343861" cy="5711687"/>
          </a:xfrm>
        </p:spPr>
        <p:txBody>
          <a:bodyPr>
            <a:normAutofit fontScale="70000" lnSpcReduction="20000"/>
          </a:bodyPr>
          <a:lstStyle/>
          <a:p>
            <a:r>
              <a:rPr lang="en-US" b="1" dirty="0"/>
              <a:t>Pretexting</a:t>
            </a:r>
            <a:endParaRPr lang="en-US" dirty="0"/>
          </a:p>
          <a:p>
            <a:r>
              <a:rPr lang="en-US" dirty="0"/>
              <a:t>This technique involves the use of a pretext -  a false justification for a specific course of action - to gain trust and trick the victim.</a:t>
            </a:r>
          </a:p>
          <a:p>
            <a:r>
              <a:rPr lang="en-US" dirty="0"/>
              <a:t>Example: the attacker claims to work for IT support and requests the target's password for maintenance purposes.</a:t>
            </a:r>
          </a:p>
          <a:p>
            <a:r>
              <a:rPr lang="en-US" dirty="0"/>
              <a:t>Proper identification and authentication processes, policies and trainings should be in place to circumvent such attacks.</a:t>
            </a:r>
          </a:p>
          <a:p>
            <a:r>
              <a:rPr lang="en-US" b="1" dirty="0"/>
              <a:t>Baiting</a:t>
            </a:r>
            <a:endParaRPr lang="en-US" dirty="0"/>
          </a:p>
          <a:p>
            <a:r>
              <a:rPr lang="en-US" dirty="0"/>
              <a:t>Baiting involves luring the victim into performing a specific task by providing easy access to something the victim wants.  </a:t>
            </a:r>
          </a:p>
          <a:p>
            <a:r>
              <a:rPr lang="en-US" dirty="0"/>
              <a:t>Example: a USB flash drive infected with a </a:t>
            </a:r>
            <a:r>
              <a:rPr lang="en-US" dirty="0" err="1"/>
              <a:t>keylogger</a:t>
            </a:r>
            <a:r>
              <a:rPr lang="en-US" dirty="0"/>
              <a:t> and labelled "My private pics" left on the victim's </a:t>
            </a:r>
            <a:r>
              <a:rPr lang="en-US" dirty="0" smtClean="0"/>
              <a:t>doorstep.</a:t>
            </a:r>
            <a:endParaRPr lang="en-US" dirty="0"/>
          </a:p>
          <a:p>
            <a:r>
              <a:rPr lang="en-US" b="1" dirty="0"/>
              <a:t>Quid pro quo</a:t>
            </a:r>
            <a:endParaRPr lang="en-US" dirty="0"/>
          </a:p>
          <a:p>
            <a:r>
              <a:rPr lang="en-US" dirty="0"/>
              <a:t>Quid Pro Quo, "something for something" in Latin, involves a request for information in exchange for a compensation.</a:t>
            </a:r>
          </a:p>
          <a:p>
            <a:r>
              <a:rPr lang="en-US" dirty="0"/>
              <a:t>Example: the attacker asks the victim's password claiming to be a researcher doing an experiment, in exchange for money. </a:t>
            </a:r>
          </a:p>
          <a:p>
            <a:r>
              <a:rPr lang="en-US" dirty="0"/>
              <a:t>Quid pro quo attacks are relatively easy to detect given the asymmetrical value of the information compared to the compensation, which is opposite for the attacker and the victim. In these cases the best countermeasure remains the victim integrity and ability to identify, ignore and report. </a:t>
            </a:r>
          </a:p>
          <a:p>
            <a:r>
              <a:rPr lang="en-US" b="1" dirty="0"/>
              <a:t>Tailgating</a:t>
            </a:r>
            <a:endParaRPr lang="en-US" dirty="0"/>
          </a:p>
          <a:p>
            <a:r>
              <a:rPr lang="en-US" dirty="0"/>
              <a:t>Tailgating is the act of following an </a:t>
            </a:r>
            <a:r>
              <a:rPr lang="en-US" dirty="0" err="1"/>
              <a:t>authorised</a:t>
            </a:r>
            <a:r>
              <a:rPr lang="en-US" dirty="0"/>
              <a:t> person into a restricted area or system.</a:t>
            </a:r>
          </a:p>
          <a:p>
            <a:r>
              <a:rPr lang="en-US" dirty="0"/>
              <a:t>Example: the attacker, dressed as an employee, carries a large box and convinces the victim, who is an </a:t>
            </a:r>
            <a:r>
              <a:rPr lang="en-US" dirty="0" err="1"/>
              <a:t>authorised</a:t>
            </a:r>
            <a:r>
              <a:rPr lang="en-US" dirty="0"/>
              <a:t> employee entering at the same time, to open the door of the data-</a:t>
            </a:r>
            <a:r>
              <a:rPr lang="en-US" dirty="0" err="1"/>
              <a:t>centre</a:t>
            </a:r>
            <a:r>
              <a:rPr lang="en-US" dirty="0"/>
              <a:t> using the victim's RFID pass.</a:t>
            </a:r>
          </a:p>
          <a:p>
            <a:endParaRPr lang="en-US" dirty="0"/>
          </a:p>
        </p:txBody>
      </p:sp>
    </p:spTree>
    <p:extLst>
      <p:ext uri="{BB962C8B-B14F-4D97-AF65-F5344CB8AC3E}">
        <p14:creationId xmlns:p14="http://schemas.microsoft.com/office/powerpoint/2010/main" val="34329950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842" y="0"/>
            <a:ext cx="11227558" cy="912671"/>
          </a:xfrm>
        </p:spPr>
        <p:txBody>
          <a:bodyPr/>
          <a:lstStyle/>
          <a:p>
            <a:pPr algn="ctr"/>
            <a:r>
              <a:rPr lang="en-US" dirty="0"/>
              <a:t>Difference between Hackers and Crackers</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245627513"/>
              </p:ext>
            </p:extLst>
          </p:nvPr>
        </p:nvGraphicFramePr>
        <p:xfrm>
          <a:off x="354842" y="912813"/>
          <a:ext cx="11227558" cy="5524224"/>
        </p:xfrm>
        <a:graphic>
          <a:graphicData uri="http://schemas.openxmlformats.org/drawingml/2006/table">
            <a:tbl>
              <a:tblPr firstRow="1" bandRow="1">
                <a:tableStyleId>{5C22544A-7EE6-4342-B048-85BDC9FD1C3A}</a:tableStyleId>
              </a:tblPr>
              <a:tblGrid>
                <a:gridCol w="5613779"/>
                <a:gridCol w="5613779"/>
              </a:tblGrid>
              <a:tr h="610212">
                <a:tc>
                  <a:txBody>
                    <a:bodyPr/>
                    <a:lstStyle/>
                    <a:p>
                      <a:pPr algn="ctr"/>
                      <a:r>
                        <a:rPr lang="en-US" sz="2000" dirty="0" smtClean="0">
                          <a:latin typeface="Times New Roman" panose="02020603050405020304" pitchFamily="18" charset="0"/>
                          <a:cs typeface="Times New Roman" panose="02020603050405020304" pitchFamily="18" charset="0"/>
                        </a:rPr>
                        <a:t>Hacker</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Cracker</a:t>
                      </a:r>
                      <a:endParaRPr lang="en-US" sz="2000" dirty="0">
                        <a:latin typeface="Times New Roman" panose="02020603050405020304" pitchFamily="18" charset="0"/>
                        <a:cs typeface="Times New Roman" panose="02020603050405020304" pitchFamily="18" charset="0"/>
                      </a:endParaRPr>
                    </a:p>
                  </a:txBody>
                  <a:tcPr/>
                </a:tc>
              </a:tr>
              <a:tr h="610212">
                <a:tc>
                  <a:txBody>
                    <a:bodyPr/>
                    <a:lstStyle/>
                    <a:p>
                      <a:pPr marL="0" indent="0">
                        <a:buFont typeface="+mj-lt"/>
                        <a:buNone/>
                      </a:pPr>
                      <a:r>
                        <a:rPr kumimoji="0"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1. The good people who hack for knowledge purposes.</a:t>
                      </a:r>
                    </a:p>
                  </a:txBody>
                  <a:tcPr/>
                </a:tc>
                <a:tc>
                  <a:txBody>
                    <a:bodyPr/>
                    <a:lstStyle/>
                    <a:p>
                      <a:r>
                        <a:rPr kumimoji="0"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1.</a:t>
                      </a:r>
                      <a:r>
                        <a:rPr kumimoji="0" lang="en-US" sz="20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kumimoji="0"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The evil person who breaks into a system for benefits.</a:t>
                      </a:r>
                      <a:endParaRPr lang="en-US" sz="2000" dirty="0">
                        <a:latin typeface="Times New Roman" panose="02020603050405020304" pitchFamily="18" charset="0"/>
                        <a:cs typeface="Times New Roman" panose="02020603050405020304" pitchFamily="18" charset="0"/>
                      </a:endParaRPr>
                    </a:p>
                  </a:txBody>
                  <a:tcPr/>
                </a:tc>
              </a:tr>
              <a:tr h="1053243">
                <a:tc>
                  <a:txBody>
                    <a:bodyPr/>
                    <a:lstStyle/>
                    <a:p>
                      <a:pPr marL="0" indent="0">
                        <a:buFont typeface="+mj-lt"/>
                        <a:buNone/>
                      </a:pPr>
                      <a:r>
                        <a:rPr kumimoji="0"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2.</a:t>
                      </a:r>
                      <a:r>
                        <a:rPr kumimoji="0" lang="en-US" sz="20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kumimoji="0"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They are skilled and have advanced knowledge of computers OS and programming languages.</a:t>
                      </a:r>
                      <a:endParaRPr lang="en-US" sz="2000" dirty="0">
                        <a:latin typeface="Times New Roman" panose="02020603050405020304" pitchFamily="18" charset="0"/>
                        <a:cs typeface="Times New Roman" panose="02020603050405020304" pitchFamily="18" charset="0"/>
                      </a:endParaRPr>
                    </a:p>
                  </a:txBody>
                  <a:tcPr/>
                </a:tc>
                <a:tc>
                  <a:txBody>
                    <a:bodyPr/>
                    <a:lstStyle/>
                    <a:p>
                      <a:r>
                        <a:rPr kumimoji="0"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2. They may or may not be skilled, some crackers just know a few tricks to steal data</a:t>
                      </a:r>
                      <a:endParaRPr lang="en-US" sz="2000" dirty="0">
                        <a:latin typeface="Times New Roman" panose="02020603050405020304" pitchFamily="18" charset="0"/>
                        <a:cs typeface="Times New Roman" panose="02020603050405020304" pitchFamily="18" charset="0"/>
                      </a:endParaRPr>
                    </a:p>
                  </a:txBody>
                  <a:tcPr/>
                </a:tc>
              </a:tr>
              <a:tr h="1053243">
                <a:tc>
                  <a:txBody>
                    <a:bodyPr/>
                    <a:lstStyle/>
                    <a:p>
                      <a:r>
                        <a:rPr kumimoji="0"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3. Hackers share the knowledge and never damages the data.</a:t>
                      </a:r>
                      <a:endParaRPr lang="en-US" sz="2000" dirty="0">
                        <a:latin typeface="Times New Roman" panose="02020603050405020304" pitchFamily="18" charset="0"/>
                        <a:cs typeface="Times New Roman" panose="02020603050405020304" pitchFamily="18" charset="0"/>
                      </a:endParaRPr>
                    </a:p>
                  </a:txBody>
                  <a:tcPr/>
                </a:tc>
                <a:tc>
                  <a:txBody>
                    <a:bodyPr/>
                    <a:lstStyle/>
                    <a:p>
                      <a:r>
                        <a:rPr kumimoji="0"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3. If they found any loophole they just delete the data or damages the data.</a:t>
                      </a:r>
                      <a:endParaRPr lang="en-US" sz="2000" dirty="0">
                        <a:latin typeface="Times New Roman" panose="02020603050405020304" pitchFamily="18" charset="0"/>
                        <a:cs typeface="Times New Roman" panose="02020603050405020304" pitchFamily="18" charset="0"/>
                      </a:endParaRPr>
                    </a:p>
                  </a:txBody>
                  <a:tcPr/>
                </a:tc>
              </a:tr>
              <a:tr h="1053243">
                <a:tc>
                  <a:txBody>
                    <a:bodyPr/>
                    <a:lstStyle/>
                    <a:p>
                      <a:r>
                        <a:rPr kumimoji="0"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4. Hackers are the ethical professionals.</a:t>
                      </a:r>
                      <a:endParaRPr lang="en-US" sz="2000" dirty="0">
                        <a:latin typeface="Times New Roman" panose="02020603050405020304" pitchFamily="18" charset="0"/>
                        <a:cs typeface="Times New Roman" panose="02020603050405020304" pitchFamily="18" charset="0"/>
                      </a:endParaRPr>
                    </a:p>
                  </a:txBody>
                  <a:tcPr/>
                </a:tc>
                <a:tc>
                  <a:txBody>
                    <a:bodyPr/>
                    <a:lstStyle/>
                    <a:p>
                      <a:r>
                        <a:rPr kumimoji="0"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4. Crackers are unethical and want to benefit themselves from illegal tasks.</a:t>
                      </a:r>
                      <a:endParaRPr lang="en-US" sz="2000" dirty="0">
                        <a:latin typeface="Times New Roman" panose="02020603050405020304" pitchFamily="18" charset="0"/>
                        <a:cs typeface="Times New Roman" panose="02020603050405020304" pitchFamily="18" charset="0"/>
                      </a:endParaRPr>
                    </a:p>
                  </a:txBody>
                  <a:tcPr/>
                </a:tc>
              </a:tr>
              <a:tr h="1053243">
                <a:tc>
                  <a:txBody>
                    <a:bodyPr/>
                    <a:lstStyle/>
                    <a:p>
                      <a:r>
                        <a:rPr kumimoji="0"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5. Hackers program or hacks to check the integrity and vulnerability strength of a network.</a:t>
                      </a:r>
                      <a:endParaRPr lang="en-US" sz="2000" dirty="0">
                        <a:latin typeface="Times New Roman" panose="02020603050405020304" pitchFamily="18" charset="0"/>
                        <a:cs typeface="Times New Roman" panose="02020603050405020304" pitchFamily="18" charset="0"/>
                      </a:endParaRPr>
                    </a:p>
                  </a:txBody>
                  <a:tcPr/>
                </a:tc>
                <a:tc>
                  <a:txBody>
                    <a:bodyPr/>
                    <a:lstStyle/>
                    <a:p>
                      <a:r>
                        <a:rPr kumimoji="0"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5. Crackers do not make new tools but use someone else tools for their cause and harm the network.</a:t>
                      </a:r>
                      <a:endParaRPr lang="en-US" sz="20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6969313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821" y="274638"/>
            <a:ext cx="11269579" cy="1143000"/>
          </a:xfrm>
        </p:spPr>
        <p:txBody>
          <a:bodyPr/>
          <a:lstStyle/>
          <a:p>
            <a:pPr algn="ctr"/>
            <a:r>
              <a:rPr lang="en-US" dirty="0" smtClean="0"/>
              <a:t>Introduction to scanning</a:t>
            </a:r>
            <a:endParaRPr lang="en-US" dirty="0"/>
          </a:p>
        </p:txBody>
      </p:sp>
      <p:sp>
        <p:nvSpPr>
          <p:cNvPr id="3" name="Content Placeholder 2"/>
          <p:cNvSpPr>
            <a:spLocks noGrp="1"/>
          </p:cNvSpPr>
          <p:nvPr>
            <p:ph sz="quarter" idx="1"/>
          </p:nvPr>
        </p:nvSpPr>
        <p:spPr>
          <a:xfrm>
            <a:off x="312821" y="1447800"/>
            <a:ext cx="11269579" cy="4572000"/>
          </a:xfrm>
        </p:spPr>
        <p:txBody>
          <a:bodyPr>
            <a:normAutofit fontScale="92500"/>
          </a:bodyPr>
          <a:lstStyle/>
          <a:p>
            <a:r>
              <a:rPr lang="en-US" b="1" dirty="0"/>
              <a:t>Scanning</a:t>
            </a:r>
            <a:r>
              <a:rPr lang="en-US" dirty="0"/>
              <a:t> in ethical hacking is a network exploration technique used to identify the systems connected to an organization’s network</a:t>
            </a:r>
            <a:r>
              <a:rPr lang="en-US" dirty="0" smtClean="0"/>
              <a:t>.</a:t>
            </a:r>
          </a:p>
          <a:p>
            <a:r>
              <a:rPr lang="en-US" dirty="0" smtClean="0"/>
              <a:t> </a:t>
            </a:r>
            <a:r>
              <a:rPr lang="en-US" dirty="0"/>
              <a:t>It provides information about the accessible systems, services, and resources on a target system. </a:t>
            </a:r>
            <a:endParaRPr lang="en-US" dirty="0" smtClean="0"/>
          </a:p>
          <a:p>
            <a:r>
              <a:rPr lang="en-US" dirty="0" smtClean="0"/>
              <a:t>Some </a:t>
            </a:r>
            <a:r>
              <a:rPr lang="en-US" dirty="0"/>
              <a:t>may refer to this type of scan as an active scan because it can potentially disrupt services on those hosts that are susceptible</a:t>
            </a:r>
            <a:r>
              <a:rPr lang="en-US" dirty="0" smtClean="0"/>
              <a:t>.</a:t>
            </a:r>
          </a:p>
          <a:p>
            <a:r>
              <a:rPr lang="en-US" dirty="0" smtClean="0"/>
              <a:t> </a:t>
            </a:r>
            <a:r>
              <a:rPr lang="en-US" dirty="0"/>
              <a:t>Scanning is often used during vulnerability </a:t>
            </a:r>
            <a:r>
              <a:rPr lang="en-US" dirty="0" smtClean="0"/>
              <a:t>assessment</a:t>
            </a:r>
            <a:r>
              <a:rPr lang="en-US" dirty="0"/>
              <a:t> when probing weaknesses in existing defenses</a:t>
            </a:r>
            <a:r>
              <a:rPr lang="en-US" dirty="0" smtClean="0"/>
              <a:t>.</a:t>
            </a:r>
          </a:p>
          <a:p>
            <a:r>
              <a:rPr lang="en-US" dirty="0"/>
              <a:t>Scanning is more than just port scanning, but it is a very important part of this process. Scanning allows you to identify open ports on the target system and can be used for port mapping, performing an interactive session with the operating system via those ports, or even redirecting traffic from these open ports. There are many tasks that can be performed with a scanning tool.</a:t>
            </a:r>
          </a:p>
        </p:txBody>
      </p:sp>
    </p:spTree>
    <p:extLst>
      <p:ext uri="{BB962C8B-B14F-4D97-AF65-F5344CB8AC3E}">
        <p14:creationId xmlns:p14="http://schemas.microsoft.com/office/powerpoint/2010/main" val="38024204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890336" y="1417638"/>
            <a:ext cx="10323095" cy="4970379"/>
          </a:xfrm>
        </p:spPr>
      </p:pic>
    </p:spTree>
    <p:extLst>
      <p:ext uri="{BB962C8B-B14F-4D97-AF65-F5344CB8AC3E}">
        <p14:creationId xmlns:p14="http://schemas.microsoft.com/office/powerpoint/2010/main" val="3727595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843" y="274638"/>
            <a:ext cx="11012557" cy="653014"/>
          </a:xfrm>
        </p:spPr>
        <p:txBody>
          <a:bodyPr>
            <a:normAutofit fontScale="90000"/>
          </a:bodyPr>
          <a:lstStyle/>
          <a:p>
            <a:pPr algn="ctr"/>
            <a:r>
              <a:rPr lang="en-US" dirty="0" smtClean="0"/>
              <a:t>Types of Scanning</a:t>
            </a:r>
            <a:endParaRPr lang="en-US" dirty="0"/>
          </a:p>
        </p:txBody>
      </p:sp>
      <p:sp>
        <p:nvSpPr>
          <p:cNvPr id="3" name="Content Placeholder 2"/>
          <p:cNvSpPr>
            <a:spLocks noGrp="1"/>
          </p:cNvSpPr>
          <p:nvPr>
            <p:ph sz="quarter" idx="1"/>
          </p:nvPr>
        </p:nvSpPr>
        <p:spPr>
          <a:xfrm>
            <a:off x="410817" y="821635"/>
            <a:ext cx="11171583" cy="5565913"/>
          </a:xfrm>
        </p:spPr>
        <p:txBody>
          <a:bodyPr>
            <a:normAutofit fontScale="85000" lnSpcReduction="20000"/>
          </a:bodyPr>
          <a:lstStyle/>
          <a:p>
            <a:r>
              <a:rPr lang="en-US" b="1" dirty="0"/>
              <a:t>Port Scanning:</a:t>
            </a:r>
            <a:endParaRPr lang="en-US" dirty="0"/>
          </a:p>
          <a:p>
            <a:pPr lvl="1"/>
            <a:r>
              <a:rPr lang="en-US" b="1" dirty="0"/>
              <a:t>TCP Connect Scan:</a:t>
            </a:r>
            <a:r>
              <a:rPr lang="en-US" dirty="0"/>
              <a:t> This involves attempting to establish a full TCP connection with the target port to determine if it is open, closed, or filtered by a firewall.</a:t>
            </a:r>
          </a:p>
          <a:p>
            <a:pPr lvl="1"/>
            <a:r>
              <a:rPr lang="en-US" b="1" dirty="0"/>
              <a:t>SYN Scan (Half-Open Scan):</a:t>
            </a:r>
            <a:r>
              <a:rPr lang="en-US" dirty="0"/>
              <a:t> This technique sends SYN packets to the target ports and analyzes the responses to determine if the ports are open, closed, or filtered.</a:t>
            </a:r>
          </a:p>
          <a:p>
            <a:pPr lvl="1"/>
            <a:r>
              <a:rPr lang="en-US" b="1" dirty="0"/>
              <a:t>UDP Scan:</a:t>
            </a:r>
            <a:r>
              <a:rPr lang="en-US" dirty="0"/>
              <a:t> UDP scanning involves sending UDP packets to target ports and analyzing the responses to determine if the ports are open or closed.</a:t>
            </a:r>
          </a:p>
          <a:p>
            <a:pPr lvl="1"/>
            <a:r>
              <a:rPr lang="en-US" b="1" dirty="0"/>
              <a:t>ACK Scan:</a:t>
            </a:r>
            <a:r>
              <a:rPr lang="en-US" dirty="0"/>
              <a:t> This technique sends ACK packets to target ports and analyzes the responses to infer the presence of firewalls, filtering rules, or </a:t>
            </a:r>
            <a:r>
              <a:rPr lang="en-US" dirty="0" err="1"/>
              <a:t>stateful</a:t>
            </a:r>
            <a:r>
              <a:rPr lang="en-US" dirty="0"/>
              <a:t> packet inspection.</a:t>
            </a:r>
          </a:p>
          <a:p>
            <a:r>
              <a:rPr lang="en-US" b="1" dirty="0"/>
              <a:t>Network Scanning:</a:t>
            </a:r>
            <a:endParaRPr lang="en-US" dirty="0"/>
          </a:p>
          <a:p>
            <a:pPr lvl="1"/>
            <a:r>
              <a:rPr lang="en-US" b="1" dirty="0"/>
              <a:t>IP Address Scanning:</a:t>
            </a:r>
            <a:r>
              <a:rPr lang="en-US" dirty="0"/>
              <a:t> Identifying live hosts and active IP addresses within a network range using techniques such as ping sweeps or ICMP echo requests.</a:t>
            </a:r>
          </a:p>
          <a:p>
            <a:r>
              <a:rPr lang="en-US" b="1" dirty="0" smtClean="0"/>
              <a:t>Vulnerability </a:t>
            </a:r>
            <a:r>
              <a:rPr lang="en-US" b="1" dirty="0"/>
              <a:t>Scanning:</a:t>
            </a:r>
            <a:endParaRPr lang="en-US" dirty="0"/>
          </a:p>
          <a:p>
            <a:pPr lvl="1"/>
            <a:r>
              <a:rPr lang="en-US" b="1" dirty="0"/>
              <a:t>Network Vulnerability Scanning:</a:t>
            </a:r>
            <a:r>
              <a:rPr lang="en-US" dirty="0"/>
              <a:t> Identifying vulnerabilities and misconfigurations in network devices, such as routers, switches, firewalls, and servers.</a:t>
            </a:r>
          </a:p>
          <a:p>
            <a:pPr lvl="1"/>
            <a:r>
              <a:rPr lang="en-US" b="1" dirty="0"/>
              <a:t>Web Application Vulnerability Scanning:</a:t>
            </a:r>
            <a:r>
              <a:rPr lang="en-US" dirty="0"/>
              <a:t> Identifying vulnerabilities and security flaws in web applications, such as SQL injection, cross-site scripting (XSS), and insecure authentication mechanisms.</a:t>
            </a:r>
          </a:p>
          <a:p>
            <a:pPr lvl="1"/>
            <a:r>
              <a:rPr lang="en-US" b="1" dirty="0"/>
              <a:t>Credential Scanning:</a:t>
            </a:r>
            <a:r>
              <a:rPr lang="en-US" dirty="0"/>
              <a:t> Identifying weak or default credentials on target systems or applications using brute-force attacks, password dictionaries, or credential stuffing techniques</a:t>
            </a:r>
            <a:r>
              <a:rPr lang="en-US" dirty="0" smtClean="0"/>
              <a:t>.</a:t>
            </a:r>
            <a:endParaRPr lang="en-US" dirty="0"/>
          </a:p>
        </p:txBody>
      </p:sp>
    </p:spTree>
    <p:extLst>
      <p:ext uri="{BB962C8B-B14F-4D97-AF65-F5344CB8AC3E}">
        <p14:creationId xmlns:p14="http://schemas.microsoft.com/office/powerpoint/2010/main" val="32973257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20000"/>
          </a:bodyPr>
          <a:lstStyle/>
          <a:p>
            <a:r>
              <a:rPr lang="en-US" b="1" dirty="0"/>
              <a:t>Service Scanning:</a:t>
            </a:r>
            <a:endParaRPr lang="en-US" dirty="0"/>
          </a:p>
          <a:p>
            <a:pPr lvl="1"/>
            <a:r>
              <a:rPr lang="en-US" b="1" dirty="0"/>
              <a:t>Service Version Detection:</a:t>
            </a:r>
            <a:r>
              <a:rPr lang="en-US" dirty="0"/>
              <a:t> Identifying the versions of services and applications running on open ports to determine potential vulnerabilities or exploit targets.</a:t>
            </a:r>
          </a:p>
          <a:p>
            <a:pPr lvl="1"/>
            <a:r>
              <a:rPr lang="en-US" b="1" dirty="0"/>
              <a:t>Banner Grabbing:</a:t>
            </a:r>
            <a:r>
              <a:rPr lang="en-US" dirty="0"/>
              <a:t> Extracting banners or service banners from target systems to gather information about software versions, server types, and configurations.</a:t>
            </a:r>
          </a:p>
          <a:p>
            <a:r>
              <a:rPr lang="en-US" b="1" dirty="0"/>
              <a:t>Wireless Scanning:</a:t>
            </a:r>
            <a:endParaRPr lang="en-US" dirty="0"/>
          </a:p>
          <a:p>
            <a:pPr lvl="1"/>
            <a:r>
              <a:rPr lang="en-US" b="1" dirty="0"/>
              <a:t>Wi-Fi Scanning:</a:t>
            </a:r>
            <a:r>
              <a:rPr lang="en-US" dirty="0"/>
              <a:t> Identifying nearby Wi-Fi networks, access points, and clients using tools such as Wireshark, Kismet, or </a:t>
            </a:r>
            <a:r>
              <a:rPr lang="en-US" dirty="0" err="1"/>
              <a:t>Airodump</a:t>
            </a:r>
            <a:r>
              <a:rPr lang="en-US" dirty="0"/>
              <a:t>-ng.</a:t>
            </a:r>
          </a:p>
          <a:p>
            <a:pPr lvl="1"/>
            <a:r>
              <a:rPr lang="en-US" b="1" dirty="0"/>
              <a:t>Bluetooth Scanning:</a:t>
            </a:r>
            <a:r>
              <a:rPr lang="en-US" dirty="0"/>
              <a:t> Identifying nearby Bluetooth devices, including smartphones, laptops, and </a:t>
            </a:r>
            <a:r>
              <a:rPr lang="en-US" dirty="0" err="1"/>
              <a:t>IoT</a:t>
            </a:r>
            <a:r>
              <a:rPr lang="en-US" dirty="0"/>
              <a:t> devices, using Bluetooth scanners or sniffers.</a:t>
            </a:r>
          </a:p>
          <a:p>
            <a:r>
              <a:rPr lang="en-US" b="1" dirty="0"/>
              <a:t>Host Discovery:</a:t>
            </a:r>
            <a:endParaRPr lang="en-US" dirty="0"/>
          </a:p>
          <a:p>
            <a:pPr lvl="1"/>
            <a:r>
              <a:rPr lang="en-US" b="1" dirty="0"/>
              <a:t>Ping Sweep:</a:t>
            </a:r>
            <a:r>
              <a:rPr lang="en-US" dirty="0"/>
              <a:t> Sending ICMP echo requests to multiple IP addresses to determine which hosts are live and responsive on the network.</a:t>
            </a:r>
          </a:p>
          <a:p>
            <a:pPr lvl="1"/>
            <a:r>
              <a:rPr lang="en-US" b="1" dirty="0"/>
              <a:t>ARP Scanning:</a:t>
            </a:r>
            <a:r>
              <a:rPr lang="en-US" dirty="0"/>
              <a:t> Discovering hosts on a local network by sending ARP requests and analyzing ARP responses to map MAC addresses to IP addresses.</a:t>
            </a:r>
          </a:p>
          <a:p>
            <a:endParaRPr lang="en-US" dirty="0"/>
          </a:p>
          <a:p>
            <a:endParaRPr lang="en-US" dirty="0"/>
          </a:p>
        </p:txBody>
      </p:sp>
    </p:spTree>
    <p:extLst>
      <p:ext uri="{BB962C8B-B14F-4D97-AF65-F5344CB8AC3E}">
        <p14:creationId xmlns:p14="http://schemas.microsoft.com/office/powerpoint/2010/main" val="39161807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t>
            </a:r>
            <a:r>
              <a:rPr lang="en-US" dirty="0" smtClean="0"/>
              <a:t>Sniffer</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a:t>A sniffer, also known as a network analyzer or packet sniffer, is a software or hardware tool used to capture and analyze network traffic passing through a network interface in real-time</a:t>
            </a:r>
            <a:r>
              <a:rPr lang="en-US" dirty="0" smtClean="0"/>
              <a:t>.</a:t>
            </a:r>
          </a:p>
          <a:p>
            <a:r>
              <a:rPr lang="en-US" dirty="0" smtClean="0"/>
              <a:t> </a:t>
            </a:r>
            <a:r>
              <a:rPr lang="en-US" dirty="0"/>
              <a:t>Sniffers intercept data packets transmitted over a network and can inspect their contents, including headers, payloads, and protocols, to extract valuable information</a:t>
            </a:r>
            <a:r>
              <a:rPr lang="en-US" dirty="0" smtClean="0"/>
              <a:t>.</a:t>
            </a:r>
          </a:p>
          <a:p>
            <a:r>
              <a:rPr lang="en-US" dirty="0"/>
              <a:t>Packet sniffers are commonly used for network troubleshooting, security analysis, and network optimization</a:t>
            </a:r>
            <a:r>
              <a:rPr lang="en-US" dirty="0" smtClean="0"/>
              <a:t>.</a:t>
            </a:r>
          </a:p>
          <a:p>
            <a:r>
              <a:rPr lang="en-US" dirty="0" smtClean="0"/>
              <a:t> </a:t>
            </a:r>
            <a:r>
              <a:rPr lang="en-US" dirty="0"/>
              <a:t>They can be used to identify network problems such as congestion, packet loss, or improper configurations, and they can also be used to detect security threats such as network intrusions or unauthorized access attempts.</a:t>
            </a:r>
            <a:endParaRPr lang="en-US" dirty="0" smtClean="0"/>
          </a:p>
          <a:p>
            <a:r>
              <a:rPr lang="en-US" dirty="0" smtClean="0"/>
              <a:t> </a:t>
            </a:r>
            <a:r>
              <a:rPr lang="en-US" dirty="0"/>
              <a:t>There are two main types of sniffers based on their operational mode: </a:t>
            </a:r>
            <a:endParaRPr lang="en-US" dirty="0" smtClean="0"/>
          </a:p>
          <a:p>
            <a:pPr marL="0" indent="0">
              <a:buNone/>
            </a:pPr>
            <a:r>
              <a:rPr lang="en-US" b="1" dirty="0" smtClean="0"/>
              <a:t>	1.  Passive </a:t>
            </a:r>
            <a:r>
              <a:rPr lang="en-US" b="1" dirty="0"/>
              <a:t>sniffers </a:t>
            </a:r>
          </a:p>
          <a:p>
            <a:pPr marL="0" indent="0">
              <a:buNone/>
            </a:pPr>
            <a:r>
              <a:rPr lang="en-US" b="1" dirty="0" smtClean="0"/>
              <a:t>	2.  Active sniffers.</a:t>
            </a:r>
            <a:endParaRPr lang="en-US" b="1" dirty="0"/>
          </a:p>
        </p:txBody>
      </p:sp>
    </p:spTree>
    <p:extLst>
      <p:ext uri="{BB962C8B-B14F-4D97-AF65-F5344CB8AC3E}">
        <p14:creationId xmlns:p14="http://schemas.microsoft.com/office/powerpoint/2010/main" val="40473279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826" y="274638"/>
            <a:ext cx="11118574" cy="666266"/>
          </a:xfrm>
        </p:spPr>
        <p:txBody>
          <a:bodyPr>
            <a:normAutofit fontScale="90000"/>
          </a:bodyPr>
          <a:lstStyle/>
          <a:p>
            <a:pPr algn="ctr"/>
            <a:r>
              <a:rPr lang="en-US" dirty="0" smtClean="0"/>
              <a:t>Types of Sniffers</a:t>
            </a:r>
            <a:endParaRPr lang="en-US" dirty="0"/>
          </a:p>
        </p:txBody>
      </p:sp>
      <p:sp>
        <p:nvSpPr>
          <p:cNvPr id="3" name="Content Placeholder 2"/>
          <p:cNvSpPr>
            <a:spLocks noGrp="1"/>
          </p:cNvSpPr>
          <p:nvPr>
            <p:ph sz="quarter" idx="1"/>
          </p:nvPr>
        </p:nvSpPr>
        <p:spPr>
          <a:xfrm>
            <a:off x="463826" y="940904"/>
            <a:ext cx="11118574" cy="5685183"/>
          </a:xfrm>
        </p:spPr>
        <p:txBody>
          <a:bodyPr>
            <a:normAutofit fontScale="85000" lnSpcReduction="10000"/>
          </a:bodyPr>
          <a:lstStyle/>
          <a:p>
            <a:r>
              <a:rPr lang="en-US" b="1" dirty="0"/>
              <a:t>Passive Sniffers:</a:t>
            </a:r>
            <a:endParaRPr lang="en-US" dirty="0"/>
          </a:p>
          <a:p>
            <a:pPr lvl="1"/>
            <a:r>
              <a:rPr lang="en-US" dirty="0"/>
              <a:t>Passive sniffers operate by listening to network traffic without actively participating in the communication.</a:t>
            </a:r>
          </a:p>
          <a:p>
            <a:pPr lvl="1"/>
            <a:r>
              <a:rPr lang="en-US" dirty="0"/>
              <a:t>They capture packets that are transmitted over the network segment to which they are connected.</a:t>
            </a:r>
          </a:p>
          <a:p>
            <a:pPr lvl="1"/>
            <a:r>
              <a:rPr lang="en-US" dirty="0"/>
              <a:t>Passive sniffers do not modify or inject packets into the network and are therefore less detectable by network intrusion detection systems (NIDS) and firewalls.</a:t>
            </a:r>
          </a:p>
          <a:p>
            <a:pPr lvl="1"/>
            <a:r>
              <a:rPr lang="en-US" dirty="0"/>
              <a:t>However, passive sniffers may not capture all packets in high-traffic environments or on switched networks where traffic is segmented into different VLANs.</a:t>
            </a:r>
          </a:p>
          <a:p>
            <a:r>
              <a:rPr lang="en-US" b="1" dirty="0"/>
              <a:t>Active Sniffers:</a:t>
            </a:r>
            <a:endParaRPr lang="en-US" dirty="0"/>
          </a:p>
          <a:p>
            <a:pPr lvl="1"/>
            <a:r>
              <a:rPr lang="en-US" dirty="0"/>
              <a:t>Active sniffers, also known as inline sniffers or intrusive sniffers, actively participate in network communication by injecting packets into the network.</a:t>
            </a:r>
          </a:p>
          <a:p>
            <a:pPr lvl="1"/>
            <a:r>
              <a:rPr lang="en-US" dirty="0"/>
              <a:t>They send specially crafted packets to elicit responses from other devices on the network or to manipulate network traffic.</a:t>
            </a:r>
          </a:p>
          <a:p>
            <a:pPr lvl="1"/>
            <a:r>
              <a:rPr lang="en-US" dirty="0"/>
              <a:t>Active sniffers have more control over the captured data and can ensure that all packets are intercepted, even in switched network environments.</a:t>
            </a:r>
          </a:p>
          <a:p>
            <a:pPr lvl="1"/>
            <a:r>
              <a:rPr lang="en-US" dirty="0"/>
              <a:t>However, active sniffers are more detectable and may trigger security alerts on network intrusion detection systems (NIDS) or firewalls.</a:t>
            </a:r>
          </a:p>
          <a:p>
            <a:pPr lvl="1"/>
            <a:r>
              <a:rPr lang="en-US" dirty="0"/>
              <a:t>Additionally, active sniffing can potentially disrupt network communication or cause unintended consequences if not used carefully</a:t>
            </a:r>
            <a:r>
              <a:rPr lang="en-US" dirty="0" smtClean="0"/>
              <a:t>.</a:t>
            </a:r>
            <a:endParaRPr lang="en-US" dirty="0"/>
          </a:p>
        </p:txBody>
      </p:sp>
    </p:spTree>
    <p:extLst>
      <p:ext uri="{BB962C8B-B14F-4D97-AF65-F5344CB8AC3E}">
        <p14:creationId xmlns:p14="http://schemas.microsoft.com/office/powerpoint/2010/main" val="25138414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91547"/>
            <a:ext cx="10363200" cy="768281"/>
          </a:xfrm>
        </p:spPr>
        <p:txBody>
          <a:bodyPr/>
          <a:lstStyle/>
          <a:p>
            <a:pPr algn="ctr"/>
            <a:r>
              <a:rPr lang="en-US" dirty="0"/>
              <a:t>Sniffer operation</a:t>
            </a:r>
          </a:p>
        </p:txBody>
      </p:sp>
      <p:sp>
        <p:nvSpPr>
          <p:cNvPr id="3" name="Content Placeholder 2"/>
          <p:cNvSpPr>
            <a:spLocks noGrp="1"/>
          </p:cNvSpPr>
          <p:nvPr>
            <p:ph sz="quarter" idx="1"/>
          </p:nvPr>
        </p:nvSpPr>
        <p:spPr>
          <a:xfrm>
            <a:off x="424070" y="1245705"/>
            <a:ext cx="11158330" cy="5234608"/>
          </a:xfrm>
        </p:spPr>
        <p:txBody>
          <a:bodyPr>
            <a:normAutofit fontScale="77500" lnSpcReduction="20000"/>
          </a:bodyPr>
          <a:lstStyle/>
          <a:p>
            <a:r>
              <a:rPr lang="en-US" dirty="0"/>
              <a:t>Sniffer operation involves the process of capturing, analyzing, and interpreting network traffic to gain insights into network activity, diagnose issues, or detect security threats. Here's an overview of how a sniffer operates:</a:t>
            </a:r>
          </a:p>
          <a:p>
            <a:r>
              <a:rPr lang="en-US" b="1" dirty="0"/>
              <a:t>Packet Capture:</a:t>
            </a:r>
            <a:endParaRPr lang="en-US" dirty="0"/>
          </a:p>
          <a:p>
            <a:pPr lvl="1"/>
            <a:r>
              <a:rPr lang="en-US" dirty="0"/>
              <a:t>The first step in sniffer operation is capturing network packets as they traverse the network interface.</a:t>
            </a:r>
          </a:p>
          <a:p>
            <a:pPr lvl="1"/>
            <a:r>
              <a:rPr lang="en-US" dirty="0"/>
              <a:t>The sniffer places the network interface into promiscuous mode, allowing it to capture all traffic passing through the interface, regardless of the intended destination.</a:t>
            </a:r>
          </a:p>
          <a:p>
            <a:pPr lvl="1"/>
            <a:r>
              <a:rPr lang="en-US" dirty="0"/>
              <a:t>As data packets are received by the network interface, the sniffer copies them to a buffer in memory for analysis.</a:t>
            </a:r>
          </a:p>
          <a:p>
            <a:r>
              <a:rPr lang="en-US" b="1" dirty="0"/>
              <a:t>Packet Analysis:</a:t>
            </a:r>
            <a:endParaRPr lang="en-US" dirty="0"/>
          </a:p>
          <a:p>
            <a:pPr lvl="1"/>
            <a:r>
              <a:rPr lang="en-US" dirty="0"/>
              <a:t>Once packets are captured, the sniffer analyzes their contents to extract relevant information.</a:t>
            </a:r>
          </a:p>
          <a:p>
            <a:pPr lvl="1"/>
            <a:r>
              <a:rPr lang="en-US" dirty="0"/>
              <a:t>This analysis typically involves examining packet headers and payloads to identify key attributes such as source and destination addresses, protocol types, port numbers, and packet lengths.</a:t>
            </a:r>
          </a:p>
          <a:p>
            <a:pPr lvl="1"/>
            <a:r>
              <a:rPr lang="en-US" dirty="0"/>
              <a:t>Sniffers may also perform protocol-specific analysis to interpret higher-layer protocols such as HTTP, FTP, DNS, or SMTP.</a:t>
            </a:r>
          </a:p>
          <a:p>
            <a:r>
              <a:rPr lang="en-US" b="1" dirty="0"/>
              <a:t>Data Interpretation:</a:t>
            </a:r>
            <a:endParaRPr lang="en-US" dirty="0"/>
          </a:p>
          <a:p>
            <a:pPr lvl="1"/>
            <a:r>
              <a:rPr lang="en-US" dirty="0"/>
              <a:t>After analyzing packets, the sniffer interprets the data to provide insights into network activity or diagnose issues.</a:t>
            </a:r>
          </a:p>
          <a:p>
            <a:pPr lvl="1"/>
            <a:r>
              <a:rPr lang="en-US" dirty="0"/>
              <a:t>Depending on the purpose of the analysis, the sniffer may identify patterns, anomalies, or errors in network traffic.</a:t>
            </a:r>
          </a:p>
          <a:p>
            <a:pPr lvl="1"/>
            <a:r>
              <a:rPr lang="en-US" dirty="0"/>
              <a:t>For example, a sniffer might detect excessive network latency, unusual traffic patterns, or unauthorized access attempts</a:t>
            </a:r>
            <a:r>
              <a:rPr lang="en-US" dirty="0" smtClean="0"/>
              <a:t>.</a:t>
            </a:r>
            <a:endParaRPr lang="en-US" dirty="0"/>
          </a:p>
        </p:txBody>
      </p:sp>
    </p:spTree>
    <p:extLst>
      <p:ext uri="{BB962C8B-B14F-4D97-AF65-F5344CB8AC3E}">
        <p14:creationId xmlns:p14="http://schemas.microsoft.com/office/powerpoint/2010/main" val="32848790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Cont..</a:t>
            </a:r>
            <a:endParaRPr lang="en-US" dirty="0"/>
          </a:p>
        </p:txBody>
      </p:sp>
      <p:sp>
        <p:nvSpPr>
          <p:cNvPr id="3" name="Content Placeholder 2"/>
          <p:cNvSpPr>
            <a:spLocks noGrp="1"/>
          </p:cNvSpPr>
          <p:nvPr>
            <p:ph sz="quarter" idx="1"/>
          </p:nvPr>
        </p:nvSpPr>
        <p:spPr>
          <a:xfrm>
            <a:off x="477078" y="1447800"/>
            <a:ext cx="11105322" cy="4953000"/>
          </a:xfrm>
        </p:spPr>
        <p:txBody>
          <a:bodyPr>
            <a:normAutofit fontScale="85000" lnSpcReduction="20000"/>
          </a:bodyPr>
          <a:lstStyle/>
          <a:p>
            <a:r>
              <a:rPr lang="en-US" b="1" dirty="0"/>
              <a:t>Visualization and Reporting:</a:t>
            </a:r>
            <a:endParaRPr lang="en-US" dirty="0"/>
          </a:p>
          <a:p>
            <a:pPr lvl="1"/>
            <a:r>
              <a:rPr lang="en-US" dirty="0"/>
              <a:t>Many sniffers provide visualization tools or graphical interfaces to help users interpret and understand the captured data.</a:t>
            </a:r>
          </a:p>
          <a:p>
            <a:pPr lvl="1"/>
            <a:r>
              <a:rPr lang="en-US" dirty="0"/>
              <a:t>Visualization techniques may include packet decoding, protocol analysis, traffic graphs, charts, or diagrams.</a:t>
            </a:r>
          </a:p>
          <a:p>
            <a:pPr lvl="1"/>
            <a:r>
              <a:rPr lang="en-US" dirty="0"/>
              <a:t>Sniffers may also generate reports summarizing the findings of the analysis, including statistical metrics, trends, and anomalies observed in the network traffic.</a:t>
            </a:r>
          </a:p>
          <a:p>
            <a:r>
              <a:rPr lang="en-US" b="1" dirty="0"/>
              <a:t>Real-Time Monitoring:</a:t>
            </a:r>
            <a:endParaRPr lang="en-US" dirty="0"/>
          </a:p>
          <a:p>
            <a:pPr lvl="1"/>
            <a:r>
              <a:rPr lang="en-US" dirty="0"/>
              <a:t>Some sniffers operate in real-time, continuously capturing and analyzing network traffic as it occurs.</a:t>
            </a:r>
          </a:p>
          <a:p>
            <a:pPr lvl="1"/>
            <a:r>
              <a:rPr lang="en-US" dirty="0"/>
              <a:t>Real-time monitoring allows administrators to observe network activity as it happens, enabling them to respond quickly to security incidents, performance issues, or abnormalities.</a:t>
            </a:r>
          </a:p>
          <a:p>
            <a:pPr lvl="1"/>
            <a:r>
              <a:rPr lang="en-US" dirty="0"/>
              <a:t>Sniffers may provide alerts or notifications to notify administrators of suspicious or malicious activity detected during monitoring.</a:t>
            </a:r>
          </a:p>
          <a:p>
            <a:r>
              <a:rPr lang="en-US" b="1" dirty="0"/>
              <a:t>Offline Analysis:</a:t>
            </a:r>
            <a:endParaRPr lang="en-US" dirty="0"/>
          </a:p>
          <a:p>
            <a:pPr lvl="1"/>
            <a:r>
              <a:rPr lang="en-US" dirty="0"/>
              <a:t>In addition to real-time monitoring, sniffers may support offline analysis of captured packet data.</a:t>
            </a:r>
          </a:p>
          <a:p>
            <a:pPr lvl="1"/>
            <a:r>
              <a:rPr lang="en-US" dirty="0"/>
              <a:t>Administrators can save captured packets to disk for later analysis, allowing them to review past network activity, conduct forensic investigations, or analyze historical trends.</a:t>
            </a:r>
          </a:p>
          <a:p>
            <a:endParaRPr lang="en-US" dirty="0"/>
          </a:p>
        </p:txBody>
      </p:sp>
    </p:spTree>
    <p:extLst>
      <p:ext uri="{BB962C8B-B14F-4D97-AF65-F5344CB8AC3E}">
        <p14:creationId xmlns:p14="http://schemas.microsoft.com/office/powerpoint/2010/main" val="27343700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sniffer program</a:t>
            </a:r>
            <a:endParaRPr lang="en-US" dirty="0"/>
          </a:p>
        </p:txBody>
      </p:sp>
      <p:sp>
        <p:nvSpPr>
          <p:cNvPr id="3" name="Content Placeholder 2"/>
          <p:cNvSpPr>
            <a:spLocks noGrp="1"/>
          </p:cNvSpPr>
          <p:nvPr>
            <p:ph sz="quarter" idx="1"/>
          </p:nvPr>
        </p:nvSpPr>
        <p:spPr/>
        <p:txBody>
          <a:bodyPr>
            <a:normAutofit fontScale="92500" lnSpcReduction="20000"/>
          </a:bodyPr>
          <a:lstStyle/>
          <a:p>
            <a:r>
              <a:rPr lang="en-US" b="1" dirty="0" smtClean="0"/>
              <a:t>Sniffer program</a:t>
            </a:r>
            <a:r>
              <a:rPr lang="en-US" dirty="0"/>
              <a:t> A program written to monitor all messages flowing on a network, with the intention of capturing legitimate usernames and passwords or for the illicit identification of other confidential </a:t>
            </a:r>
            <a:r>
              <a:rPr lang="en-US" dirty="0" smtClean="0"/>
              <a:t>information.</a:t>
            </a:r>
          </a:p>
          <a:p>
            <a:r>
              <a:rPr lang="en-US" dirty="0" smtClean="0"/>
              <a:t>Sniffer program is </a:t>
            </a:r>
            <a:r>
              <a:rPr lang="en-US" dirty="0"/>
              <a:t>a piece of </a:t>
            </a:r>
            <a:r>
              <a:rPr lang="en-US" dirty="0" smtClean="0"/>
              <a:t>software </a:t>
            </a:r>
            <a:r>
              <a:rPr lang="en-US" dirty="0"/>
              <a:t>used to monitor network traffic</a:t>
            </a:r>
            <a:r>
              <a:rPr lang="en-US" dirty="0" smtClean="0"/>
              <a:t>.</a:t>
            </a:r>
          </a:p>
          <a:p>
            <a:r>
              <a:rPr lang="en-US" dirty="0" smtClean="0"/>
              <a:t> </a:t>
            </a:r>
            <a:r>
              <a:rPr lang="en-US" dirty="0"/>
              <a:t>Sniffers work by examining streams of data packets that flow between computers on a network as well as between networked computers and the larger Internet. </a:t>
            </a:r>
            <a:endParaRPr lang="en-US" dirty="0" smtClean="0"/>
          </a:p>
          <a:p>
            <a:r>
              <a:rPr lang="en-US" dirty="0" smtClean="0"/>
              <a:t>These </a:t>
            </a:r>
            <a:r>
              <a:rPr lang="en-US" dirty="0"/>
              <a:t>packets are intended </a:t>
            </a:r>
            <a:r>
              <a:rPr lang="en-US" dirty="0" smtClean="0"/>
              <a:t>for </a:t>
            </a:r>
            <a:r>
              <a:rPr lang="en-US" dirty="0"/>
              <a:t>and addressed </a:t>
            </a:r>
            <a:r>
              <a:rPr lang="en-US" dirty="0" smtClean="0"/>
              <a:t>to </a:t>
            </a:r>
            <a:r>
              <a:rPr lang="en-US" dirty="0"/>
              <a:t>specific machines, but using a packet sniffer in "promiscuous mode" allows IT professionals, end users or malicious intruders to examine any packet, regardless of destination. </a:t>
            </a:r>
            <a:endParaRPr lang="en-US" dirty="0" smtClean="0"/>
          </a:p>
          <a:p>
            <a:r>
              <a:rPr lang="en-US" dirty="0" smtClean="0"/>
              <a:t>It's </a:t>
            </a:r>
            <a:r>
              <a:rPr lang="en-US" dirty="0"/>
              <a:t>possible to configure sniffers in two ways. </a:t>
            </a:r>
            <a:endParaRPr lang="en-US" dirty="0" smtClean="0"/>
          </a:p>
          <a:p>
            <a:pPr lvl="1"/>
            <a:r>
              <a:rPr lang="en-US" dirty="0" smtClean="0"/>
              <a:t>The </a:t>
            </a:r>
            <a:r>
              <a:rPr lang="en-US" dirty="0"/>
              <a:t>first is "unfiltered," meaning they will capture all packets possible and write them to a local hard drive for later examination. </a:t>
            </a:r>
            <a:endParaRPr lang="en-US" dirty="0" smtClean="0"/>
          </a:p>
          <a:p>
            <a:pPr lvl="1"/>
            <a:r>
              <a:rPr lang="en-US" dirty="0" smtClean="0"/>
              <a:t>Next </a:t>
            </a:r>
            <a:r>
              <a:rPr lang="en-US" dirty="0"/>
              <a:t>is "filtered" mode, meaning analyzers will only capture packets that contain specific data elements.</a:t>
            </a:r>
            <a:endParaRPr lang="en-US" dirty="0" smtClean="0"/>
          </a:p>
          <a:p>
            <a:endParaRPr lang="en-US" dirty="0"/>
          </a:p>
        </p:txBody>
      </p:sp>
    </p:spTree>
    <p:extLst>
      <p:ext uri="{BB962C8B-B14F-4D97-AF65-F5344CB8AC3E}">
        <p14:creationId xmlns:p14="http://schemas.microsoft.com/office/powerpoint/2010/main" val="38903049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574" y="274638"/>
            <a:ext cx="11131826" cy="1143000"/>
          </a:xfrm>
        </p:spPr>
        <p:txBody>
          <a:bodyPr/>
          <a:lstStyle/>
          <a:p>
            <a:pPr algn="ctr"/>
            <a:r>
              <a:rPr lang="en-US" smtClean="0"/>
              <a:t>Cont..</a:t>
            </a:r>
            <a:endParaRPr lang="en-US" dirty="0"/>
          </a:p>
        </p:txBody>
      </p:sp>
      <p:sp>
        <p:nvSpPr>
          <p:cNvPr id="3" name="Content Placeholder 2"/>
          <p:cNvSpPr>
            <a:spLocks noGrp="1"/>
          </p:cNvSpPr>
          <p:nvPr>
            <p:ph sz="quarter" idx="1"/>
          </p:nvPr>
        </p:nvSpPr>
        <p:spPr>
          <a:xfrm>
            <a:off x="450574" y="1447800"/>
            <a:ext cx="11131826" cy="4572000"/>
          </a:xfrm>
        </p:spPr>
        <p:txBody>
          <a:bodyPr>
            <a:normAutofit fontScale="92500" lnSpcReduction="10000"/>
          </a:bodyPr>
          <a:lstStyle/>
          <a:p>
            <a:r>
              <a:rPr lang="en-US" dirty="0"/>
              <a:t>Sniffers are software or hardware devices that can be used for wiretapping over a computer network, such as LAN or WAN. </a:t>
            </a:r>
            <a:endParaRPr lang="en-US" dirty="0" smtClean="0"/>
          </a:p>
          <a:p>
            <a:r>
              <a:rPr lang="en-US" dirty="0" smtClean="0"/>
              <a:t>They </a:t>
            </a:r>
            <a:r>
              <a:rPr lang="en-US" dirty="0"/>
              <a:t>are used to collect data by listening and capturing IP packets</a:t>
            </a:r>
            <a:r>
              <a:rPr lang="en-US" dirty="0" smtClean="0"/>
              <a:t>.</a:t>
            </a:r>
          </a:p>
          <a:p>
            <a:r>
              <a:rPr lang="en-US" dirty="0" smtClean="0"/>
              <a:t>These </a:t>
            </a:r>
            <a:r>
              <a:rPr lang="en-US" dirty="0"/>
              <a:t>devices usually have the ability of recording data which includes email, chat, web browsing, and information about your phone calls. </a:t>
            </a:r>
          </a:p>
          <a:p>
            <a:r>
              <a:rPr lang="en-US" dirty="0"/>
              <a:t>Sniffers are also known as network monitoring tools or network intrusion detection systems (NIDS).</a:t>
            </a:r>
          </a:p>
          <a:p>
            <a:r>
              <a:rPr lang="en-US" dirty="0"/>
              <a:t>They can be made to sniff an entire network segment or a single computer or workstation.</a:t>
            </a:r>
          </a:p>
          <a:p>
            <a:r>
              <a:rPr lang="en-US" dirty="0"/>
              <a:t>They can also be equipped with the ability to automatically follow a target MAC address from a bridge card to an interface on the victim machine. </a:t>
            </a:r>
          </a:p>
          <a:p>
            <a:r>
              <a:rPr lang="en-US" dirty="0"/>
              <a:t>They can also scan for available wireless networks within range and associate themselves with one of them before moving on to capture traffic.</a:t>
            </a:r>
          </a:p>
        </p:txBody>
      </p:sp>
    </p:spTree>
    <p:extLst>
      <p:ext uri="{BB962C8B-B14F-4D97-AF65-F5344CB8AC3E}">
        <p14:creationId xmlns:p14="http://schemas.microsoft.com/office/powerpoint/2010/main" val="2645394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896" y="274638"/>
            <a:ext cx="10694504" cy="772284"/>
          </a:xfrm>
        </p:spPr>
        <p:txBody>
          <a:bodyPr>
            <a:normAutofit/>
          </a:bodyPr>
          <a:lstStyle/>
          <a:p>
            <a:pPr algn="ctr"/>
            <a:r>
              <a:rPr lang="en-US" b="1" dirty="0"/>
              <a:t>Types of </a:t>
            </a:r>
            <a:r>
              <a:rPr lang="en-US" b="1" dirty="0" smtClean="0"/>
              <a:t>Hackers</a:t>
            </a:r>
            <a:endParaRPr lang="en-US" dirty="0"/>
          </a:p>
        </p:txBody>
      </p:sp>
      <p:sp>
        <p:nvSpPr>
          <p:cNvPr id="3" name="Content Placeholder 2"/>
          <p:cNvSpPr>
            <a:spLocks noGrp="1"/>
          </p:cNvSpPr>
          <p:nvPr>
            <p:ph sz="quarter" idx="1"/>
          </p:nvPr>
        </p:nvSpPr>
        <p:spPr>
          <a:xfrm>
            <a:off x="278297" y="1046922"/>
            <a:ext cx="11781182" cy="5473148"/>
          </a:xfrm>
        </p:spPr>
        <p:txBody>
          <a:bodyPr>
            <a:normAutofit fontScale="85000" lnSpcReduction="10000"/>
          </a:bodyPr>
          <a:lstStyle/>
          <a:p>
            <a:r>
              <a:rPr lang="en-US" b="1" dirty="0"/>
              <a:t>White Hat Hackers: </a:t>
            </a:r>
            <a:r>
              <a:rPr lang="en-US" dirty="0"/>
              <a:t>White hat hackers are the one who is authorized or the certified hackers who work for the government and organizations by performing penetration testing and identifying loopholes in their cybersecurity</a:t>
            </a:r>
            <a:r>
              <a:rPr lang="en-US" dirty="0" smtClean="0"/>
              <a:t>.</a:t>
            </a:r>
          </a:p>
          <a:p>
            <a:r>
              <a:rPr lang="en-US" dirty="0" smtClean="0"/>
              <a:t> </a:t>
            </a:r>
            <a:r>
              <a:rPr lang="en-US" dirty="0"/>
              <a:t>They also ensure the protection from the malicious cyber crimes. </a:t>
            </a:r>
            <a:endParaRPr lang="en-US" dirty="0" smtClean="0"/>
          </a:p>
          <a:p>
            <a:r>
              <a:rPr lang="en-US" dirty="0" smtClean="0"/>
              <a:t>They </a:t>
            </a:r>
            <a:r>
              <a:rPr lang="en-US" dirty="0"/>
              <a:t>work under the rules and regulations provided by the government, that’s why they are called </a:t>
            </a:r>
            <a:r>
              <a:rPr lang="en-US" i="1" dirty="0"/>
              <a:t>Ethical hackers</a:t>
            </a:r>
            <a:r>
              <a:rPr lang="en-US" dirty="0"/>
              <a:t> or </a:t>
            </a:r>
            <a:r>
              <a:rPr lang="en-US" i="1" dirty="0"/>
              <a:t>Cybersecurity experts</a:t>
            </a:r>
            <a:r>
              <a:rPr lang="en-US" dirty="0"/>
              <a:t>.</a:t>
            </a:r>
          </a:p>
          <a:p>
            <a:r>
              <a:rPr lang="en-US" b="1" dirty="0"/>
              <a:t>Black Hat Hackers: </a:t>
            </a:r>
            <a:r>
              <a:rPr lang="en-US" dirty="0"/>
              <a:t>They are often called </a:t>
            </a:r>
            <a:r>
              <a:rPr lang="en-US" i="1" dirty="0"/>
              <a:t>Crackers</a:t>
            </a:r>
            <a:r>
              <a:rPr lang="en-US" dirty="0" smtClean="0"/>
              <a:t>.</a:t>
            </a:r>
          </a:p>
          <a:p>
            <a:r>
              <a:rPr lang="en-US" dirty="0" smtClean="0"/>
              <a:t> </a:t>
            </a:r>
            <a:r>
              <a:rPr lang="en-US" dirty="0"/>
              <a:t>Black Hat Hackers can gain the unauthorized access of your system and destroy your vital data</a:t>
            </a:r>
            <a:r>
              <a:rPr lang="en-US" dirty="0" smtClean="0"/>
              <a:t>.</a:t>
            </a:r>
          </a:p>
          <a:p>
            <a:r>
              <a:rPr lang="en-US" dirty="0" smtClean="0"/>
              <a:t> </a:t>
            </a:r>
            <a:r>
              <a:rPr lang="en-US" dirty="0"/>
              <a:t>The method of attacking they use common hacking practices they have learned earlier. </a:t>
            </a:r>
            <a:endParaRPr lang="en-US" dirty="0" smtClean="0"/>
          </a:p>
          <a:p>
            <a:r>
              <a:rPr lang="en-US" dirty="0" smtClean="0"/>
              <a:t>They </a:t>
            </a:r>
            <a:r>
              <a:rPr lang="en-US" dirty="0"/>
              <a:t>are considered to be as criminals and can be easily identified because of their malicious actions.</a:t>
            </a:r>
          </a:p>
          <a:p>
            <a:r>
              <a:rPr lang="en-US" b="1" dirty="0"/>
              <a:t>Gray Hat Hackers: </a:t>
            </a:r>
            <a:r>
              <a:rPr lang="en-US" dirty="0"/>
              <a:t>Gray hat hackers fall somewhere in the category between white hat and black hat hackers. </a:t>
            </a:r>
            <a:endParaRPr lang="en-US" dirty="0" smtClean="0"/>
          </a:p>
          <a:p>
            <a:r>
              <a:rPr lang="en-US" dirty="0" smtClean="0"/>
              <a:t>They </a:t>
            </a:r>
            <a:r>
              <a:rPr lang="en-US" dirty="0"/>
              <a:t>are not legally authorized hackers. </a:t>
            </a:r>
            <a:endParaRPr lang="en-US" dirty="0" smtClean="0"/>
          </a:p>
          <a:p>
            <a:r>
              <a:rPr lang="en-US" dirty="0" smtClean="0"/>
              <a:t>They </a:t>
            </a:r>
            <a:r>
              <a:rPr lang="en-US" dirty="0"/>
              <a:t>work with both good and bad intentions; they can use their skills for personal gain</a:t>
            </a:r>
            <a:r>
              <a:rPr lang="en-US" dirty="0" smtClean="0"/>
              <a:t>.</a:t>
            </a:r>
          </a:p>
          <a:p>
            <a:r>
              <a:rPr lang="en-US" dirty="0" smtClean="0"/>
              <a:t>It </a:t>
            </a:r>
            <a:r>
              <a:rPr lang="en-US" dirty="0"/>
              <a:t>all depends upon the hacker. If a gray hat hacker uses his skill for his personal gains, he/she is considered as black hat hackers.</a:t>
            </a:r>
          </a:p>
          <a:p>
            <a:endParaRPr lang="en-US" dirty="0"/>
          </a:p>
        </p:txBody>
      </p:sp>
    </p:spTree>
    <p:extLst>
      <p:ext uri="{BB962C8B-B14F-4D97-AF65-F5344CB8AC3E}">
        <p14:creationId xmlns:p14="http://schemas.microsoft.com/office/powerpoint/2010/main" val="40729588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078" y="274638"/>
            <a:ext cx="11105322" cy="586753"/>
          </a:xfrm>
        </p:spPr>
        <p:txBody>
          <a:bodyPr>
            <a:normAutofit fontScale="90000"/>
          </a:bodyPr>
          <a:lstStyle/>
          <a:p>
            <a:r>
              <a:rPr lang="en-US" dirty="0"/>
              <a:t>various techniques and </a:t>
            </a:r>
            <a:r>
              <a:rPr lang="en-US" dirty="0" smtClean="0"/>
              <a:t>strategies for Sniffer Detection</a:t>
            </a:r>
            <a:endParaRPr lang="en-US" dirty="0"/>
          </a:p>
        </p:txBody>
      </p:sp>
      <p:sp>
        <p:nvSpPr>
          <p:cNvPr id="3" name="Content Placeholder 2"/>
          <p:cNvSpPr>
            <a:spLocks noGrp="1"/>
          </p:cNvSpPr>
          <p:nvPr>
            <p:ph sz="quarter" idx="1"/>
          </p:nvPr>
        </p:nvSpPr>
        <p:spPr>
          <a:xfrm>
            <a:off x="477077" y="980661"/>
            <a:ext cx="11357113" cy="5877339"/>
          </a:xfrm>
        </p:spPr>
        <p:txBody>
          <a:bodyPr>
            <a:normAutofit fontScale="77500" lnSpcReduction="20000"/>
          </a:bodyPr>
          <a:lstStyle/>
          <a:p>
            <a:r>
              <a:rPr lang="en-US" b="1" dirty="0"/>
              <a:t>Traffic Analysis</a:t>
            </a:r>
            <a:r>
              <a:rPr lang="en-US" dirty="0"/>
              <a:t>: Network administrators can analyze network traffic patterns to identify abnormal behavior that may indicate the presence of a packet sniffer. This includes looking for unusually high levels of network traffic or unexpected network activity.</a:t>
            </a:r>
          </a:p>
          <a:p>
            <a:r>
              <a:rPr lang="en-US" b="1" dirty="0"/>
              <a:t>Port Scanning</a:t>
            </a:r>
            <a:r>
              <a:rPr lang="en-US" dirty="0"/>
              <a:t>: Port scanning tools can be used to scan network devices for open ports commonly associated with packet sniffers. For example, port 443 (HTTPS) or port 80 (HTTP) might be used by packet sniffers to capture web traffic.</a:t>
            </a:r>
          </a:p>
          <a:p>
            <a:r>
              <a:rPr lang="en-US" b="1" dirty="0"/>
              <a:t>Packet Inspection</a:t>
            </a:r>
            <a:r>
              <a:rPr lang="en-US" dirty="0"/>
              <a:t>: Deep packet inspection techniques can be used to inspect the contents of network packets for signatures or characteristics indicative of packet sniffing activity. This may involve analyzing packet headers, payload data, and packet timing.</a:t>
            </a:r>
          </a:p>
          <a:p>
            <a:r>
              <a:rPr lang="en-US" b="1" dirty="0"/>
              <a:t>Traffic Encryption</a:t>
            </a:r>
            <a:r>
              <a:rPr lang="en-US" dirty="0"/>
              <a:t>: Encrypting sensitive network traffic using protocols such as SSL/TLS can prevent packet sniffers from intercepting and analyzing the data. Encrypted traffic appears as gibberish to packet sniffers, making it difficult for them to extract meaningful information.</a:t>
            </a:r>
          </a:p>
          <a:p>
            <a:r>
              <a:rPr lang="en-US" b="1" dirty="0"/>
              <a:t>Intrusion Detection Systems (IDS)</a:t>
            </a:r>
            <a:r>
              <a:rPr lang="en-US" dirty="0"/>
              <a:t>: IDS systems can be deployed on the network to monitor for suspicious or unauthorized activity, including the use of packet sniffers. IDS systems can detect and alert administrators to the presence of packet sniffers based on predefined signatures or behavior patterns.</a:t>
            </a:r>
          </a:p>
          <a:p>
            <a:r>
              <a:rPr lang="en-US" b="1" dirty="0"/>
              <a:t>Endpoint Security Solutions</a:t>
            </a:r>
            <a:r>
              <a:rPr lang="en-US" dirty="0"/>
              <a:t>: Endpoint security solutions, such as antivirus software or endpoint detection and response (EDR) tools, can be used to detect and remove malicious packet sniffers installed on individual devices.</a:t>
            </a:r>
          </a:p>
          <a:p>
            <a:r>
              <a:rPr lang="en-US" b="1" dirty="0"/>
              <a:t>Regular Audits and Monitoring</a:t>
            </a:r>
            <a:r>
              <a:rPr lang="en-US" dirty="0"/>
              <a:t>: Regular audits and monitoring of network traffic and devices can help identify any unauthorized or malicious packet sniffers in use on the network.</a:t>
            </a:r>
          </a:p>
          <a:p>
            <a:endParaRPr lang="en-US" dirty="0"/>
          </a:p>
        </p:txBody>
      </p:sp>
    </p:spTree>
    <p:extLst>
      <p:ext uri="{BB962C8B-B14F-4D97-AF65-F5344CB8AC3E}">
        <p14:creationId xmlns:p14="http://schemas.microsoft.com/office/powerpoint/2010/main" val="16553131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128864"/>
            <a:ext cx="11224591" cy="666266"/>
          </a:xfrm>
        </p:spPr>
        <p:txBody>
          <a:bodyPr>
            <a:normAutofit fontScale="90000"/>
          </a:bodyPr>
          <a:lstStyle/>
          <a:p>
            <a:pPr algn="ctr"/>
            <a:r>
              <a:rPr lang="en-US" dirty="0"/>
              <a:t>P</a:t>
            </a:r>
            <a:r>
              <a:rPr lang="en-US" dirty="0" smtClean="0"/>
              <a:t>rotecting </a:t>
            </a:r>
            <a:r>
              <a:rPr lang="en-US" dirty="0"/>
              <a:t>against sniffer</a:t>
            </a:r>
            <a:endParaRPr lang="en-US" dirty="0"/>
          </a:p>
        </p:txBody>
      </p:sp>
      <p:sp>
        <p:nvSpPr>
          <p:cNvPr id="3" name="Content Placeholder 2"/>
          <p:cNvSpPr>
            <a:spLocks noGrp="1"/>
          </p:cNvSpPr>
          <p:nvPr>
            <p:ph sz="quarter" idx="1"/>
          </p:nvPr>
        </p:nvSpPr>
        <p:spPr>
          <a:xfrm>
            <a:off x="172278" y="795130"/>
            <a:ext cx="11410122" cy="5897218"/>
          </a:xfrm>
        </p:spPr>
        <p:txBody>
          <a:bodyPr>
            <a:normAutofit fontScale="85000" lnSpcReduction="10000"/>
          </a:bodyPr>
          <a:lstStyle/>
          <a:p>
            <a:r>
              <a:rPr lang="en-US" b="1" dirty="0"/>
              <a:t>Use Encryption</a:t>
            </a:r>
            <a:r>
              <a:rPr lang="en-US" dirty="0"/>
              <a:t>: Encrypt sensitive network traffic using protocols such as SSL/TLS (Secure Sockets Layer/Transport Layer Security) to prevent packet sniffers from intercepting and deciphering the data. Encryption ensures that even if packets are captured, they appear as encrypted gibberish to the sniffer, making it impossible to extract meaningful information.</a:t>
            </a:r>
          </a:p>
          <a:p>
            <a:r>
              <a:rPr lang="en-US" b="1" dirty="0"/>
              <a:t>Implement Network Segmentation</a:t>
            </a:r>
            <a:r>
              <a:rPr lang="en-US" dirty="0"/>
              <a:t>: Segment the network into separate subnets or VLANs (Virtual Local Area Networks) to limit the scope of packet sniffing activity. By partitioning the network into smaller, isolated segments, unauthorized access to sensitive data can be restricted, reducing the risk of packet sniffing.</a:t>
            </a:r>
          </a:p>
          <a:p>
            <a:r>
              <a:rPr lang="en-US" b="1" dirty="0"/>
              <a:t>Use Intrusion Detection Systems (IDS)</a:t>
            </a:r>
            <a:r>
              <a:rPr lang="en-US" dirty="0"/>
              <a:t>: Deploy IDS systems to monitor network traffic for signs of unauthorized or malicious packet sniffing activity. IDS systems can detect and alert administrators to suspicious behavior associated with packet sniffers, enabling timely response and mitigation.</a:t>
            </a:r>
          </a:p>
          <a:p>
            <a:r>
              <a:rPr lang="en-US" b="1" dirty="0"/>
              <a:t>Employ Network Access Control (NAC)</a:t>
            </a:r>
            <a:r>
              <a:rPr lang="en-US" dirty="0"/>
              <a:t>: Implement NAC solutions to control and authenticate access to the network. NAC solutions enforce security policies that ensure only authorized devices and users can connect to the network, reducing the risk of unauthorized packet sniffing.</a:t>
            </a:r>
          </a:p>
          <a:p>
            <a:r>
              <a:rPr lang="en-US" b="1" dirty="0"/>
              <a:t>Secure Physical Access</a:t>
            </a:r>
            <a:r>
              <a:rPr lang="en-US" dirty="0"/>
              <a:t>: Restrict physical access to network infrastructure components, such as switches, routers, and server rooms, to prevent unauthorized individuals from installing packet sniffers directly on the network. Secure physical access helps mitigate the risk of insider threats and physical tampering.</a:t>
            </a:r>
          </a:p>
          <a:p>
            <a:endParaRPr lang="en-US" dirty="0"/>
          </a:p>
        </p:txBody>
      </p:sp>
    </p:spTree>
    <p:extLst>
      <p:ext uri="{BB962C8B-B14F-4D97-AF65-F5344CB8AC3E}">
        <p14:creationId xmlns:p14="http://schemas.microsoft.com/office/powerpoint/2010/main" val="28699956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Cont..</a:t>
            </a:r>
            <a:endParaRPr lang="en-US" dirty="0"/>
          </a:p>
        </p:txBody>
      </p:sp>
      <p:sp>
        <p:nvSpPr>
          <p:cNvPr id="3" name="Content Placeholder 2"/>
          <p:cNvSpPr>
            <a:spLocks noGrp="1"/>
          </p:cNvSpPr>
          <p:nvPr>
            <p:ph sz="quarter" idx="1"/>
          </p:nvPr>
        </p:nvSpPr>
        <p:spPr>
          <a:xfrm>
            <a:off x="1007165" y="1447800"/>
            <a:ext cx="10575235" cy="4572000"/>
          </a:xfrm>
        </p:spPr>
        <p:txBody>
          <a:bodyPr>
            <a:normAutofit lnSpcReduction="10000"/>
          </a:bodyPr>
          <a:lstStyle/>
          <a:p>
            <a:r>
              <a:rPr lang="en-US" b="1" dirty="0"/>
              <a:t>Regularly Update and Patch Systems</a:t>
            </a:r>
            <a:r>
              <a:rPr lang="en-US" dirty="0"/>
              <a:t>: Keep network devices, operating systems, and software applications up to date with the latest security patches and updates. Vulnerabilities in network infrastructure can be exploited by attackers to install packet sniffers or other malicious software, so timely patching is essential to prevent exploitation.</a:t>
            </a:r>
          </a:p>
          <a:p>
            <a:r>
              <a:rPr lang="en-US" b="1" dirty="0"/>
              <a:t>Implement Port Security</a:t>
            </a:r>
            <a:r>
              <a:rPr lang="en-US" dirty="0"/>
              <a:t>: Use port security features on network switches to limit the number of MAC addresses allowed to connect to a port. This helps prevent unauthorized devices from connecting to the network and installing packet sniffers.</a:t>
            </a:r>
          </a:p>
          <a:p>
            <a:r>
              <a:rPr lang="en-US" b="1" dirty="0"/>
              <a:t>Monitor Network Traffic</a:t>
            </a:r>
            <a:r>
              <a:rPr lang="en-US" dirty="0"/>
              <a:t>: Regularly monitor network traffic for signs of abnormal behavior or unauthorized packet sniffing activity. Analyzing network logs and traffic patterns can help detect anomalies and potential security incidents, allowing for timely intervention and remediation.</a:t>
            </a:r>
          </a:p>
          <a:p>
            <a:endParaRPr lang="en-US" dirty="0"/>
          </a:p>
        </p:txBody>
      </p:sp>
    </p:spTree>
    <p:extLst>
      <p:ext uri="{BB962C8B-B14F-4D97-AF65-F5344CB8AC3E}">
        <p14:creationId xmlns:p14="http://schemas.microsoft.com/office/powerpoint/2010/main" val="2208952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smtClean="0"/>
              <a:t>Hacking : </a:t>
            </a:r>
            <a:r>
              <a:rPr lang="en-US" dirty="0"/>
              <a:t>Hacking first appeared as a term in the 1970s but became more popular through the next decade.</a:t>
            </a:r>
            <a:r>
              <a:rPr lang="en-US" b="1" dirty="0" smtClean="0"/>
              <a:t>  </a:t>
            </a:r>
          </a:p>
          <a:p>
            <a:r>
              <a:rPr lang="en-US" dirty="0" smtClean="0"/>
              <a:t>Hacking is </a:t>
            </a:r>
            <a:r>
              <a:rPr lang="en-US" dirty="0"/>
              <a:t>the act of compromising digital devices and networks through unauthorized access to an account or computer system</a:t>
            </a:r>
            <a:r>
              <a:rPr lang="en-US" dirty="0" smtClean="0"/>
              <a:t>.</a:t>
            </a:r>
          </a:p>
          <a:p>
            <a:r>
              <a:rPr lang="en-US" dirty="0" smtClean="0"/>
              <a:t> Hacking </a:t>
            </a:r>
            <a:r>
              <a:rPr lang="en-US" dirty="0"/>
              <a:t>might not always be for malicious </a:t>
            </a:r>
            <a:r>
              <a:rPr lang="en-US" dirty="0" smtClean="0"/>
              <a:t>purposes.</a:t>
            </a:r>
          </a:p>
          <a:p>
            <a:r>
              <a:rPr lang="en-US" dirty="0" smtClean="0"/>
              <a:t>But </a:t>
            </a:r>
            <a:r>
              <a:rPr lang="en-US" dirty="0"/>
              <a:t>nowadays </a:t>
            </a:r>
            <a:r>
              <a:rPr lang="en-US" dirty="0" smtClean="0"/>
              <a:t>most commonly </a:t>
            </a:r>
            <a:r>
              <a:rPr lang="en-US" dirty="0"/>
              <a:t>associated with illegal activity and data theft by cyber criminals. </a:t>
            </a:r>
            <a:endParaRPr lang="en-US" dirty="0" smtClean="0"/>
          </a:p>
          <a:p>
            <a:endParaRPr lang="en-US" dirty="0"/>
          </a:p>
        </p:txBody>
      </p:sp>
    </p:spTree>
    <p:extLst>
      <p:ext uri="{BB962C8B-B14F-4D97-AF65-F5344CB8AC3E}">
        <p14:creationId xmlns:p14="http://schemas.microsoft.com/office/powerpoint/2010/main" val="2878649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10363200" cy="691487"/>
          </a:xfrm>
        </p:spPr>
        <p:txBody>
          <a:bodyPr>
            <a:normAutofit fontScale="90000"/>
          </a:bodyPr>
          <a:lstStyle/>
          <a:p>
            <a:pPr algn="ctr"/>
            <a:r>
              <a:rPr lang="en-US" dirty="0"/>
              <a:t>Ethical </a:t>
            </a:r>
            <a:r>
              <a:rPr lang="en-US" dirty="0" smtClean="0"/>
              <a:t>Hacking</a:t>
            </a:r>
            <a:endParaRPr lang="en-US" dirty="0"/>
          </a:p>
        </p:txBody>
      </p:sp>
      <p:sp>
        <p:nvSpPr>
          <p:cNvPr id="3" name="Content Placeholder 2"/>
          <p:cNvSpPr>
            <a:spLocks noGrp="1"/>
          </p:cNvSpPr>
          <p:nvPr>
            <p:ph sz="quarter" idx="1"/>
          </p:nvPr>
        </p:nvSpPr>
        <p:spPr/>
        <p:txBody>
          <a:bodyPr/>
          <a:lstStyle/>
          <a:p>
            <a:r>
              <a:rPr lang="en-US" dirty="0"/>
              <a:t>Ethical hacking is a process of detecting vulnerabilities in an application, system, or organization’s infrastructure that an attacker can use to exploit an individual or organization. </a:t>
            </a:r>
            <a:endParaRPr lang="en-US" dirty="0" smtClean="0"/>
          </a:p>
          <a:p>
            <a:r>
              <a:rPr lang="en-US" dirty="0" smtClean="0"/>
              <a:t>They </a:t>
            </a:r>
            <a:r>
              <a:rPr lang="en-US" dirty="0"/>
              <a:t>use this process to prevent </a:t>
            </a:r>
            <a:r>
              <a:rPr lang="en-US" dirty="0" smtClean="0"/>
              <a:t>cyber attacks </a:t>
            </a:r>
            <a:r>
              <a:rPr lang="en-US" dirty="0"/>
              <a:t>and security breaches by lawfully hacking into the systems and looking for weak points</a:t>
            </a:r>
            <a:r>
              <a:rPr lang="en-US" dirty="0" smtClean="0"/>
              <a:t>.</a:t>
            </a:r>
          </a:p>
          <a:p>
            <a:r>
              <a:rPr lang="en-US" dirty="0" smtClean="0"/>
              <a:t> </a:t>
            </a:r>
            <a:r>
              <a:rPr lang="en-US" dirty="0"/>
              <a:t>An ethical hacker follows the steps and thought process of a malicious attacker to gain authorized access and test the organization’s strategies and network.</a:t>
            </a:r>
          </a:p>
        </p:txBody>
      </p:sp>
    </p:spTree>
    <p:extLst>
      <p:ext uri="{BB962C8B-B14F-4D97-AF65-F5344CB8AC3E}">
        <p14:creationId xmlns:p14="http://schemas.microsoft.com/office/powerpoint/2010/main" val="3665942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sz="quarter" idx="1"/>
          </p:nvPr>
        </p:nvPicPr>
        <p:blipFill>
          <a:blip r:embed="rId2"/>
          <a:stretch>
            <a:fillRect/>
          </a:stretch>
        </p:blipFill>
        <p:spPr>
          <a:xfrm>
            <a:off x="436728" y="1417638"/>
            <a:ext cx="11145672" cy="5105992"/>
          </a:xfrm>
          <a:prstGeom prst="rect">
            <a:avLst/>
          </a:prstGeom>
        </p:spPr>
      </p:pic>
    </p:spTree>
    <p:extLst>
      <p:ext uri="{BB962C8B-B14F-4D97-AF65-F5344CB8AC3E}">
        <p14:creationId xmlns:p14="http://schemas.microsoft.com/office/powerpoint/2010/main" val="3608802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F</a:t>
            </a:r>
            <a:r>
              <a:rPr lang="en-US" b="1" dirty="0" smtClean="0"/>
              <a:t>ive </a:t>
            </a:r>
            <a:r>
              <a:rPr lang="en-US" b="1" dirty="0"/>
              <a:t>phases of ethical </a:t>
            </a:r>
            <a:r>
              <a:rPr lang="en-US" b="1" dirty="0" smtClean="0"/>
              <a:t>hacking</a:t>
            </a:r>
            <a:r>
              <a:rPr lang="en-US" b="1" dirty="0"/>
              <a:t/>
            </a:r>
            <a:br>
              <a:rPr lang="en-US" b="1" dirty="0"/>
            </a:br>
            <a:endParaRPr lang="en-US" dirty="0"/>
          </a:p>
        </p:txBody>
      </p:sp>
      <p:sp>
        <p:nvSpPr>
          <p:cNvPr id="3" name="Content Placeholder 2"/>
          <p:cNvSpPr>
            <a:spLocks noGrp="1"/>
          </p:cNvSpPr>
          <p:nvPr>
            <p:ph sz="quarter" idx="1"/>
          </p:nvPr>
        </p:nvSpPr>
        <p:spPr>
          <a:xfrm>
            <a:off x="491319" y="1528548"/>
            <a:ext cx="11068335" cy="5213446"/>
          </a:xfrm>
        </p:spPr>
        <p:txBody>
          <a:bodyPr>
            <a:normAutofit/>
          </a:bodyPr>
          <a:lstStyle/>
          <a:p>
            <a:pPr marL="514350" indent="-514350">
              <a:buFont typeface="+mj-lt"/>
              <a:buAutoNum type="arabicPeriod"/>
            </a:pPr>
            <a:r>
              <a:rPr lang="en-US" b="1" dirty="0" smtClean="0">
                <a:latin typeface="Times New Roman" panose="02020603050405020304" pitchFamily="18" charset="0"/>
                <a:cs typeface="Times New Roman" panose="02020603050405020304" pitchFamily="18" charset="0"/>
              </a:rPr>
              <a:t>Reconnaissance :</a:t>
            </a:r>
            <a:r>
              <a:rPr lang="en-US" dirty="0">
                <a:latin typeface="Times New Roman" panose="02020603050405020304" pitchFamily="18" charset="0"/>
                <a:cs typeface="Times New Roman" panose="02020603050405020304" pitchFamily="18" charset="0"/>
              </a:rPr>
              <a:t> </a:t>
            </a:r>
            <a:r>
              <a:rPr lang="en-US" dirty="0"/>
              <a:t>First in the ethical hacking methodology steps is reconnaissance, also known as the footprint or information gathering phase. </a:t>
            </a:r>
          </a:p>
          <a:p>
            <a:r>
              <a:rPr lang="en-US" dirty="0"/>
              <a:t>The goal of this preparatory phase is to collect as much information as possible. Before launching an attack, the attacker collects all the necessary information about the target. </a:t>
            </a:r>
          </a:p>
          <a:p>
            <a:r>
              <a:rPr lang="en-US" dirty="0"/>
              <a:t>The data is likely to contain passwords, essential details of employees, etc.</a:t>
            </a:r>
          </a:p>
          <a:p>
            <a:r>
              <a:rPr lang="en-US" dirty="0"/>
              <a:t>Reconnaissance is an essential phase of ethical hacking. It helps identify which attacks can be launched and how likely the organization’s systems fall vulnerable to those attacks</a:t>
            </a:r>
            <a:r>
              <a:rPr lang="en-US" dirty="0" smtClean="0"/>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0917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err="1"/>
              <a:t>Footprinting</a:t>
            </a:r>
            <a:r>
              <a:rPr lang="en-US" b="1" dirty="0"/>
              <a:t> collects data from areas such as: </a:t>
            </a:r>
          </a:p>
          <a:p>
            <a:pPr marL="0" indent="0">
              <a:buNone/>
            </a:pPr>
            <a:r>
              <a:rPr lang="en-US" b="1" dirty="0"/>
              <a:t>1. </a:t>
            </a:r>
            <a:r>
              <a:rPr lang="en-US" dirty="0"/>
              <a:t>TCP and UDP </a:t>
            </a:r>
            <a:r>
              <a:rPr lang="en-US" dirty="0" smtClean="0"/>
              <a:t>services   </a:t>
            </a:r>
            <a:r>
              <a:rPr lang="en-US" b="1" dirty="0"/>
              <a:t>2.</a:t>
            </a:r>
            <a:r>
              <a:rPr lang="en-US" dirty="0"/>
              <a:t>   Vulnerabilities </a:t>
            </a:r>
            <a:r>
              <a:rPr lang="en-US" dirty="0" smtClean="0"/>
              <a:t> </a:t>
            </a:r>
            <a:r>
              <a:rPr lang="en-US" b="1" dirty="0" smtClean="0"/>
              <a:t>3</a:t>
            </a:r>
            <a:r>
              <a:rPr lang="en-US" b="1" dirty="0"/>
              <a:t>.</a:t>
            </a:r>
            <a:r>
              <a:rPr lang="en-US" dirty="0"/>
              <a:t> Through specific IP addresses </a:t>
            </a:r>
            <a:r>
              <a:rPr lang="en-US" dirty="0" smtClean="0"/>
              <a:t>         </a:t>
            </a:r>
            <a:r>
              <a:rPr lang="en-US" b="1" dirty="0" smtClean="0"/>
              <a:t>4.  </a:t>
            </a:r>
            <a:r>
              <a:rPr lang="en-US" dirty="0" smtClean="0"/>
              <a:t>Host </a:t>
            </a:r>
            <a:r>
              <a:rPr lang="en-US" dirty="0"/>
              <a:t>of a </a:t>
            </a:r>
            <a:r>
              <a:rPr lang="en-US" dirty="0" smtClean="0"/>
              <a:t>network</a:t>
            </a:r>
            <a:endParaRPr lang="en-US" b="1" dirty="0" smtClean="0"/>
          </a:p>
          <a:p>
            <a:r>
              <a:rPr lang="en-US" b="1" dirty="0" smtClean="0"/>
              <a:t>ethical </a:t>
            </a:r>
            <a:r>
              <a:rPr lang="en-US" b="1" dirty="0"/>
              <a:t>hacking, </a:t>
            </a:r>
            <a:r>
              <a:rPr lang="en-US" b="1" dirty="0" err="1"/>
              <a:t>footprinting</a:t>
            </a:r>
            <a:r>
              <a:rPr lang="en-US" b="1" dirty="0"/>
              <a:t> is of two types:</a:t>
            </a:r>
          </a:p>
          <a:p>
            <a:r>
              <a:rPr lang="en-US" b="1" dirty="0"/>
              <a:t>Active:</a:t>
            </a:r>
            <a:r>
              <a:rPr lang="en-US" dirty="0"/>
              <a:t> This </a:t>
            </a:r>
            <a:r>
              <a:rPr lang="en-US" dirty="0" err="1"/>
              <a:t>footprinting</a:t>
            </a:r>
            <a:r>
              <a:rPr lang="en-US" dirty="0"/>
              <a:t> method involves gathering information from the target directly using </a:t>
            </a:r>
            <a:r>
              <a:rPr lang="en-US" dirty="0" err="1"/>
              <a:t>Nmap</a:t>
            </a:r>
            <a:r>
              <a:rPr lang="en-US" dirty="0"/>
              <a:t> tools to scan the target’s network.</a:t>
            </a:r>
          </a:p>
          <a:p>
            <a:r>
              <a:rPr lang="en-US" b="1" dirty="0"/>
              <a:t>Passive:</a:t>
            </a:r>
            <a:r>
              <a:rPr lang="en-US" dirty="0"/>
              <a:t> The second </a:t>
            </a:r>
            <a:r>
              <a:rPr lang="en-US" dirty="0" err="1"/>
              <a:t>footprinting</a:t>
            </a:r>
            <a:r>
              <a:rPr lang="en-US" dirty="0"/>
              <a:t> method is collecting information without directly accessing the target in any way. Attackers or ethical hackers can collect the report through social media accounts, public websites, etc.</a:t>
            </a:r>
          </a:p>
          <a:p>
            <a:endParaRPr lang="en-US" dirty="0"/>
          </a:p>
        </p:txBody>
      </p:sp>
    </p:spTree>
    <p:extLst>
      <p:ext uri="{BB962C8B-B14F-4D97-AF65-F5344CB8AC3E}">
        <p14:creationId xmlns:p14="http://schemas.microsoft.com/office/powerpoint/2010/main" val="27593463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thm15="http://schemas.microsoft.com/office/thememl/2012/main" name="Theme1" id="{DFDF5CCE-AF17-4CE1-9514-7FAD6C256061}" vid="{921D3AFB-4E4F-4960-870D-37AC89024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2987</TotalTime>
  <Words>5099</Words>
  <Application>Microsoft Office PowerPoint</Application>
  <PresentationFormat>Widescreen</PresentationFormat>
  <Paragraphs>284</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Calibri</vt:lpstr>
      <vt:lpstr>Franklin Gothic Book</vt:lpstr>
      <vt:lpstr>Inter</vt:lpstr>
      <vt:lpstr>Perpetua</vt:lpstr>
      <vt:lpstr>Times New Roman</vt:lpstr>
      <vt:lpstr>Wingdings 2</vt:lpstr>
      <vt:lpstr>Theme1</vt:lpstr>
      <vt:lpstr>Introduction to Penetration Testing</vt:lpstr>
      <vt:lpstr>General Terms</vt:lpstr>
      <vt:lpstr>Difference between Hackers and Crackers</vt:lpstr>
      <vt:lpstr>Types of Hackers</vt:lpstr>
      <vt:lpstr>PowerPoint Presentation</vt:lpstr>
      <vt:lpstr>Ethical Hacking</vt:lpstr>
      <vt:lpstr>PowerPoint Presentation</vt:lpstr>
      <vt:lpstr>Five phases of ethical hacking </vt:lpstr>
      <vt:lpstr>PowerPoint Presentation</vt:lpstr>
      <vt:lpstr>Cont..</vt:lpstr>
      <vt:lpstr>Cont..</vt:lpstr>
      <vt:lpstr>Cont..</vt:lpstr>
      <vt:lpstr>Cont.. </vt:lpstr>
      <vt:lpstr>Ethical Hacking </vt:lpstr>
      <vt:lpstr>Key Benefits of Ethical Hacking </vt:lpstr>
      <vt:lpstr>Cont..</vt:lpstr>
      <vt:lpstr>Unethical Hacking</vt:lpstr>
      <vt:lpstr>Key Characteristics of Unethical Hacking</vt:lpstr>
      <vt:lpstr>Impact of unethical hacking</vt:lpstr>
      <vt:lpstr>Cont..</vt:lpstr>
      <vt:lpstr>Hacker Communities</vt:lpstr>
      <vt:lpstr>Cont..</vt:lpstr>
      <vt:lpstr>Various Hacker Communities</vt:lpstr>
      <vt:lpstr>Reconnaissance</vt:lpstr>
      <vt:lpstr>Information Gathering Techniques </vt:lpstr>
      <vt:lpstr>Types of Reconnaissance </vt:lpstr>
      <vt:lpstr>Objectives of Reconnaissance </vt:lpstr>
      <vt:lpstr>Social engineering </vt:lpstr>
      <vt:lpstr>Social engineering Techniques </vt:lpstr>
      <vt:lpstr>Introduction to scanning</vt:lpstr>
      <vt:lpstr>PowerPoint Presentation</vt:lpstr>
      <vt:lpstr>Types of Scanning</vt:lpstr>
      <vt:lpstr>PowerPoint Presentation</vt:lpstr>
      <vt:lpstr> Sniffer</vt:lpstr>
      <vt:lpstr>Types of Sniffers</vt:lpstr>
      <vt:lpstr>Sniffer operation</vt:lpstr>
      <vt:lpstr>Cont..</vt:lpstr>
      <vt:lpstr>sniffer program</vt:lpstr>
      <vt:lpstr>Cont..</vt:lpstr>
      <vt:lpstr>various techniques and strategies for Sniffer Detection</vt:lpstr>
      <vt:lpstr>Protecting against sniffer</vt:lpstr>
      <vt:lpstr>Cont..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Various Vulnerabilities </dc:title>
  <dc:creator>hp</dc:creator>
  <cp:lastModifiedBy>hp</cp:lastModifiedBy>
  <cp:revision>72</cp:revision>
  <dcterms:created xsi:type="dcterms:W3CDTF">2024-01-21T13:09:10Z</dcterms:created>
  <dcterms:modified xsi:type="dcterms:W3CDTF">2024-03-26T07:10:27Z</dcterms:modified>
</cp:coreProperties>
</file>