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67" r:id="rId7"/>
    <p:sldId id="269" r:id="rId8"/>
    <p:sldId id="260" r:id="rId9"/>
    <p:sldId id="263" r:id="rId10"/>
    <p:sldId id="259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3"/>
    <p:restoredTop sz="94654"/>
  </p:normalViewPr>
  <p:slideViewPr>
    <p:cSldViewPr snapToGrid="0" snapToObjects="1">
      <p:cViewPr varScale="1">
        <p:scale>
          <a:sx n="182" d="100"/>
          <a:sy n="182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4EDC-F779-9F4F-8DA6-58A06B8FD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8BE5-614F-B14F-A328-60AE926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7BCD-82F8-2E43-B46E-090FA74D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A93D-89D6-A844-9101-2B60BF3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BC62-BC22-654E-BD45-9D016E6C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C55D-B966-814F-844D-78E63A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D90B-0128-5342-A48D-294BE6BA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98F7-12FB-3441-BFFB-42F9AD1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743D-C0B1-674B-9660-F35C1B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3637-5DA4-174D-BDD8-EFE0B362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5B8B-C0A1-B44A-97D0-3B81ECFF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8D2-BB72-9A4E-B40B-FD5DBB9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BEAE-A6E6-394F-ABAF-0AE093D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7024-5AE8-1C43-BDB2-EE9130E6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74AC-A7A4-D742-BDB7-4462194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79B2-EF2B-7440-85A4-675952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FB9A-B679-9244-826D-8044057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D86-B034-CD4C-A1D4-BBB869F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F9D4-34E3-2349-B94B-657BD65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53AD-51D9-B84C-BD9A-BF6E6298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ED5-3D43-3E49-8478-2A377E09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DAC4-18EC-AD44-BFD9-B5703F35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1C7-7753-6F45-869D-6D3FB9A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389-6459-EB43-9CD5-DC6B80F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439C-B650-4048-85D9-78FB6C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B80-F460-144C-A18D-DD03FD93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08D-C389-5040-88B1-0B5EBFE5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07D1-96D5-9746-B989-40342363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148-2F38-D744-BA83-6005353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8A6-7CDA-DE43-B2E7-378884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0210-82D6-AF45-B9D7-CDC31CE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E766-6ACC-7748-8A5B-9C89F746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A1CA-3C57-E54D-B0D2-74A02810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A4C0-BD4F-0F42-AF44-E2FB3C50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0BED8-76C0-794B-8819-5D7701FF3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9FD60-4D3E-DC44-B1F3-A1866BC8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CB2C-B2CB-174C-9BA0-B2C1462D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ED2-B932-BA43-9847-DBB6EA10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B906-D25B-5D46-89DB-FEA81F7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71E-22C6-F043-B38F-4179527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BFC7F-2036-264C-AA8A-FFA524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AD4CD-D00A-7246-9650-3123E4EC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C04B-C6A6-9745-B616-C67B7A55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0CE4-35C2-7947-A20F-36684286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582-1BEC-7143-94DC-F1C6D11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CB7-5D44-DF40-8C17-289EBEBE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B23-D9B9-214F-BF40-55FC6EDE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F-96B7-DF46-B873-2718D5B6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C466-CCEA-4442-A4FD-1CD6B56B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C7AC-A99A-124B-8937-81B67A9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7EAF-6963-4942-9E01-8893ACC9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186-48CA-CB42-A696-F04DA41A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DAE-995D-B246-8010-D8E695E9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93B31-12D9-B044-9001-C99F707C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119F-D7A4-A446-BF13-C8A436BA0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8933-58D1-824B-A30A-7F1AE0E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C2E7-B7AC-E349-A78E-CDCA63E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4AE4-F71C-5C40-9AE1-53C704D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6E65-6AF5-2240-B651-383260B5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511-214F-784F-BE67-75929270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707-22C6-634D-8B8F-1264570A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8F5-C4E0-EA4D-98CA-F4B84BF3E04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9E41-D234-C84B-989B-6206329B9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D59-0B52-7C45-8B69-9DDF56404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5F0F-5EC2-FC4C-91AC-DDC14B92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UC 1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3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2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sz="1600" dirty="0">
                <a:solidFill>
                  <a:srgbClr val="E7E6E6">
                    <a:lumMod val="75000"/>
                  </a:srgbClr>
                </a:solidFill>
              </a:rPr>
              <a:t>UC 4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1D9A4C85-451E-8A4E-9DB4-2E3DB63C55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3 </a:t>
            </a:r>
          </a:p>
        </p:txBody>
      </p:sp>
    </p:spTree>
    <p:extLst>
      <p:ext uri="{BB962C8B-B14F-4D97-AF65-F5344CB8AC3E}">
        <p14:creationId xmlns:p14="http://schemas.microsoft.com/office/powerpoint/2010/main" val="412645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7032437" y="166538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37" y="1665380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448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441718" y="3489439"/>
            <a:ext cx="272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5024529" y="4219678"/>
            <a:ext cx="129018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:</a:t>
            </a:r>
          </a:p>
          <a:p>
            <a:r>
              <a:rPr lang="en-US" sz="1000" dirty="0" err="1"/>
              <a:t>fx</a:t>
            </a:r>
            <a:r>
              <a:rPr lang="en-US" sz="1000" dirty="0"/>
              <a:t>&amp; </a:t>
            </a:r>
            <a:r>
              <a:rPr lang="en-US" sz="1000" dirty="0" err="1"/>
              <a:t>fx_account</a:t>
            </a:r>
            <a:endParaRPr lang="en-US" sz="1000" dirty="0"/>
          </a:p>
          <a:p>
            <a:r>
              <a:rPr lang="en-US" sz="1000" dirty="0"/>
              <a:t>USD_CHF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5074834" y="3377201"/>
            <a:ext cx="429107" cy="78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3"/>
            <a:ext cx="409725" cy="73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32436" y="2461541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Join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  <a:stCxn id="5" idx="6"/>
            <a:endCxn id="73" idx="2"/>
          </p:cNvCxnSpPr>
          <p:nvPr/>
        </p:nvCxnSpPr>
        <p:spPr>
          <a:xfrm>
            <a:off x="7752437" y="2025380"/>
            <a:ext cx="256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388A43-892F-FE4C-90D4-D5496E26DA14}"/>
              </a:ext>
            </a:extLst>
          </p:cNvPr>
          <p:cNvSpPr/>
          <p:nvPr/>
        </p:nvSpPr>
        <p:spPr>
          <a:xfrm>
            <a:off x="1934142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4A7CD7-39F2-E341-856B-F5576689135B}"/>
              </a:ext>
            </a:extLst>
          </p:cNvPr>
          <p:cNvSpPr/>
          <p:nvPr/>
        </p:nvSpPr>
        <p:spPr>
          <a:xfrm>
            <a:off x="2308104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AE0494-7E91-6241-8251-4EF3F3E60492}"/>
              </a:ext>
            </a:extLst>
          </p:cNvPr>
          <p:cNvSpPr/>
          <p:nvPr/>
        </p:nvSpPr>
        <p:spPr>
          <a:xfrm>
            <a:off x="2682066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3C70FA-4DD3-F644-AB88-8ED9F244AC79}"/>
              </a:ext>
            </a:extLst>
          </p:cNvPr>
          <p:cNvSpPr/>
          <p:nvPr/>
        </p:nvSpPr>
        <p:spPr>
          <a:xfrm>
            <a:off x="3056028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7A3687-C988-4241-94E6-12A0DB4734FC}"/>
              </a:ext>
            </a:extLst>
          </p:cNvPr>
          <p:cNvSpPr/>
          <p:nvPr/>
        </p:nvSpPr>
        <p:spPr>
          <a:xfrm>
            <a:off x="3429990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2570A7-6AB7-8249-A686-2B1A8371887A}"/>
              </a:ext>
            </a:extLst>
          </p:cNvPr>
          <p:cNvSpPr/>
          <p:nvPr/>
        </p:nvSpPr>
        <p:spPr>
          <a:xfrm>
            <a:off x="2164074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A8C61E-BE78-9C46-94EF-8AAAF9C6C595}"/>
              </a:ext>
            </a:extLst>
          </p:cNvPr>
          <p:cNvSpPr/>
          <p:nvPr/>
        </p:nvSpPr>
        <p:spPr>
          <a:xfrm>
            <a:off x="2538036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17FECC-5D19-9149-9ED9-7FC19724AECD}"/>
              </a:ext>
            </a:extLst>
          </p:cNvPr>
          <p:cNvSpPr/>
          <p:nvPr/>
        </p:nvSpPr>
        <p:spPr>
          <a:xfrm>
            <a:off x="2912001" y="305516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37B84E-7EB5-2D45-AE56-FFAD27EFCDD4}"/>
              </a:ext>
            </a:extLst>
          </p:cNvPr>
          <p:cNvSpPr txBox="1"/>
          <p:nvPr/>
        </p:nvSpPr>
        <p:spPr>
          <a:xfrm>
            <a:off x="133718" y="283129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5CE88E8-1EC6-4848-86E4-D5B0F2F8E850}"/>
                  </a:ext>
                </a:extLst>
              </p:cNvPr>
              <p:cNvSpPr/>
              <p:nvPr/>
            </p:nvSpPr>
            <p:spPr>
              <a:xfrm>
                <a:off x="3722477" y="56834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5CE88E8-1EC6-4848-86E4-D5B0F2F8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77" y="56834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339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5B42EA-B028-4442-BCBD-801C16C03A04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4442477" y="928343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657DF5-FB01-4D4B-A654-155167DA54F5}"/>
              </a:ext>
            </a:extLst>
          </p:cNvPr>
          <p:cNvCxnSpPr>
            <a:cxnSpLocks/>
          </p:cNvCxnSpPr>
          <p:nvPr/>
        </p:nvCxnSpPr>
        <p:spPr>
          <a:xfrm flipV="1">
            <a:off x="1855761" y="928343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CE61E2F-3EEF-9D46-A3B6-4512113D2DCF}"/>
              </a:ext>
            </a:extLst>
          </p:cNvPr>
          <p:cNvSpPr/>
          <p:nvPr/>
        </p:nvSpPr>
        <p:spPr>
          <a:xfrm>
            <a:off x="4589297" y="53559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4E47FF-C164-F749-A098-FD2E7F2D9744}"/>
              </a:ext>
            </a:extLst>
          </p:cNvPr>
          <p:cNvSpPr/>
          <p:nvPr/>
        </p:nvSpPr>
        <p:spPr>
          <a:xfrm>
            <a:off x="4895009" y="53559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D6232B-A6DF-2043-A7A2-EE652E562673}"/>
              </a:ext>
            </a:extLst>
          </p:cNvPr>
          <p:cNvSpPr/>
          <p:nvPr/>
        </p:nvSpPr>
        <p:spPr>
          <a:xfrm>
            <a:off x="5184957" y="535590"/>
            <a:ext cx="270000" cy="27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B400B80-9907-F645-88B4-1CD53F3EF831}"/>
              </a:ext>
            </a:extLst>
          </p:cNvPr>
          <p:cNvSpPr/>
          <p:nvPr/>
        </p:nvSpPr>
        <p:spPr>
          <a:xfrm>
            <a:off x="5514318" y="53559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8E620D-CB85-DE4D-B186-BDC629F48551}"/>
              </a:ext>
            </a:extLst>
          </p:cNvPr>
          <p:cNvSpPr/>
          <p:nvPr/>
        </p:nvSpPr>
        <p:spPr>
          <a:xfrm>
            <a:off x="6032869" y="53559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D3F6F1-A5BE-CB4C-9C7A-BE9CA7A8758F}"/>
              </a:ext>
            </a:extLst>
          </p:cNvPr>
          <p:cNvSpPr/>
          <p:nvPr/>
        </p:nvSpPr>
        <p:spPr>
          <a:xfrm>
            <a:off x="6393761" y="535590"/>
            <a:ext cx="270000" cy="27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C6B0B8-7520-9846-9A5B-423E956F6B4B}"/>
              </a:ext>
            </a:extLst>
          </p:cNvPr>
          <p:cNvSpPr/>
          <p:nvPr/>
        </p:nvSpPr>
        <p:spPr>
          <a:xfrm>
            <a:off x="8387260" y="1589220"/>
            <a:ext cx="360000" cy="360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F07B8FC-7C2B-0A45-8C3E-5937EDF1938D}"/>
              </a:ext>
            </a:extLst>
          </p:cNvPr>
          <p:cNvSpPr/>
          <p:nvPr/>
        </p:nvSpPr>
        <p:spPr>
          <a:xfrm>
            <a:off x="9066768" y="1589220"/>
            <a:ext cx="36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17573B-0FF2-8547-9DA3-4AA77D42690D}"/>
              </a:ext>
            </a:extLst>
          </p:cNvPr>
          <p:cNvCxnSpPr>
            <a:cxnSpLocks/>
            <a:stCxn id="60" idx="4"/>
            <a:endCxn id="5" idx="1"/>
          </p:cNvCxnSpPr>
          <p:nvPr/>
        </p:nvCxnSpPr>
        <p:spPr>
          <a:xfrm>
            <a:off x="5649318" y="805590"/>
            <a:ext cx="1488561" cy="96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B5B2EF-65F8-CD48-B7F7-3BE04F2226B3}"/>
              </a:ext>
            </a:extLst>
          </p:cNvPr>
          <p:cNvCxnSpPr>
            <a:cxnSpLocks/>
            <a:stCxn id="21" idx="5"/>
            <a:endCxn id="5" idx="3"/>
          </p:cNvCxnSpPr>
          <p:nvPr/>
        </p:nvCxnSpPr>
        <p:spPr>
          <a:xfrm flipV="1">
            <a:off x="5742253" y="2279938"/>
            <a:ext cx="1395626" cy="91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83AA8B8-EF39-1349-9A00-EF71DFBCF7E0}"/>
              </a:ext>
            </a:extLst>
          </p:cNvPr>
          <p:cNvSpPr txBox="1"/>
          <p:nvPr/>
        </p:nvSpPr>
        <p:spPr>
          <a:xfrm>
            <a:off x="1758815" y="1345159"/>
            <a:ext cx="20722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fx_target":”CHF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":”USD",</a:t>
            </a:r>
          </a:p>
          <a:p>
            <a:r>
              <a:rPr lang="en-US" sz="1000" dirty="0"/>
              <a:t>   "fx_rate":1.12,</a:t>
            </a:r>
          </a:p>
          <a:p>
            <a:r>
              <a:rPr lang="en-US" sz="1000" dirty="0"/>
              <a:t>   "timestamp": 1566829043001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08F335-4BCF-3C43-96D5-C9530A59DB02}"/>
              </a:ext>
            </a:extLst>
          </p:cNvPr>
          <p:cNvSpPr txBox="1"/>
          <p:nvPr/>
        </p:nvSpPr>
        <p:spPr>
          <a:xfrm>
            <a:off x="7753669" y="2449933"/>
            <a:ext cx="20722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":{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fx_target":"CHF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   "fx_rate":1.12,</a:t>
            </a:r>
          </a:p>
          <a:p>
            <a:r>
              <a:rPr lang="en-US" sz="1000" dirty="0"/>
              <a:t>      "timestamp":1566829043001</a:t>
            </a:r>
          </a:p>
          <a:p>
            <a:r>
              <a:rPr lang="en-US" sz="1000" dirty="0"/>
              <a:t>   },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trx</a:t>
            </a:r>
            <a:r>
              <a:rPr lang="en-US" sz="1000" dirty="0"/>
              <a:t>":{</a:t>
            </a:r>
          </a:p>
          <a:p>
            <a:r>
              <a:rPr lang="en-US" sz="1000" dirty="0"/>
              <a:t>      "timestamp":1566829043004,</a:t>
            </a:r>
          </a:p>
          <a:p>
            <a:r>
              <a:rPr lang="en-US" sz="1000" dirty="0"/>
              <a:t>      "cc_id":"5123-5985-1943-6358",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"shop_id":3,</a:t>
            </a:r>
          </a:p>
          <a:p>
            <a:r>
              <a:rPr lang="en-US" sz="1000" dirty="0"/>
              <a:t>   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   "amount_orig":40.0</a:t>
            </a:r>
          </a:p>
          <a:p>
            <a:r>
              <a:rPr lang="en-US" sz="1000" dirty="0"/>
              <a:t>   }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267717F-86DC-ED46-AB0A-2E6AADA55BF6}"/>
              </a:ext>
            </a:extLst>
          </p:cNvPr>
          <p:cNvCxnSpPr>
            <a:cxnSpLocks/>
          </p:cNvCxnSpPr>
          <p:nvPr/>
        </p:nvCxnSpPr>
        <p:spPr>
          <a:xfrm flipV="1">
            <a:off x="1755603" y="834649"/>
            <a:ext cx="738432" cy="50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5654A3-8F52-CB40-86D6-33C4ECEBB69D}"/>
              </a:ext>
            </a:extLst>
          </p:cNvPr>
          <p:cNvCxnSpPr>
            <a:cxnSpLocks/>
          </p:cNvCxnSpPr>
          <p:nvPr/>
        </p:nvCxnSpPr>
        <p:spPr>
          <a:xfrm flipH="1" flipV="1">
            <a:off x="2635039" y="834651"/>
            <a:ext cx="811880" cy="51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1D7817-2D9D-1343-B13A-4207F6B2F1C4}"/>
              </a:ext>
            </a:extLst>
          </p:cNvPr>
          <p:cNvCxnSpPr>
            <a:cxnSpLocks/>
          </p:cNvCxnSpPr>
          <p:nvPr/>
        </p:nvCxnSpPr>
        <p:spPr>
          <a:xfrm flipV="1">
            <a:off x="7766110" y="1942367"/>
            <a:ext cx="738432" cy="50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DB9E13C-F9CB-8446-89FD-BD40A68386E7}"/>
              </a:ext>
            </a:extLst>
          </p:cNvPr>
          <p:cNvCxnSpPr>
            <a:cxnSpLocks/>
          </p:cNvCxnSpPr>
          <p:nvPr/>
        </p:nvCxnSpPr>
        <p:spPr>
          <a:xfrm flipH="1" flipV="1">
            <a:off x="8645546" y="1942369"/>
            <a:ext cx="672468" cy="51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5385B12-19A5-4640-B1EF-ECDFD2BD013F}"/>
                  </a:ext>
                </a:extLst>
              </p:cNvPr>
              <p:cNvSpPr/>
              <p:nvPr/>
            </p:nvSpPr>
            <p:spPr>
              <a:xfrm>
                <a:off x="10312837" y="166538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5385B12-19A5-4640-B1EF-ECDFD2BD0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37" y="1665380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3390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FDA1464-A385-A740-9F5D-1894A827779D}"/>
              </a:ext>
            </a:extLst>
          </p:cNvPr>
          <p:cNvSpPr txBox="1"/>
          <p:nvPr/>
        </p:nvSpPr>
        <p:spPr>
          <a:xfrm>
            <a:off x="9628682" y="2437857"/>
            <a:ext cx="209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Publishing to Kafka</a:t>
            </a:r>
          </a:p>
        </p:txBody>
      </p:sp>
    </p:spTree>
    <p:extLst>
      <p:ext uri="{BB962C8B-B14F-4D97-AF65-F5344CB8AC3E}">
        <p14:creationId xmlns:p14="http://schemas.microsoft.com/office/powerpoint/2010/main" val="156385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C2751F0-9F85-2E44-88A6-BCEC12609E23}"/>
              </a:ext>
            </a:extLst>
          </p:cNvPr>
          <p:cNvCxnSpPr>
            <a:cxnSpLocks/>
            <a:stCxn id="82" idx="3"/>
            <a:endCxn id="93" idx="2"/>
          </p:cNvCxnSpPr>
          <p:nvPr/>
        </p:nvCxnSpPr>
        <p:spPr>
          <a:xfrm flipV="1">
            <a:off x="4811230" y="2747436"/>
            <a:ext cx="5716018" cy="996218"/>
          </a:xfrm>
          <a:prstGeom prst="bentConnector2">
            <a:avLst/>
          </a:prstGeom>
          <a:ln w="57150" cap="flat">
            <a:solidFill>
              <a:srgbClr val="00B0F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1DDBEA5-FD50-0742-A5E9-9FEEE8CE5844}"/>
              </a:ext>
            </a:extLst>
          </p:cNvPr>
          <p:cNvSpPr/>
          <p:nvPr/>
        </p:nvSpPr>
        <p:spPr>
          <a:xfrm>
            <a:off x="1852974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B7B45-F4BB-A34F-8970-B68B15843A1C}"/>
              </a:ext>
            </a:extLst>
          </p:cNvPr>
          <p:cNvSpPr/>
          <p:nvPr/>
        </p:nvSpPr>
        <p:spPr>
          <a:xfrm>
            <a:off x="222693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8D37E-C838-2445-B9A1-540E3F2D74B8}"/>
              </a:ext>
            </a:extLst>
          </p:cNvPr>
          <p:cNvSpPr/>
          <p:nvPr/>
        </p:nvSpPr>
        <p:spPr>
          <a:xfrm>
            <a:off x="260089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0DCB-1E04-AF44-8FC0-5B54000DECBE}"/>
              </a:ext>
            </a:extLst>
          </p:cNvPr>
          <p:cNvSpPr/>
          <p:nvPr/>
        </p:nvSpPr>
        <p:spPr>
          <a:xfrm>
            <a:off x="2974860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AE9F5-C420-B947-9AA0-ACA162005479}"/>
              </a:ext>
            </a:extLst>
          </p:cNvPr>
          <p:cNvSpPr/>
          <p:nvPr/>
        </p:nvSpPr>
        <p:spPr>
          <a:xfrm>
            <a:off x="3348822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EC50A-3EE7-6D4F-86D8-33519CEED4D0}"/>
              </a:ext>
            </a:extLst>
          </p:cNvPr>
          <p:cNvSpPr/>
          <p:nvPr/>
        </p:nvSpPr>
        <p:spPr>
          <a:xfrm>
            <a:off x="2082906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32EF5-4268-474E-84C5-E9C6D5002D2B}"/>
              </a:ext>
            </a:extLst>
          </p:cNvPr>
          <p:cNvSpPr/>
          <p:nvPr/>
        </p:nvSpPr>
        <p:spPr>
          <a:xfrm>
            <a:off x="2456868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5A403-E6BD-C04B-8DE9-00B3C62AAD08}"/>
              </a:ext>
            </a:extLst>
          </p:cNvPr>
          <p:cNvSpPr/>
          <p:nvPr/>
        </p:nvSpPr>
        <p:spPr>
          <a:xfrm>
            <a:off x="2830833" y="4680447"/>
            <a:ext cx="8058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5BD7-4645-4447-9096-2D58FA255FB8}"/>
              </a:ext>
            </a:extLst>
          </p:cNvPr>
          <p:cNvSpPr txBox="1"/>
          <p:nvPr/>
        </p:nvSpPr>
        <p:spPr>
          <a:xfrm>
            <a:off x="52550" y="4658060"/>
            <a:ext cx="178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rates:</a:t>
            </a:r>
            <a:br>
              <a:rPr lang="en-US" dirty="0"/>
            </a:br>
            <a:r>
              <a:rPr lang="en-US" sz="1400" i="1" dirty="0" err="1"/>
              <a:t>KafkaJsonProducer_fx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4C11E08-7EA4-6F4D-B93E-A17DE0665F0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97308" y="2747436"/>
            <a:ext cx="4436789" cy="2143300"/>
          </a:xfrm>
          <a:prstGeom prst="bentConnector3">
            <a:avLst>
              <a:gd name="adj1" fmla="val 99984"/>
            </a:avLst>
          </a:prstGeom>
          <a:ln w="57150" cap="flat"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B79EB08-7FDC-6D4A-B208-65AF456B2EA9}"/>
              </a:ext>
            </a:extLst>
          </p:cNvPr>
          <p:cNvCxnSpPr>
            <a:cxnSpLocks/>
            <a:stCxn id="29" idx="3"/>
            <a:endCxn id="41" idx="2"/>
          </p:cNvCxnSpPr>
          <p:nvPr/>
        </p:nvCxnSpPr>
        <p:spPr>
          <a:xfrm flipV="1">
            <a:off x="4364634" y="2747436"/>
            <a:ext cx="4581718" cy="2828126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9D548-25EC-7341-A151-90565966A59B}"/>
              </a:ext>
            </a:extLst>
          </p:cNvPr>
          <p:cNvSpPr/>
          <p:nvPr/>
        </p:nvSpPr>
        <p:spPr>
          <a:xfrm>
            <a:off x="8226352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JOIN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FX &amp; TRX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CFC1930-ACFC-2D4A-8FC3-274CF97DFC56}"/>
              </a:ext>
            </a:extLst>
          </p:cNvPr>
          <p:cNvCxnSpPr>
            <a:cxnSpLocks/>
            <a:stCxn id="41" idx="0"/>
            <a:endCxn id="82" idx="1"/>
          </p:cNvCxnSpPr>
          <p:nvPr/>
        </p:nvCxnSpPr>
        <p:spPr>
          <a:xfrm rot="16200000" flipH="1" flipV="1">
            <a:off x="5191594" y="-11104"/>
            <a:ext cx="2076218" cy="5433298"/>
          </a:xfrm>
          <a:prstGeom prst="bentConnector4">
            <a:avLst>
              <a:gd name="adj1" fmla="val -16072"/>
              <a:gd name="adj2" fmla="val 109430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C9F32-EBD6-8849-A4F7-650D924A9A37}"/>
              </a:ext>
            </a:extLst>
          </p:cNvPr>
          <p:cNvSpPr txBox="1"/>
          <p:nvPr/>
        </p:nvSpPr>
        <p:spPr>
          <a:xfrm>
            <a:off x="3513054" y="4736847"/>
            <a:ext cx="78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fx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5220AC-6A2C-1341-B71B-B124E4949070}"/>
              </a:ext>
            </a:extLst>
          </p:cNvPr>
          <p:cNvSpPr txBox="1"/>
          <p:nvPr/>
        </p:nvSpPr>
        <p:spPr>
          <a:xfrm>
            <a:off x="3513054" y="3482044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TrxFxCombined</a:t>
            </a:r>
            <a:endParaRPr lang="en-US" sz="14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96FDD1-631E-F745-AFCD-560A74784933}"/>
              </a:ext>
            </a:extLst>
          </p:cNvPr>
          <p:cNvSpPr/>
          <p:nvPr/>
        </p:nvSpPr>
        <p:spPr>
          <a:xfrm>
            <a:off x="9807248" y="1667436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Table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FxRisk</a:t>
            </a:r>
            <a:r>
              <a:rPr lang="en-US" sz="1400" i="1" dirty="0">
                <a:solidFill>
                  <a:schemeClr val="tx1"/>
                </a:solidFill>
              </a:rPr>
              <a:t> Calculator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43EEB7-FB5E-C24F-86FD-6DEF0575EC8B}"/>
              </a:ext>
            </a:extLst>
          </p:cNvPr>
          <p:cNvSpPr txBox="1"/>
          <p:nvPr/>
        </p:nvSpPr>
        <p:spPr>
          <a:xfrm>
            <a:off x="3513054" y="3951078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dirty="0" err="1"/>
              <a:t>FX</a:t>
            </a:r>
            <a:r>
              <a:rPr lang="en-US" sz="1400" i="1" dirty="0" err="1"/>
              <a:t>RiskCalc</a:t>
            </a:r>
            <a:endParaRPr lang="en-US" sz="1400" i="1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7BFB42B-76A6-4943-A3DE-A4C874675B38}"/>
              </a:ext>
            </a:extLst>
          </p:cNvPr>
          <p:cNvCxnSpPr>
            <a:cxnSpLocks/>
            <a:stCxn id="93" idx="0"/>
            <a:endCxn id="100" idx="1"/>
          </p:cNvCxnSpPr>
          <p:nvPr/>
        </p:nvCxnSpPr>
        <p:spPr>
          <a:xfrm rot="16200000" flipH="1" flipV="1">
            <a:off x="5747525" y="-567035"/>
            <a:ext cx="2545252" cy="7014194"/>
          </a:xfrm>
          <a:prstGeom prst="bentConnector4">
            <a:avLst>
              <a:gd name="adj1" fmla="val -17653"/>
              <a:gd name="adj2" fmla="val 109403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2">
            <a:extLst>
              <a:ext uri="{FF2B5EF4-FFF2-40B4-BE49-F238E27FC236}">
                <a16:creationId xmlns:a16="http://schemas.microsoft.com/office/drawing/2014/main" id="{879FB82D-993B-9742-B66F-3D5DCBAE62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4 </a:t>
            </a:r>
          </a:p>
        </p:txBody>
      </p:sp>
    </p:spTree>
    <p:extLst>
      <p:ext uri="{BB962C8B-B14F-4D97-AF65-F5344CB8AC3E}">
        <p14:creationId xmlns:p14="http://schemas.microsoft.com/office/powerpoint/2010/main" val="10828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1 </a:t>
            </a:r>
          </a:p>
        </p:txBody>
      </p:sp>
    </p:spTree>
    <p:extLst>
      <p:ext uri="{BB962C8B-B14F-4D97-AF65-F5344CB8AC3E}">
        <p14:creationId xmlns:p14="http://schemas.microsoft.com/office/powerpoint/2010/main" val="8685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912309" y="4219950"/>
            <a:ext cx="16501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shop_name|Counter</a:t>
            </a:r>
            <a:endParaRPr lang="en-US" sz="1000" dirty="0"/>
          </a:p>
          <a:p>
            <a:r>
              <a:rPr lang="en-US" sz="1000" dirty="0"/>
              <a:t>"</a:t>
            </a:r>
            <a:r>
              <a:rPr lang="en-US" sz="1000" dirty="0" err="1"/>
              <a:t>SihlCity</a:t>
            </a:r>
            <a:r>
              <a:rPr lang="en-US" sz="1000" dirty="0"/>
              <a:t>”  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"ABC” | 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631934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BioMarket</a:t>
            </a:r>
            <a:r>
              <a:rPr lang="en-US" sz="1000" dirty="0"/>
              <a:t>” | 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31934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SihlCity</a:t>
            </a:r>
            <a:r>
              <a:rPr lang="en-US" sz="1000" dirty="0"/>
              <a:t>” | 19</a:t>
            </a:r>
          </a:p>
        </p:txBody>
      </p:sp>
    </p:spTree>
    <p:extLst>
      <p:ext uri="{BB962C8B-B14F-4D97-AF65-F5344CB8AC3E}">
        <p14:creationId xmlns:p14="http://schemas.microsoft.com/office/powerpoint/2010/main" val="11559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Count/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Filter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‘fingerprint’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31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DuplicateAlarm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5 </a:t>
            </a:r>
          </a:p>
        </p:txBody>
      </p:sp>
    </p:spTree>
    <p:extLst>
      <p:ext uri="{BB962C8B-B14F-4D97-AF65-F5344CB8AC3E}">
        <p14:creationId xmlns:p14="http://schemas.microsoft.com/office/powerpoint/2010/main" val="384790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289537" y="4219950"/>
            <a:ext cx="272167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Trx_fingerprint|Counter</a:t>
            </a:r>
            <a:endParaRPr lang="en-US" sz="1000" dirty="0"/>
          </a:p>
          <a:p>
            <a:r>
              <a:rPr lang="en-US" sz="1000" dirty="0"/>
              <a:t>" 5123-5985-1943-6358_USD_CHF_40.0”  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  <a:endCxn id="45" idx="2"/>
          </p:cNvCxnSpPr>
          <p:nvPr/>
        </p:nvCxnSpPr>
        <p:spPr>
          <a:xfrm flipV="1">
            <a:off x="7576050" y="2354374"/>
            <a:ext cx="1035788" cy="8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  <a:endCxn id="46" idx="1"/>
          </p:cNvCxnSpPr>
          <p:nvPr/>
        </p:nvCxnSpPr>
        <p:spPr>
          <a:xfrm flipV="1">
            <a:off x="7681492" y="3467423"/>
            <a:ext cx="1065221" cy="2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  <a:endCxn id="47" idx="1"/>
          </p:cNvCxnSpPr>
          <p:nvPr/>
        </p:nvCxnSpPr>
        <p:spPr>
          <a:xfrm>
            <a:off x="7576050" y="3743997"/>
            <a:ext cx="1166399" cy="10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8611838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8610078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8605814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E2B9D6B-C6A9-0C44-AAF6-7B993DEE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40" y="2039289"/>
            <a:ext cx="667224" cy="6672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010792" y="1921777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 5127-3281-3201-7361_EUR_USD_17.81” | 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E2816E-B240-B94A-9223-F20E5701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40" y="3417365"/>
            <a:ext cx="667224" cy="6672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010792" y="3289384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"5167-5669-5336-6937_CHF_EUR_72.49” |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2AB835-87B3-4B4B-9282-9FB4B2C9E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201" y="5998085"/>
            <a:ext cx="1883182" cy="56070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A10C3-620D-C446-BD80-14EDE705CFB1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>
            <a:off x="10540792" y="5080956"/>
            <a:ext cx="0" cy="9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/>
              <p:nvPr/>
            </p:nvSpPr>
            <p:spPr>
              <a:xfrm>
                <a:off x="10180792" y="32096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92" y="32096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5172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427A0C4-666C-C943-BF8D-5FFF015EC50E}"/>
              </a:ext>
            </a:extLst>
          </p:cNvPr>
          <p:cNvSpPr txBox="1"/>
          <p:nvPr/>
        </p:nvSpPr>
        <p:spPr>
          <a:xfrm>
            <a:off x="8810960" y="946467"/>
            <a:ext cx="345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filter out if the fingerprint is unique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within the window {30 sec}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99D119-4AF7-3941-8C7E-2A227844A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6363" y="4741480"/>
            <a:ext cx="641178" cy="58637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010792" y="4612956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 5123-5985-1943-6358_USD_CHF_40.0” |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Count/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Filter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‘cc-id’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31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fraudDedection</a:t>
            </a:r>
            <a:endParaRPr lang="en-US" sz="1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C4B5B2-CE86-2249-AC90-7ACA841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124" cy="5400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6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B7F995-7672-F84C-A849-58BF6355ED3A}"/>
              </a:ext>
            </a:extLst>
          </p:cNvPr>
          <p:cNvCxnSpPr>
            <a:cxnSpLocks/>
          </p:cNvCxnSpPr>
          <p:nvPr/>
        </p:nvCxnSpPr>
        <p:spPr>
          <a:xfrm>
            <a:off x="7308220" y="4627841"/>
            <a:ext cx="3908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3E11F1-7D6D-694D-AD16-870A0EB16399}"/>
              </a:ext>
            </a:extLst>
          </p:cNvPr>
          <p:cNvSpPr txBox="1"/>
          <p:nvPr/>
        </p:nvSpPr>
        <p:spPr>
          <a:xfrm>
            <a:off x="10909969" y="47252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A8B6C6-10E1-2C42-B698-7B0B9E733D10}"/>
              </a:ext>
            </a:extLst>
          </p:cNvPr>
          <p:cNvCxnSpPr/>
          <p:nvPr/>
        </p:nvCxnSpPr>
        <p:spPr>
          <a:xfrm>
            <a:off x="7833207" y="2268553"/>
            <a:ext cx="0" cy="252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3EB349-F11B-9049-8DC4-744DC11EA2DF}"/>
              </a:ext>
            </a:extLst>
          </p:cNvPr>
          <p:cNvCxnSpPr/>
          <p:nvPr/>
        </p:nvCxnSpPr>
        <p:spPr>
          <a:xfrm>
            <a:off x="10561283" y="2268553"/>
            <a:ext cx="0" cy="252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DEC7ED-5031-274C-9BAA-0D3AC7700DAD}"/>
              </a:ext>
            </a:extLst>
          </p:cNvPr>
          <p:cNvSpPr txBox="1"/>
          <p:nvPr/>
        </p:nvSpPr>
        <p:spPr>
          <a:xfrm>
            <a:off x="7650873" y="472524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B1EFB-CD04-9D41-BA38-12C00C21C70C}"/>
              </a:ext>
            </a:extLst>
          </p:cNvPr>
          <p:cNvSpPr txBox="1"/>
          <p:nvPr/>
        </p:nvSpPr>
        <p:spPr>
          <a:xfrm>
            <a:off x="10377472" y="472524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CD3A1F-1618-AA4E-A851-2BB005CB7E92}"/>
              </a:ext>
            </a:extLst>
          </p:cNvPr>
          <p:cNvCxnSpPr/>
          <p:nvPr/>
        </p:nvCxnSpPr>
        <p:spPr>
          <a:xfrm>
            <a:off x="7908513" y="2268553"/>
            <a:ext cx="2580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CE4A1A-1BBE-DC40-AC8C-012629BFDFC1}"/>
              </a:ext>
            </a:extLst>
          </p:cNvPr>
          <p:cNvSpPr txBox="1"/>
          <p:nvPr/>
        </p:nvSpPr>
        <p:spPr>
          <a:xfrm>
            <a:off x="8128753" y="2055691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90000"/>
                  </a:schemeClr>
                </a:solidFill>
              </a:rPr>
              <a:t>TumblingProcessingTimeWindows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467EE4-6E46-A242-9F22-5A0FA876B315}"/>
              </a:ext>
            </a:extLst>
          </p:cNvPr>
          <p:cNvCxnSpPr>
            <a:cxnSpLocks/>
          </p:cNvCxnSpPr>
          <p:nvPr/>
        </p:nvCxnSpPr>
        <p:spPr>
          <a:xfrm flipH="1" flipV="1">
            <a:off x="7484523" y="1762985"/>
            <a:ext cx="1" cy="302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347954-6C86-F649-8484-72C9CD2683CE}"/>
              </a:ext>
            </a:extLst>
          </p:cNvPr>
          <p:cNvSpPr txBox="1"/>
          <p:nvPr/>
        </p:nvSpPr>
        <p:spPr>
          <a:xfrm>
            <a:off x="7132119" y="1854753"/>
            <a:ext cx="461665" cy="827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amount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21E37-C36D-3D4D-A104-FEF9114CFD88}"/>
              </a:ext>
            </a:extLst>
          </p:cNvPr>
          <p:cNvCxnSpPr/>
          <p:nvPr/>
        </p:nvCxnSpPr>
        <p:spPr>
          <a:xfrm>
            <a:off x="7329158" y="3947362"/>
            <a:ext cx="366457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B5D760-19E9-2F46-95BA-23129803B96F}"/>
              </a:ext>
            </a:extLst>
          </p:cNvPr>
          <p:cNvSpPr txBox="1"/>
          <p:nvPr/>
        </p:nvSpPr>
        <p:spPr>
          <a:xfrm>
            <a:off x="6960484" y="376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F218B5-A44A-FD4A-8B3B-4CCD518EAAD4}"/>
              </a:ext>
            </a:extLst>
          </p:cNvPr>
          <p:cNvSpPr/>
          <p:nvPr/>
        </p:nvSpPr>
        <p:spPr>
          <a:xfrm>
            <a:off x="8181891" y="4120757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655F9A-4D0E-3D41-BC93-7763883EA211}"/>
              </a:ext>
            </a:extLst>
          </p:cNvPr>
          <p:cNvSpPr/>
          <p:nvPr/>
        </p:nvSpPr>
        <p:spPr>
          <a:xfrm>
            <a:off x="9770462" y="4239299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5A7DE-EC39-5347-BBD7-9528C63FC527}"/>
              </a:ext>
            </a:extLst>
          </p:cNvPr>
          <p:cNvSpPr/>
          <p:nvPr/>
        </p:nvSpPr>
        <p:spPr>
          <a:xfrm>
            <a:off x="8486656" y="3393553"/>
            <a:ext cx="270000" cy="270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D43CD1-7A26-9D48-BC9A-1B63D00C6B11}"/>
              </a:ext>
            </a:extLst>
          </p:cNvPr>
          <p:cNvSpPr/>
          <p:nvPr/>
        </p:nvSpPr>
        <p:spPr>
          <a:xfrm>
            <a:off x="8789019" y="2775638"/>
            <a:ext cx="270000" cy="270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6AB4B5D-EF37-BE47-A177-817CA9049CD5}"/>
              </a:ext>
            </a:extLst>
          </p:cNvPr>
          <p:cNvSpPr/>
          <p:nvPr/>
        </p:nvSpPr>
        <p:spPr>
          <a:xfrm>
            <a:off x="9807600" y="3045638"/>
            <a:ext cx="270000" cy="270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709839" y="4219950"/>
            <a:ext cx="222429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2:</a:t>
            </a:r>
          </a:p>
          <a:p>
            <a:r>
              <a:rPr lang="en-US" sz="1000" dirty="0" err="1"/>
              <a:t>cc_id</a:t>
            </a:r>
            <a:r>
              <a:rPr lang="en-US" sz="1000" dirty="0"/>
              <a:t>                                      |Counter</a:t>
            </a:r>
          </a:p>
          <a:p>
            <a:r>
              <a:rPr lang="en-US" sz="1000" dirty="0"/>
              <a:t>" 5123-5985-1943-6358”  |1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  <a:endCxn id="45" idx="2"/>
          </p:cNvCxnSpPr>
          <p:nvPr/>
        </p:nvCxnSpPr>
        <p:spPr>
          <a:xfrm flipV="1">
            <a:off x="7576050" y="2354374"/>
            <a:ext cx="1035788" cy="8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  <a:endCxn id="46" idx="1"/>
          </p:cNvCxnSpPr>
          <p:nvPr/>
        </p:nvCxnSpPr>
        <p:spPr>
          <a:xfrm flipV="1">
            <a:off x="7681492" y="3467423"/>
            <a:ext cx="1065221" cy="2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  <a:endCxn id="47" idx="1"/>
          </p:cNvCxnSpPr>
          <p:nvPr/>
        </p:nvCxnSpPr>
        <p:spPr>
          <a:xfrm>
            <a:off x="7576050" y="3743997"/>
            <a:ext cx="1166399" cy="10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8611838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8610078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8605814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Shop_name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E2B9D6B-C6A9-0C44-AAF6-7B993DEE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40" y="2039289"/>
            <a:ext cx="667224" cy="6672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010792" y="1921777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 5127-3281-3201-7361” | “7.81” | 7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EE2816E-B240-B94A-9223-F20E5701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40" y="3417365"/>
            <a:ext cx="667224" cy="6672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010792" y="3289384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"5167-5669-5336-6937” | “72.49” |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2AB835-87B3-4B4B-9282-9FB4B2C9E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201" y="5998085"/>
            <a:ext cx="1883182" cy="56070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A10C3-620D-C446-BD80-14EDE705CFB1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>
            <a:off x="10540792" y="5080956"/>
            <a:ext cx="0" cy="9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/>
              <p:nvPr/>
            </p:nvSpPr>
            <p:spPr>
              <a:xfrm>
                <a:off x="10180792" y="32096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FACD65-561D-6D43-89AE-06382258B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92" y="32096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5172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427A0C4-666C-C943-BF8D-5FFF015EC50E}"/>
              </a:ext>
            </a:extLst>
          </p:cNvPr>
          <p:cNvSpPr txBox="1"/>
          <p:nvPr/>
        </p:nvSpPr>
        <p:spPr>
          <a:xfrm>
            <a:off x="9091391" y="946467"/>
            <a:ext cx="2898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filter out if the cc-id is unique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 within the window {30 sec} 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&amp;&amp; amount &lt;40.00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99D119-4AF7-3941-8C7E-2A227844A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6363" y="4741480"/>
            <a:ext cx="641178" cy="58637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010792" y="4612956"/>
            <a:ext cx="3060000" cy="46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/>
              <a:t>Counter:</a:t>
            </a:r>
          </a:p>
          <a:p>
            <a:r>
              <a:rPr lang="en-US" sz="1000" dirty="0"/>
              <a:t>” 5123-5985-1943-6358” | 40.0” |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F430F-FABA-8944-8A64-F560AD612B08}"/>
              </a:ext>
            </a:extLst>
          </p:cNvPr>
          <p:cNvSpPr/>
          <p:nvPr/>
        </p:nvSpPr>
        <p:spPr>
          <a:xfrm>
            <a:off x="185297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39A4A-36B2-414C-AF04-118D510103C0}"/>
              </a:ext>
            </a:extLst>
          </p:cNvPr>
          <p:cNvSpPr/>
          <p:nvPr/>
        </p:nvSpPr>
        <p:spPr>
          <a:xfrm>
            <a:off x="309105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A2BE8-0450-EA44-896F-C4E515E3A189}"/>
              </a:ext>
            </a:extLst>
          </p:cNvPr>
          <p:cNvSpPr/>
          <p:nvPr/>
        </p:nvSpPr>
        <p:spPr>
          <a:xfrm>
            <a:off x="329739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CCFAE-40C2-9F40-8858-A3C69B286BC6}"/>
              </a:ext>
            </a:extLst>
          </p:cNvPr>
          <p:cNvSpPr/>
          <p:nvPr/>
        </p:nvSpPr>
        <p:spPr>
          <a:xfrm>
            <a:off x="2059320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BBD5D-8F8E-254B-9AD9-B1DDC34E3EA5}"/>
              </a:ext>
            </a:extLst>
          </p:cNvPr>
          <p:cNvSpPr/>
          <p:nvPr/>
        </p:nvSpPr>
        <p:spPr>
          <a:xfrm>
            <a:off x="2472012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22B6CA-EFD1-884A-826B-2231347BFB4B}"/>
              </a:ext>
            </a:extLst>
          </p:cNvPr>
          <p:cNvSpPr/>
          <p:nvPr/>
        </p:nvSpPr>
        <p:spPr>
          <a:xfrm>
            <a:off x="2884704" y="5368512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C8495-5A66-8F43-AB54-ACC559822D9E}"/>
              </a:ext>
            </a:extLst>
          </p:cNvPr>
          <p:cNvSpPr txBox="1"/>
          <p:nvPr/>
        </p:nvSpPr>
        <p:spPr>
          <a:xfrm>
            <a:off x="52550" y="5379483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163D19-AAC6-C542-B120-24A64A9E07DB}"/>
              </a:ext>
            </a:extLst>
          </p:cNvPr>
          <p:cNvSpPr/>
          <p:nvPr/>
        </p:nvSpPr>
        <p:spPr>
          <a:xfrm>
            <a:off x="5190028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 per Shop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34E17C7-3066-F547-9DB4-E1B94AFF1D0C}"/>
              </a:ext>
            </a:extLst>
          </p:cNvPr>
          <p:cNvCxnSpPr>
            <a:cxnSpLocks/>
            <a:stCxn id="24" idx="1"/>
            <a:endCxn id="58" idx="1"/>
          </p:cNvCxnSpPr>
          <p:nvPr/>
        </p:nvCxnSpPr>
        <p:spPr>
          <a:xfrm rot="10800000" flipV="1">
            <a:off x="3513054" y="2207436"/>
            <a:ext cx="1676974" cy="600419"/>
          </a:xfrm>
          <a:prstGeom prst="bentConnector3">
            <a:avLst>
              <a:gd name="adj1" fmla="val 113632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FE84FCE-D4D7-644E-9858-3EF48EF31EB5}"/>
              </a:ext>
            </a:extLst>
          </p:cNvPr>
          <p:cNvCxnSpPr>
            <a:cxnSpLocks/>
            <a:stCxn id="29" idx="3"/>
            <a:endCxn id="24" idx="2"/>
          </p:cNvCxnSpPr>
          <p:nvPr/>
        </p:nvCxnSpPr>
        <p:spPr>
          <a:xfrm flipV="1">
            <a:off x="4364634" y="2747437"/>
            <a:ext cx="1545394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D1D5BD-9CC1-A14D-A854-E780E12F6A4C}"/>
              </a:ext>
            </a:extLst>
          </p:cNvPr>
          <p:cNvSpPr/>
          <p:nvPr/>
        </p:nvSpPr>
        <p:spPr>
          <a:xfrm>
            <a:off x="6708190" y="1667437"/>
            <a:ext cx="1440000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</a:t>
            </a: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ccid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trx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fx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EF66033-85E1-5844-A859-E894D08DB99E}"/>
              </a:ext>
            </a:extLst>
          </p:cNvPr>
          <p:cNvCxnSpPr>
            <a:cxnSpLocks/>
            <a:stCxn id="29" idx="3"/>
            <a:endCxn id="67" idx="2"/>
          </p:cNvCxnSpPr>
          <p:nvPr/>
        </p:nvCxnSpPr>
        <p:spPr>
          <a:xfrm flipV="1">
            <a:off x="4364634" y="2747437"/>
            <a:ext cx="3063556" cy="2828125"/>
          </a:xfrm>
          <a:prstGeom prst="bentConnector2">
            <a:avLst/>
          </a:prstGeom>
          <a:ln w="57150" cap="flat">
            <a:solidFill>
              <a:schemeClr val="accent2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B1AD8CB-DE01-9D4F-9D04-83B058F91FD3}"/>
              </a:ext>
            </a:extLst>
          </p:cNvPr>
          <p:cNvCxnSpPr>
            <a:cxnSpLocks/>
            <a:stCxn id="67" idx="0"/>
            <a:endCxn id="36" idx="1"/>
          </p:cNvCxnSpPr>
          <p:nvPr/>
        </p:nvCxnSpPr>
        <p:spPr>
          <a:xfrm rot="16200000" flipH="1" flipV="1">
            <a:off x="4666463" y="514028"/>
            <a:ext cx="1608318" cy="3915136"/>
          </a:xfrm>
          <a:prstGeom prst="bentConnector4">
            <a:avLst>
              <a:gd name="adj1" fmla="val -14214"/>
              <a:gd name="adj2" fmla="val 109866"/>
            </a:avLst>
          </a:prstGeom>
          <a:ln w="57150" cap="flat">
            <a:solidFill>
              <a:schemeClr val="accent6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E536-7A61-0440-A179-CC86397B88E3}"/>
              </a:ext>
            </a:extLst>
          </p:cNvPr>
          <p:cNvSpPr/>
          <p:nvPr/>
        </p:nvSpPr>
        <p:spPr>
          <a:xfrm>
            <a:off x="3503738" y="2546853"/>
            <a:ext cx="1440000" cy="3594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Kafka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7A0E8-38E5-224E-A5F6-B1018B8CBC9F}"/>
              </a:ext>
            </a:extLst>
          </p:cNvPr>
          <p:cNvSpPr txBox="1"/>
          <p:nvPr/>
        </p:nvSpPr>
        <p:spPr>
          <a:xfrm>
            <a:off x="3513054" y="5421673"/>
            <a:ext cx="85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r>
              <a:rPr lang="en-US" sz="1400" i="1" dirty="0" err="1"/>
              <a:t>trx</a:t>
            </a:r>
            <a:endParaRPr lang="en-US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A7C9-DD74-7C4F-86B7-C2DF6E6C3710}"/>
              </a:ext>
            </a:extLst>
          </p:cNvPr>
          <p:cNvSpPr txBox="1"/>
          <p:nvPr/>
        </p:nvSpPr>
        <p:spPr>
          <a:xfrm>
            <a:off x="3513054" y="3014145"/>
            <a:ext cx="12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SumCcIdFxAmt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91F25-D0C7-DE4E-833A-DDFBF33316AA}"/>
              </a:ext>
            </a:extLst>
          </p:cNvPr>
          <p:cNvSpPr txBox="1"/>
          <p:nvPr/>
        </p:nvSpPr>
        <p:spPr>
          <a:xfrm>
            <a:off x="3513054" y="2546246"/>
            <a:ext cx="144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Topic: </a:t>
            </a:r>
            <a:br>
              <a:rPr lang="en-US" sz="1400" dirty="0"/>
            </a:br>
            <a:r>
              <a:rPr lang="en-US" sz="1400" i="1" dirty="0" err="1"/>
              <a:t>CountTrxPerShop</a:t>
            </a:r>
            <a:endParaRPr lang="en-US" sz="1400" i="1" dirty="0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F7B37392-A65E-154F-A999-4E1F7D1248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651124" cy="540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Use Case 2 </a:t>
            </a:r>
          </a:p>
        </p:txBody>
      </p:sp>
    </p:spTree>
    <p:extLst>
      <p:ext uri="{BB962C8B-B14F-4D97-AF65-F5344CB8AC3E}">
        <p14:creationId xmlns:p14="http://schemas.microsoft.com/office/powerpoint/2010/main" val="39835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/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D27C189-17B7-5C4F-990B-3A05E106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8" y="3129439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/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47B1014-C238-E94A-9B60-DFC4EA829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92" y="312943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DD4AD51-5C61-8449-9238-B96DF72A54A6}"/>
              </a:ext>
            </a:extLst>
          </p:cNvPr>
          <p:cNvSpPr/>
          <p:nvPr/>
        </p:nvSpPr>
        <p:spPr>
          <a:xfrm>
            <a:off x="194528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0EE04-04D1-1744-BDB7-5E5FFBCD1167}"/>
              </a:ext>
            </a:extLst>
          </p:cNvPr>
          <p:cNvSpPr/>
          <p:nvPr/>
        </p:nvSpPr>
        <p:spPr>
          <a:xfrm>
            <a:off x="318335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9C394-C8DA-864C-A259-8126E22CF699}"/>
              </a:ext>
            </a:extLst>
          </p:cNvPr>
          <p:cNvSpPr/>
          <p:nvPr/>
        </p:nvSpPr>
        <p:spPr>
          <a:xfrm>
            <a:off x="338970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D2644-0D2A-224C-9588-B932B01B67BD}"/>
              </a:ext>
            </a:extLst>
          </p:cNvPr>
          <p:cNvSpPr/>
          <p:nvPr/>
        </p:nvSpPr>
        <p:spPr>
          <a:xfrm>
            <a:off x="2151626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DC04-E9BB-694A-BB95-A20144FD36FB}"/>
              </a:ext>
            </a:extLst>
          </p:cNvPr>
          <p:cNvSpPr/>
          <p:nvPr/>
        </p:nvSpPr>
        <p:spPr>
          <a:xfrm>
            <a:off x="2564318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9ED5C-2D04-4B44-9E15-EA1FB8D57293}"/>
              </a:ext>
            </a:extLst>
          </p:cNvPr>
          <p:cNvSpPr/>
          <p:nvPr/>
        </p:nvSpPr>
        <p:spPr>
          <a:xfrm>
            <a:off x="2977010" y="2889000"/>
            <a:ext cx="120870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BC72A-8A43-AF47-94E6-10676022678C}"/>
              </a:ext>
            </a:extLst>
          </p:cNvPr>
          <p:cNvSpPr txBox="1"/>
          <p:nvPr/>
        </p:nvSpPr>
        <p:spPr>
          <a:xfrm>
            <a:off x="10907" y="3197052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 transactions:</a:t>
            </a:r>
          </a:p>
          <a:p>
            <a:r>
              <a:rPr lang="en-US" sz="1400" i="1" dirty="0" err="1"/>
              <a:t>KafkaJsonProducer_trx</a:t>
            </a:r>
            <a:endParaRPr lang="en-US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2D8FA4-FAEE-724B-897E-1B3EA7DFF3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41718" y="3489439"/>
            <a:ext cx="25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DD6A0-E8F0-A54E-91A5-66449155D463}"/>
              </a:ext>
            </a:extLst>
          </p:cNvPr>
          <p:cNvCxnSpPr>
            <a:cxnSpLocks/>
          </p:cNvCxnSpPr>
          <p:nvPr/>
        </p:nvCxnSpPr>
        <p:spPr>
          <a:xfrm flipV="1">
            <a:off x="1855002" y="3489439"/>
            <a:ext cx="1866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CB24993-C258-1B40-B635-A1343B36C0F8}"/>
              </a:ext>
            </a:extLst>
          </p:cNvPr>
          <p:cNvSpPr/>
          <p:nvPr/>
        </p:nvSpPr>
        <p:spPr>
          <a:xfrm>
            <a:off x="4677103" y="2963917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22993CF-8EC6-FB43-8512-489C00EB15D5}"/>
              </a:ext>
            </a:extLst>
          </p:cNvPr>
          <p:cNvSpPr/>
          <p:nvPr/>
        </p:nvSpPr>
        <p:spPr>
          <a:xfrm>
            <a:off x="5332349" y="2963917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77924-EB22-FE42-BD30-DB137CA008FD}"/>
              </a:ext>
            </a:extLst>
          </p:cNvPr>
          <p:cNvSpPr/>
          <p:nvPr/>
        </p:nvSpPr>
        <p:spPr>
          <a:xfrm>
            <a:off x="6338957" y="2963917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EACA-65ED-3E48-B07F-0D552F147A3E}"/>
              </a:ext>
            </a:extLst>
          </p:cNvPr>
          <p:cNvSpPr txBox="1"/>
          <p:nvPr/>
        </p:nvSpPr>
        <p:spPr>
          <a:xfrm>
            <a:off x="1752210" y="4219950"/>
            <a:ext cx="2072299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   "timestamp":1566829043004,</a:t>
            </a:r>
          </a:p>
          <a:p>
            <a:r>
              <a:rPr lang="en-US" sz="1000" dirty="0"/>
              <a:t>   "cc_id":"5123-5985-1943-6358",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cc_type":"Maestro</a:t>
            </a:r>
            <a:r>
              <a:rPr lang="en-US" sz="1000" dirty="0"/>
              <a:t>",</a:t>
            </a:r>
          </a:p>
          <a:p>
            <a:r>
              <a:rPr lang="en-US" sz="1000" dirty="0"/>
              <a:t>   "shop_id":3,</a:t>
            </a:r>
          </a:p>
          <a:p>
            <a:r>
              <a:rPr lang="en-US" sz="1000" dirty="0"/>
              <a:t>   "shop_name":"</a:t>
            </a:r>
            <a:r>
              <a:rPr lang="en-US" sz="1000" dirty="0" err="1"/>
              <a:t>SihlCity</a:t>
            </a:r>
            <a:r>
              <a:rPr lang="en-US" sz="1000" dirty="0"/>
              <a:t>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</a:t>
            </a:r>
            <a:r>
              <a:rPr lang="en-US" sz="1000" dirty="0"/>
              <a:t>":"USD",</a:t>
            </a:r>
          </a:p>
          <a:p>
            <a:r>
              <a:rPr lang="en-US" sz="1000" dirty="0"/>
              <a:t>   "</a:t>
            </a:r>
            <a:r>
              <a:rPr lang="en-US" sz="1000" dirty="0" err="1"/>
              <a:t>fx_account":"CHF</a:t>
            </a:r>
            <a:r>
              <a:rPr lang="en-US" sz="1000" dirty="0"/>
              <a:t>",</a:t>
            </a:r>
          </a:p>
          <a:p>
            <a:r>
              <a:rPr lang="en-US" sz="1000" dirty="0"/>
              <a:t>   "amount_orig":40.0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87B5C2-B225-524D-BEF9-E3B5B4EBAEDC}"/>
              </a:ext>
            </a:extLst>
          </p:cNvPr>
          <p:cNvCxnSpPr/>
          <p:nvPr/>
        </p:nvCxnSpPr>
        <p:spPr>
          <a:xfrm flipV="1">
            <a:off x="1728951" y="3363311"/>
            <a:ext cx="819601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2259E-F049-F047-9641-8F973E763581}"/>
              </a:ext>
            </a:extLst>
          </p:cNvPr>
          <p:cNvCxnSpPr>
            <a:cxnSpLocks/>
          </p:cNvCxnSpPr>
          <p:nvPr/>
        </p:nvCxnSpPr>
        <p:spPr>
          <a:xfrm flipH="1" flipV="1">
            <a:off x="2694353" y="3363312"/>
            <a:ext cx="915211" cy="7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375975-4494-B648-8588-D5D726DB8876}"/>
              </a:ext>
            </a:extLst>
          </p:cNvPr>
          <p:cNvSpPr txBox="1"/>
          <p:nvPr/>
        </p:nvSpPr>
        <p:spPr>
          <a:xfrm>
            <a:off x="4677103" y="4219950"/>
            <a:ext cx="248863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Tuple 4:</a:t>
            </a:r>
          </a:p>
          <a:p>
            <a:r>
              <a:rPr lang="en-US" sz="1000" dirty="0" err="1"/>
              <a:t>Cc_type</a:t>
            </a:r>
            <a:r>
              <a:rPr lang="en-US" sz="1000" dirty="0"/>
              <a:t>  |</a:t>
            </a:r>
            <a:r>
              <a:rPr lang="en-US" sz="1000" dirty="0" err="1"/>
              <a:t>fx</a:t>
            </a:r>
            <a:r>
              <a:rPr lang="en-US" sz="1000" dirty="0"/>
              <a:t>    |</a:t>
            </a:r>
            <a:r>
              <a:rPr lang="en-US" sz="1000" dirty="0" err="1"/>
              <a:t>fx_account</a:t>
            </a:r>
            <a:r>
              <a:rPr lang="en-US" sz="1000" dirty="0"/>
              <a:t>| </a:t>
            </a:r>
            <a:r>
              <a:rPr lang="en-US" sz="1000" dirty="0" err="1"/>
              <a:t>amount_orig</a:t>
            </a:r>
            <a:endParaRPr lang="en-US" sz="1000" dirty="0"/>
          </a:p>
          <a:p>
            <a:r>
              <a:rPr lang="en-US" sz="1000" dirty="0"/>
              <a:t>Maestro |USD|CHF              |40.0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0842B0-E028-AB43-B984-592AAF544584}"/>
              </a:ext>
            </a:extLst>
          </p:cNvPr>
          <p:cNvCxnSpPr>
            <a:cxnSpLocks/>
          </p:cNvCxnSpPr>
          <p:nvPr/>
        </p:nvCxnSpPr>
        <p:spPr>
          <a:xfrm flipV="1">
            <a:off x="4836717" y="3377200"/>
            <a:ext cx="66722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CA33B-BA9A-8A48-B450-E693F91116DD}"/>
              </a:ext>
            </a:extLst>
          </p:cNvPr>
          <p:cNvCxnSpPr>
            <a:cxnSpLocks/>
          </p:cNvCxnSpPr>
          <p:nvPr/>
        </p:nvCxnSpPr>
        <p:spPr>
          <a:xfrm flipH="1" flipV="1">
            <a:off x="5649743" y="3377202"/>
            <a:ext cx="864084" cy="71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5BED2-854A-B540-99B2-5014AE8B843B}"/>
              </a:ext>
            </a:extLst>
          </p:cNvPr>
          <p:cNvSpPr txBox="1"/>
          <p:nvPr/>
        </p:nvSpPr>
        <p:spPr>
          <a:xfrm>
            <a:off x="3602516" y="480188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FlatMap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2BBDE-686E-EA40-BC50-763AA7D14069}"/>
              </a:ext>
            </a:extLst>
          </p:cNvPr>
          <p:cNvCxnSpPr>
            <a:cxnSpLocks/>
          </p:cNvCxnSpPr>
          <p:nvPr/>
        </p:nvCxnSpPr>
        <p:spPr>
          <a:xfrm flipV="1">
            <a:off x="3317448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4AB942-A010-B246-898F-C99A99F9A8D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576050" y="2183529"/>
            <a:ext cx="1365329" cy="10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B14262-6DE0-5C49-B6E9-26CED82BE7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681492" y="3489439"/>
            <a:ext cx="13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FEF75-1A67-4147-B9BA-D17F3FEE480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576050" y="3743997"/>
            <a:ext cx="1453352" cy="10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ACC7B6FA-0248-0C4E-8A9D-CC8A3950BDE3}"/>
              </a:ext>
            </a:extLst>
          </p:cNvPr>
          <p:cNvSpPr/>
          <p:nvPr/>
        </p:nvSpPr>
        <p:spPr>
          <a:xfrm>
            <a:off x="9009399" y="1889291"/>
            <a:ext cx="546538" cy="46508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E609E815-F426-FA4A-8239-C4FDF12AA47D}"/>
              </a:ext>
            </a:extLst>
          </p:cNvPr>
          <p:cNvSpPr/>
          <p:nvPr/>
        </p:nvSpPr>
        <p:spPr>
          <a:xfrm>
            <a:off x="9007639" y="3234881"/>
            <a:ext cx="546538" cy="46508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44582F54-721F-1844-93AD-8A4F57153FA3}"/>
              </a:ext>
            </a:extLst>
          </p:cNvPr>
          <p:cNvSpPr/>
          <p:nvPr/>
        </p:nvSpPr>
        <p:spPr>
          <a:xfrm>
            <a:off x="9003375" y="4580471"/>
            <a:ext cx="546538" cy="46508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E8CF3-DE40-4D46-9A01-B38D9B44203E}"/>
              </a:ext>
            </a:extLst>
          </p:cNvPr>
          <p:cNvSpPr txBox="1"/>
          <p:nvPr/>
        </p:nvSpPr>
        <p:spPr>
          <a:xfrm>
            <a:off x="7042118" y="4801885"/>
            <a:ext cx="133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keyBy</a:t>
            </a:r>
            <a:r>
              <a:rPr lang="en-US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i="1" dirty="0" err="1">
                <a:solidFill>
                  <a:schemeClr val="accent1"/>
                </a:solidFill>
              </a:rPr>
              <a:t>Cc_Type</a:t>
            </a:r>
            <a:r>
              <a:rPr lang="en-US" i="1" dirty="0">
                <a:solidFill>
                  <a:schemeClr val="accent1"/>
                </a:solidFill>
              </a:rPr>
              <a:t> | </a:t>
            </a:r>
            <a:r>
              <a:rPr lang="en-US" i="1" dirty="0" err="1">
                <a:solidFill>
                  <a:schemeClr val="accent1"/>
                </a:solidFill>
              </a:rPr>
              <a:t>fx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DA041-95DA-204D-BF89-92E3EFB3619B}"/>
              </a:ext>
            </a:extLst>
          </p:cNvPr>
          <p:cNvCxnSpPr>
            <a:cxnSpLocks/>
          </p:cNvCxnSpPr>
          <p:nvPr/>
        </p:nvCxnSpPr>
        <p:spPr>
          <a:xfrm flipV="1">
            <a:off x="6562452" y="5102905"/>
            <a:ext cx="18667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1179F2-1CA3-7749-AE4F-98CD26946507}"/>
              </a:ext>
            </a:extLst>
          </p:cNvPr>
          <p:cNvSpPr txBox="1"/>
          <p:nvPr/>
        </p:nvSpPr>
        <p:spPr>
          <a:xfrm>
            <a:off x="9631934" y="192177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</a:t>
            </a:r>
            <a:r>
              <a:rPr lang="en-US" sz="1000" dirty="0" err="1"/>
              <a:t>Revolut</a:t>
            </a:r>
            <a:r>
              <a:rPr lang="en-US" sz="1000" dirty="0"/>
              <a:t>” | CHF | EURO | 3’152.210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0FB9B-2122-9F49-B7E9-74E82555FA74}"/>
              </a:ext>
            </a:extLst>
          </p:cNvPr>
          <p:cNvSpPr txBox="1"/>
          <p:nvPr/>
        </p:nvSpPr>
        <p:spPr>
          <a:xfrm>
            <a:off x="9749402" y="3289384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”Maestro” | USD | EUR | 852.75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66C74-ECE4-814D-8D15-796AC28CF279}"/>
              </a:ext>
            </a:extLst>
          </p:cNvPr>
          <p:cNvSpPr txBox="1"/>
          <p:nvPr/>
        </p:nvSpPr>
        <p:spPr>
          <a:xfrm>
            <a:off x="9699998" y="4612957"/>
            <a:ext cx="207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Sum:</a:t>
            </a:r>
          </a:p>
          <a:p>
            <a:r>
              <a:rPr lang="en-US" sz="1000" dirty="0"/>
              <a:t>”Maestro” | USD | CHF | 1’652.27</a:t>
            </a:r>
          </a:p>
        </p:txBody>
      </p:sp>
    </p:spTree>
    <p:extLst>
      <p:ext uri="{BB962C8B-B14F-4D97-AF65-F5344CB8AC3E}">
        <p14:creationId xmlns:p14="http://schemas.microsoft.com/office/powerpoint/2010/main" val="387916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947</Words>
  <Application>Microsoft Macintosh PowerPoint</Application>
  <PresentationFormat>Widescreen</PresentationFormat>
  <Paragraphs>253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Use Case 1 </vt:lpstr>
      <vt:lpstr>PowerPoint Presentation</vt:lpstr>
      <vt:lpstr>Use Case 5 </vt:lpstr>
      <vt:lpstr>PowerPoint Presentation</vt:lpstr>
      <vt:lpstr>Use Case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Däppen</dc:creator>
  <cp:lastModifiedBy>Marcel Däppen</cp:lastModifiedBy>
  <cp:revision>25</cp:revision>
  <dcterms:created xsi:type="dcterms:W3CDTF">2019-08-13T08:33:28Z</dcterms:created>
  <dcterms:modified xsi:type="dcterms:W3CDTF">2019-08-28T15:33:29Z</dcterms:modified>
</cp:coreProperties>
</file>