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5" r:id="rId5"/>
    <p:sldId id="266" r:id="rId6"/>
    <p:sldId id="260" r:id="rId7"/>
    <p:sldId id="263" r:id="rId8"/>
    <p:sldId id="259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/>
    <p:restoredTop sz="94694"/>
  </p:normalViewPr>
  <p:slideViewPr>
    <p:cSldViewPr snapToGrid="0" snapToObjects="1">
      <p:cViewPr varScale="1">
        <p:scale>
          <a:sx n="129" d="100"/>
          <a:sy n="129" d="100"/>
        </p:scale>
        <p:origin x="9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4EDC-F779-9F4F-8DA6-58A06B8FD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E8BE5-614F-B14F-A328-60AE926A5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07BCD-82F8-2E43-B46E-090FA74D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8A93D-89D6-A844-9101-2B60BF32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BC62-BC22-654E-BD45-9D016E6C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3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C55D-B966-814F-844D-78E63A9F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0D90B-0128-5342-A48D-294BE6BA4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98F7-12FB-3441-BFFB-42F9AD1F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743D-C0B1-674B-9660-F35C1B52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3637-5DA4-174D-BDD8-EFE0B362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2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E5B8B-C0A1-B44A-97D0-3B81ECFF9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D8D2-BB72-9A4E-B40B-FD5DBB92A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BEAE-A6E6-394F-ABAF-0AE093DE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B7024-5AE8-1C43-BDB2-EE9130E6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C74AC-A7A4-D742-BDB7-44621940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0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79B2-EF2B-7440-85A4-6759522F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1FB9A-B679-9244-826D-8044057EE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CDD86-B034-CD4C-A1D4-BBB869FA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8F9D4-34E3-2349-B94B-657BD650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C53AD-51D9-B84C-BD9A-BF6E6298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2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AED5-3D43-3E49-8478-2A377E09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ADAC4-18EC-AD44-BFD9-B5703F359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4D1C7-7753-6F45-869D-6D3FB9A7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44389-6459-EB43-9CD5-DC6B80F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8439C-B650-4048-85D9-78FB6C12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7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9B80-F460-144C-A18D-DD03FD93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2308D-C389-5040-88B1-0B5EBFE56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E07D1-96D5-9746-B989-40342363B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82148-2F38-D744-BA83-6005353E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338A6-7CDA-DE43-B2E7-37888461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10210-82D6-AF45-B9D7-CDC31CE9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0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E766-6ACC-7748-8A5B-9C89F746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0A1CA-3C57-E54D-B0D2-74A028102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7A4C0-BD4F-0F42-AF44-E2FB3C50E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0BED8-76C0-794B-8819-5D7701FF3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9FD60-4D3E-DC44-B1F3-A1866BC8E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BCB2C-B2CB-174C-9BA0-B2C1462D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7DED2-B932-BA43-9847-DBB6EA10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5B906-D25B-5D46-89DB-FEA81F7A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271E-22C6-F043-B38F-41795271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DBFC7F-2036-264C-AA8A-FFA52461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AD4CD-D00A-7246-9650-3123E4EC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DC04B-C6A6-9745-B616-C67B7A55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9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50CE4-35C2-7947-A20F-36684286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DF582-1BEC-7143-94DC-F1C6D117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C4CB7-5D44-DF40-8C17-289EBEBE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4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3B23-D9B9-214F-BF40-55FC6EDE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0F1BF-96B7-DF46-B873-2718D5B62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C466-CCEA-4442-A4FD-1CD6B56B1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4C7AC-A99A-124B-8937-81B67A93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67EAF-6963-4942-9E01-8893ACC9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61186-48CA-CB42-A696-F04DA41A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6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5DAE-995D-B246-8010-D8E695E9D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93B31-12D9-B044-9001-C99F707C8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A119F-D7A4-A446-BF13-C8A436BA0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08933-58D1-824B-A30A-7F1AE0EC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AC2E7-B7AC-E349-A78E-CDCA63EE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F4AE4-F71C-5C40-9AE1-53C704D0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2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D6E65-6AF5-2240-B651-383260B5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80511-214F-784F-BE67-759292701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5B707-22C6-634D-8B8F-1264570AD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478F5-C4E0-EA4D-98CA-F4B84BF3E04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79E41-D234-C84B-989B-6206329B9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AD59-0B52-7C45-8B69-9DDF56404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9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tiff"/><Relationship Id="rId4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EC2751F0-9F85-2E44-88A6-BCEC12609E23}"/>
              </a:ext>
            </a:extLst>
          </p:cNvPr>
          <p:cNvCxnSpPr>
            <a:cxnSpLocks/>
            <a:stCxn id="82" idx="3"/>
            <a:endCxn id="93" idx="2"/>
          </p:cNvCxnSpPr>
          <p:nvPr/>
        </p:nvCxnSpPr>
        <p:spPr>
          <a:xfrm flipV="1">
            <a:off x="4811230" y="2747436"/>
            <a:ext cx="5716018" cy="996218"/>
          </a:xfrm>
          <a:prstGeom prst="bentConnector2">
            <a:avLst/>
          </a:prstGeom>
          <a:ln w="57150" cap="flat">
            <a:solidFill>
              <a:srgbClr val="00B0F0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1DDBEA5-FD50-0742-A5E9-9FEEE8CE5844}"/>
              </a:ext>
            </a:extLst>
          </p:cNvPr>
          <p:cNvSpPr/>
          <p:nvPr/>
        </p:nvSpPr>
        <p:spPr>
          <a:xfrm>
            <a:off x="1852974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FB7B45-F4BB-A34F-8970-B68B15843A1C}"/>
              </a:ext>
            </a:extLst>
          </p:cNvPr>
          <p:cNvSpPr/>
          <p:nvPr/>
        </p:nvSpPr>
        <p:spPr>
          <a:xfrm>
            <a:off x="2226936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8D37E-C838-2445-B9A1-540E3F2D74B8}"/>
              </a:ext>
            </a:extLst>
          </p:cNvPr>
          <p:cNvSpPr/>
          <p:nvPr/>
        </p:nvSpPr>
        <p:spPr>
          <a:xfrm>
            <a:off x="2600898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10DCB-1E04-AF44-8FC0-5B54000DECBE}"/>
              </a:ext>
            </a:extLst>
          </p:cNvPr>
          <p:cNvSpPr/>
          <p:nvPr/>
        </p:nvSpPr>
        <p:spPr>
          <a:xfrm>
            <a:off x="2974860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AE9F5-C420-B947-9AA0-ACA162005479}"/>
              </a:ext>
            </a:extLst>
          </p:cNvPr>
          <p:cNvSpPr/>
          <p:nvPr/>
        </p:nvSpPr>
        <p:spPr>
          <a:xfrm>
            <a:off x="3348822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8EC50A-3EE7-6D4F-86D8-33519CEED4D0}"/>
              </a:ext>
            </a:extLst>
          </p:cNvPr>
          <p:cNvSpPr/>
          <p:nvPr/>
        </p:nvSpPr>
        <p:spPr>
          <a:xfrm>
            <a:off x="2082906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932EF5-4268-474E-84C5-E9C6D5002D2B}"/>
              </a:ext>
            </a:extLst>
          </p:cNvPr>
          <p:cNvSpPr/>
          <p:nvPr/>
        </p:nvSpPr>
        <p:spPr>
          <a:xfrm>
            <a:off x="2456868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5A403-E6BD-C04B-8DE9-00B3C62AAD08}"/>
              </a:ext>
            </a:extLst>
          </p:cNvPr>
          <p:cNvSpPr/>
          <p:nvPr/>
        </p:nvSpPr>
        <p:spPr>
          <a:xfrm>
            <a:off x="2830833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095BD7-4645-4447-9096-2D58FA255FB8}"/>
              </a:ext>
            </a:extLst>
          </p:cNvPr>
          <p:cNvSpPr txBox="1"/>
          <p:nvPr/>
        </p:nvSpPr>
        <p:spPr>
          <a:xfrm>
            <a:off x="52550" y="4658060"/>
            <a:ext cx="178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FX rates:</a:t>
            </a:r>
            <a:br>
              <a:rPr lang="en-US" dirty="0"/>
            </a:br>
            <a:r>
              <a:rPr lang="en-US" sz="1400" i="1" dirty="0" err="1"/>
              <a:t>KafkaJsonProducer_fx</a:t>
            </a:r>
            <a:endParaRPr lang="en-US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DF430F-FABA-8944-8A64-F560AD612B08}"/>
              </a:ext>
            </a:extLst>
          </p:cNvPr>
          <p:cNvSpPr/>
          <p:nvPr/>
        </p:nvSpPr>
        <p:spPr>
          <a:xfrm>
            <a:off x="185297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839A4A-36B2-414C-AF04-118D510103C0}"/>
              </a:ext>
            </a:extLst>
          </p:cNvPr>
          <p:cNvSpPr/>
          <p:nvPr/>
        </p:nvSpPr>
        <p:spPr>
          <a:xfrm>
            <a:off x="309105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6A2BE8-0450-EA44-896F-C4E515E3A189}"/>
              </a:ext>
            </a:extLst>
          </p:cNvPr>
          <p:cNvSpPr/>
          <p:nvPr/>
        </p:nvSpPr>
        <p:spPr>
          <a:xfrm>
            <a:off x="329739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CCFAE-40C2-9F40-8858-A3C69B286BC6}"/>
              </a:ext>
            </a:extLst>
          </p:cNvPr>
          <p:cNvSpPr/>
          <p:nvPr/>
        </p:nvSpPr>
        <p:spPr>
          <a:xfrm>
            <a:off x="205932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6BBD5D-8F8E-254B-9AD9-B1DDC34E3EA5}"/>
              </a:ext>
            </a:extLst>
          </p:cNvPr>
          <p:cNvSpPr/>
          <p:nvPr/>
        </p:nvSpPr>
        <p:spPr>
          <a:xfrm>
            <a:off x="2472012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22B6CA-EFD1-884A-826B-2231347BFB4B}"/>
              </a:ext>
            </a:extLst>
          </p:cNvPr>
          <p:cNvSpPr/>
          <p:nvPr/>
        </p:nvSpPr>
        <p:spPr>
          <a:xfrm>
            <a:off x="288470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3C8495-5A66-8F43-AB54-ACC559822D9E}"/>
              </a:ext>
            </a:extLst>
          </p:cNvPr>
          <p:cNvSpPr txBox="1"/>
          <p:nvPr/>
        </p:nvSpPr>
        <p:spPr>
          <a:xfrm>
            <a:off x="52550" y="5379483"/>
            <a:ext cx="184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transactions:</a:t>
            </a:r>
          </a:p>
          <a:p>
            <a:r>
              <a:rPr lang="en-US" sz="1400" i="1" dirty="0" err="1"/>
              <a:t>KafkaJsonProducer_trx</a:t>
            </a:r>
            <a:endParaRPr lang="en-US" sz="1400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163D19-AAC6-C542-B120-24A64A9E07DB}"/>
              </a:ext>
            </a:extLst>
          </p:cNvPr>
          <p:cNvSpPr/>
          <p:nvPr/>
        </p:nvSpPr>
        <p:spPr>
          <a:xfrm>
            <a:off x="5190028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UC 1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Count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trx</a:t>
            </a:r>
            <a:r>
              <a:rPr lang="en-US" i="1" dirty="0">
                <a:solidFill>
                  <a:schemeClr val="tx1"/>
                </a:solidFill>
              </a:rPr>
              <a:t> per Shop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4C11E08-7EA4-6F4D-B93E-A17DE0665F0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97308" y="2747436"/>
            <a:ext cx="4436789" cy="2143300"/>
          </a:xfrm>
          <a:prstGeom prst="bentConnector3">
            <a:avLst>
              <a:gd name="adj1" fmla="val 99984"/>
            </a:avLst>
          </a:prstGeom>
          <a:ln w="57150" cap="flat"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34E17C7-3066-F547-9DB4-E1B94AFF1D0C}"/>
              </a:ext>
            </a:extLst>
          </p:cNvPr>
          <p:cNvCxnSpPr>
            <a:cxnSpLocks/>
            <a:stCxn id="24" idx="1"/>
            <a:endCxn id="58" idx="1"/>
          </p:cNvCxnSpPr>
          <p:nvPr/>
        </p:nvCxnSpPr>
        <p:spPr>
          <a:xfrm rot="10800000" flipV="1">
            <a:off x="3513054" y="2207436"/>
            <a:ext cx="1676974" cy="600419"/>
          </a:xfrm>
          <a:prstGeom prst="bentConnector3">
            <a:avLst>
              <a:gd name="adj1" fmla="val 113632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B79EB08-7FDC-6D4A-B208-65AF456B2EA9}"/>
              </a:ext>
            </a:extLst>
          </p:cNvPr>
          <p:cNvCxnSpPr>
            <a:cxnSpLocks/>
            <a:stCxn id="29" idx="3"/>
            <a:endCxn id="41" idx="2"/>
          </p:cNvCxnSpPr>
          <p:nvPr/>
        </p:nvCxnSpPr>
        <p:spPr>
          <a:xfrm flipV="1">
            <a:off x="4364634" y="2747436"/>
            <a:ext cx="4581718" cy="2828126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3A9D548-25EC-7341-A151-90565966A59B}"/>
              </a:ext>
            </a:extLst>
          </p:cNvPr>
          <p:cNvSpPr/>
          <p:nvPr/>
        </p:nvSpPr>
        <p:spPr>
          <a:xfrm>
            <a:off x="8226352" y="1667436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/>
            <a:r>
              <a:rPr lang="en-US" sz="1600" dirty="0">
                <a:solidFill>
                  <a:srgbClr val="E7E6E6">
                    <a:lumMod val="75000"/>
                  </a:srgbClr>
                </a:solidFill>
              </a:rPr>
              <a:t>UC 3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JOIN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FX &amp; TRX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FE84FCE-D4D7-644E-9858-3EF48EF31EB5}"/>
              </a:ext>
            </a:extLst>
          </p:cNvPr>
          <p:cNvCxnSpPr>
            <a:cxnSpLocks/>
            <a:stCxn id="29" idx="3"/>
            <a:endCxn id="24" idx="2"/>
          </p:cNvCxnSpPr>
          <p:nvPr/>
        </p:nvCxnSpPr>
        <p:spPr>
          <a:xfrm flipV="1">
            <a:off x="4364634" y="2747437"/>
            <a:ext cx="1545394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8D1D5BD-9CC1-A14D-A854-E780E12F6A4C}"/>
              </a:ext>
            </a:extLst>
          </p:cNvPr>
          <p:cNvSpPr/>
          <p:nvPr/>
        </p:nvSpPr>
        <p:spPr>
          <a:xfrm>
            <a:off x="6708190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/>
            <a:r>
              <a:rPr lang="en-US" sz="1600" dirty="0">
                <a:solidFill>
                  <a:srgbClr val="E7E6E6">
                    <a:lumMod val="75000"/>
                  </a:srgbClr>
                </a:solidFill>
              </a:rPr>
              <a:t>UC 2</a:t>
            </a:r>
            <a:endParaRPr lang="en-US" sz="2400" dirty="0">
              <a:solidFill>
                <a:srgbClr val="FF0000"/>
              </a:solidFill>
            </a:endParaRP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SUM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ccid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trx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fx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2EF66033-85E1-5844-A859-E894D08DB99E}"/>
              </a:ext>
            </a:extLst>
          </p:cNvPr>
          <p:cNvCxnSpPr>
            <a:cxnSpLocks/>
            <a:stCxn id="29" idx="3"/>
            <a:endCxn id="67" idx="2"/>
          </p:cNvCxnSpPr>
          <p:nvPr/>
        </p:nvCxnSpPr>
        <p:spPr>
          <a:xfrm flipV="1">
            <a:off x="4364634" y="2747437"/>
            <a:ext cx="3063556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4B1AD8CB-DE01-9D4F-9D04-83B058F91FD3}"/>
              </a:ext>
            </a:extLst>
          </p:cNvPr>
          <p:cNvCxnSpPr>
            <a:cxnSpLocks/>
            <a:stCxn id="67" idx="0"/>
            <a:endCxn id="36" idx="1"/>
          </p:cNvCxnSpPr>
          <p:nvPr/>
        </p:nvCxnSpPr>
        <p:spPr>
          <a:xfrm rot="16200000" flipH="1" flipV="1">
            <a:off x="4666463" y="514028"/>
            <a:ext cx="1608318" cy="3915136"/>
          </a:xfrm>
          <a:prstGeom prst="bentConnector4">
            <a:avLst>
              <a:gd name="adj1" fmla="val -14214"/>
              <a:gd name="adj2" fmla="val 109866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CFC1930-ACFC-2D4A-8FC3-274CF97DFC56}"/>
              </a:ext>
            </a:extLst>
          </p:cNvPr>
          <p:cNvCxnSpPr>
            <a:cxnSpLocks/>
            <a:stCxn id="41" idx="0"/>
            <a:endCxn id="82" idx="1"/>
          </p:cNvCxnSpPr>
          <p:nvPr/>
        </p:nvCxnSpPr>
        <p:spPr>
          <a:xfrm rot="16200000" flipH="1" flipV="1">
            <a:off x="5191594" y="-11104"/>
            <a:ext cx="2076218" cy="5433298"/>
          </a:xfrm>
          <a:prstGeom prst="bentConnector4">
            <a:avLst>
              <a:gd name="adj1" fmla="val -16072"/>
              <a:gd name="adj2" fmla="val 109430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16E536-7A61-0440-A179-CC86397B88E3}"/>
              </a:ext>
            </a:extLst>
          </p:cNvPr>
          <p:cNvSpPr/>
          <p:nvPr/>
        </p:nvSpPr>
        <p:spPr>
          <a:xfrm>
            <a:off x="3503738" y="2546853"/>
            <a:ext cx="1440000" cy="3594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Kafka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C9F32-EBD6-8849-A4F7-650D924A9A37}"/>
              </a:ext>
            </a:extLst>
          </p:cNvPr>
          <p:cNvSpPr txBox="1"/>
          <p:nvPr/>
        </p:nvSpPr>
        <p:spPr>
          <a:xfrm>
            <a:off x="3513054" y="4736847"/>
            <a:ext cx="784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r>
              <a:rPr lang="en-US" sz="1400" i="1" dirty="0" err="1"/>
              <a:t>fx</a:t>
            </a:r>
            <a:endParaRPr lang="en-US" sz="1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F7A0E8-38E5-224E-A5F6-B1018B8CBC9F}"/>
              </a:ext>
            </a:extLst>
          </p:cNvPr>
          <p:cNvSpPr txBox="1"/>
          <p:nvPr/>
        </p:nvSpPr>
        <p:spPr>
          <a:xfrm>
            <a:off x="3513054" y="5421673"/>
            <a:ext cx="851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r>
              <a:rPr lang="en-US" sz="1400" i="1" dirty="0" err="1"/>
              <a:t>trx</a:t>
            </a:r>
            <a:endParaRPr lang="en-US" sz="1400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CFA7C9-DD74-7C4F-86B7-C2DF6E6C3710}"/>
              </a:ext>
            </a:extLst>
          </p:cNvPr>
          <p:cNvSpPr txBox="1"/>
          <p:nvPr/>
        </p:nvSpPr>
        <p:spPr>
          <a:xfrm>
            <a:off x="3513054" y="3014145"/>
            <a:ext cx="1298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SumCcIdFxAmt</a:t>
            </a:r>
            <a:endParaRPr lang="en-US" sz="1400" i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E91F25-D0C7-DE4E-833A-DDFBF33316AA}"/>
              </a:ext>
            </a:extLst>
          </p:cNvPr>
          <p:cNvSpPr txBox="1"/>
          <p:nvPr/>
        </p:nvSpPr>
        <p:spPr>
          <a:xfrm>
            <a:off x="3513054" y="2546246"/>
            <a:ext cx="1449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CountTrxPerShop</a:t>
            </a:r>
            <a:endParaRPr lang="en-US" sz="1400" i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5220AC-6A2C-1341-B71B-B124E4949070}"/>
              </a:ext>
            </a:extLst>
          </p:cNvPr>
          <p:cNvSpPr txBox="1"/>
          <p:nvPr/>
        </p:nvSpPr>
        <p:spPr>
          <a:xfrm>
            <a:off x="3513054" y="3482044"/>
            <a:ext cx="1298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TrxFxCombined</a:t>
            </a:r>
            <a:endParaRPr lang="en-US" sz="1400" i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896FDD1-631E-F745-AFCD-560A74784933}"/>
              </a:ext>
            </a:extLst>
          </p:cNvPr>
          <p:cNvSpPr/>
          <p:nvPr/>
        </p:nvSpPr>
        <p:spPr>
          <a:xfrm>
            <a:off x="9807248" y="1667436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/>
            <a:r>
              <a:rPr lang="en-US" sz="1600" dirty="0">
                <a:solidFill>
                  <a:srgbClr val="E7E6E6">
                    <a:lumMod val="75000"/>
                  </a:srgbClr>
                </a:solidFill>
              </a:rPr>
              <a:t>UC 4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Table</a:t>
            </a:r>
          </a:p>
          <a:p>
            <a:pPr algn="ctr"/>
            <a:r>
              <a:rPr lang="en-US" sz="1400" i="1" dirty="0" err="1">
                <a:solidFill>
                  <a:schemeClr val="tx1"/>
                </a:solidFill>
              </a:rPr>
              <a:t>FxRisk</a:t>
            </a:r>
            <a:r>
              <a:rPr lang="en-US" sz="1400" i="1" dirty="0">
                <a:solidFill>
                  <a:schemeClr val="tx1"/>
                </a:solidFill>
              </a:rPr>
              <a:t> Calculator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D43EEB7-FB5E-C24F-86FD-6DEF0575EC8B}"/>
              </a:ext>
            </a:extLst>
          </p:cNvPr>
          <p:cNvSpPr txBox="1"/>
          <p:nvPr/>
        </p:nvSpPr>
        <p:spPr>
          <a:xfrm>
            <a:off x="3513054" y="3951078"/>
            <a:ext cx="953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dirty="0" err="1"/>
              <a:t>FX</a:t>
            </a:r>
            <a:r>
              <a:rPr lang="en-US" sz="1400" i="1" dirty="0" err="1"/>
              <a:t>RiskCalc</a:t>
            </a:r>
            <a:endParaRPr lang="en-US" sz="1400" i="1" dirty="0"/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B7BFB42B-76A6-4943-A3DE-A4C874675B38}"/>
              </a:ext>
            </a:extLst>
          </p:cNvPr>
          <p:cNvCxnSpPr>
            <a:cxnSpLocks/>
            <a:stCxn id="93" idx="0"/>
            <a:endCxn id="100" idx="1"/>
          </p:cNvCxnSpPr>
          <p:nvPr/>
        </p:nvCxnSpPr>
        <p:spPr>
          <a:xfrm rot="16200000" flipH="1" flipV="1">
            <a:off x="5747525" y="-567035"/>
            <a:ext cx="2545252" cy="7014194"/>
          </a:xfrm>
          <a:prstGeom prst="bentConnector4">
            <a:avLst>
              <a:gd name="adj1" fmla="val -17653"/>
              <a:gd name="adj2" fmla="val 109403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461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EC2751F0-9F85-2E44-88A6-BCEC12609E23}"/>
              </a:ext>
            </a:extLst>
          </p:cNvPr>
          <p:cNvCxnSpPr>
            <a:cxnSpLocks/>
            <a:stCxn id="82" idx="3"/>
            <a:endCxn id="93" idx="2"/>
          </p:cNvCxnSpPr>
          <p:nvPr/>
        </p:nvCxnSpPr>
        <p:spPr>
          <a:xfrm flipV="1">
            <a:off x="4811230" y="2747436"/>
            <a:ext cx="5716018" cy="996218"/>
          </a:xfrm>
          <a:prstGeom prst="bentConnector2">
            <a:avLst/>
          </a:prstGeom>
          <a:ln w="57150" cap="flat">
            <a:solidFill>
              <a:srgbClr val="00B0F0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1DDBEA5-FD50-0742-A5E9-9FEEE8CE5844}"/>
              </a:ext>
            </a:extLst>
          </p:cNvPr>
          <p:cNvSpPr/>
          <p:nvPr/>
        </p:nvSpPr>
        <p:spPr>
          <a:xfrm>
            <a:off x="1852974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FB7B45-F4BB-A34F-8970-B68B15843A1C}"/>
              </a:ext>
            </a:extLst>
          </p:cNvPr>
          <p:cNvSpPr/>
          <p:nvPr/>
        </p:nvSpPr>
        <p:spPr>
          <a:xfrm>
            <a:off x="2226936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8D37E-C838-2445-B9A1-540E3F2D74B8}"/>
              </a:ext>
            </a:extLst>
          </p:cNvPr>
          <p:cNvSpPr/>
          <p:nvPr/>
        </p:nvSpPr>
        <p:spPr>
          <a:xfrm>
            <a:off x="2600898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10DCB-1E04-AF44-8FC0-5B54000DECBE}"/>
              </a:ext>
            </a:extLst>
          </p:cNvPr>
          <p:cNvSpPr/>
          <p:nvPr/>
        </p:nvSpPr>
        <p:spPr>
          <a:xfrm>
            <a:off x="2974860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AE9F5-C420-B947-9AA0-ACA162005479}"/>
              </a:ext>
            </a:extLst>
          </p:cNvPr>
          <p:cNvSpPr/>
          <p:nvPr/>
        </p:nvSpPr>
        <p:spPr>
          <a:xfrm>
            <a:off x="3348822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8EC50A-3EE7-6D4F-86D8-33519CEED4D0}"/>
              </a:ext>
            </a:extLst>
          </p:cNvPr>
          <p:cNvSpPr/>
          <p:nvPr/>
        </p:nvSpPr>
        <p:spPr>
          <a:xfrm>
            <a:off x="2082906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932EF5-4268-474E-84C5-E9C6D5002D2B}"/>
              </a:ext>
            </a:extLst>
          </p:cNvPr>
          <p:cNvSpPr/>
          <p:nvPr/>
        </p:nvSpPr>
        <p:spPr>
          <a:xfrm>
            <a:off x="2456868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5A403-E6BD-C04B-8DE9-00B3C62AAD08}"/>
              </a:ext>
            </a:extLst>
          </p:cNvPr>
          <p:cNvSpPr/>
          <p:nvPr/>
        </p:nvSpPr>
        <p:spPr>
          <a:xfrm>
            <a:off x="2830833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095BD7-4645-4447-9096-2D58FA255FB8}"/>
              </a:ext>
            </a:extLst>
          </p:cNvPr>
          <p:cNvSpPr txBox="1"/>
          <p:nvPr/>
        </p:nvSpPr>
        <p:spPr>
          <a:xfrm>
            <a:off x="52550" y="4658060"/>
            <a:ext cx="178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FX rates:</a:t>
            </a:r>
            <a:br>
              <a:rPr lang="en-US" dirty="0"/>
            </a:br>
            <a:r>
              <a:rPr lang="en-US" sz="1400" i="1" dirty="0" err="1"/>
              <a:t>KafkaJsonProducer_fx</a:t>
            </a:r>
            <a:endParaRPr lang="en-US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DF430F-FABA-8944-8A64-F560AD612B08}"/>
              </a:ext>
            </a:extLst>
          </p:cNvPr>
          <p:cNvSpPr/>
          <p:nvPr/>
        </p:nvSpPr>
        <p:spPr>
          <a:xfrm>
            <a:off x="185297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839A4A-36B2-414C-AF04-118D510103C0}"/>
              </a:ext>
            </a:extLst>
          </p:cNvPr>
          <p:cNvSpPr/>
          <p:nvPr/>
        </p:nvSpPr>
        <p:spPr>
          <a:xfrm>
            <a:off x="309105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6A2BE8-0450-EA44-896F-C4E515E3A189}"/>
              </a:ext>
            </a:extLst>
          </p:cNvPr>
          <p:cNvSpPr/>
          <p:nvPr/>
        </p:nvSpPr>
        <p:spPr>
          <a:xfrm>
            <a:off x="329739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CCFAE-40C2-9F40-8858-A3C69B286BC6}"/>
              </a:ext>
            </a:extLst>
          </p:cNvPr>
          <p:cNvSpPr/>
          <p:nvPr/>
        </p:nvSpPr>
        <p:spPr>
          <a:xfrm>
            <a:off x="205932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6BBD5D-8F8E-254B-9AD9-B1DDC34E3EA5}"/>
              </a:ext>
            </a:extLst>
          </p:cNvPr>
          <p:cNvSpPr/>
          <p:nvPr/>
        </p:nvSpPr>
        <p:spPr>
          <a:xfrm>
            <a:off x="2472012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22B6CA-EFD1-884A-826B-2231347BFB4B}"/>
              </a:ext>
            </a:extLst>
          </p:cNvPr>
          <p:cNvSpPr/>
          <p:nvPr/>
        </p:nvSpPr>
        <p:spPr>
          <a:xfrm>
            <a:off x="288470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3C8495-5A66-8F43-AB54-ACC559822D9E}"/>
              </a:ext>
            </a:extLst>
          </p:cNvPr>
          <p:cNvSpPr txBox="1"/>
          <p:nvPr/>
        </p:nvSpPr>
        <p:spPr>
          <a:xfrm>
            <a:off x="52550" y="5379483"/>
            <a:ext cx="184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transactions:</a:t>
            </a:r>
          </a:p>
          <a:p>
            <a:r>
              <a:rPr lang="en-US" sz="1400" i="1" dirty="0" err="1"/>
              <a:t>KafkaJsonProducer_trx</a:t>
            </a:r>
            <a:endParaRPr lang="en-US" sz="1400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163D19-AAC6-C542-B120-24A64A9E07DB}"/>
              </a:ext>
            </a:extLst>
          </p:cNvPr>
          <p:cNvSpPr/>
          <p:nvPr/>
        </p:nvSpPr>
        <p:spPr>
          <a:xfrm>
            <a:off x="5190028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Count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trx</a:t>
            </a:r>
            <a:r>
              <a:rPr lang="en-US" i="1" dirty="0">
                <a:solidFill>
                  <a:schemeClr val="tx1"/>
                </a:solidFill>
              </a:rPr>
              <a:t> per Shop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4C11E08-7EA4-6F4D-B93E-A17DE0665F0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97308" y="2747436"/>
            <a:ext cx="4436789" cy="2143300"/>
          </a:xfrm>
          <a:prstGeom prst="bentConnector3">
            <a:avLst>
              <a:gd name="adj1" fmla="val 99984"/>
            </a:avLst>
          </a:prstGeom>
          <a:ln w="57150" cap="flat"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34E17C7-3066-F547-9DB4-E1B94AFF1D0C}"/>
              </a:ext>
            </a:extLst>
          </p:cNvPr>
          <p:cNvCxnSpPr>
            <a:cxnSpLocks/>
            <a:stCxn id="24" idx="1"/>
            <a:endCxn id="58" idx="1"/>
          </p:cNvCxnSpPr>
          <p:nvPr/>
        </p:nvCxnSpPr>
        <p:spPr>
          <a:xfrm rot="10800000" flipV="1">
            <a:off x="3513054" y="2207436"/>
            <a:ext cx="1676974" cy="600419"/>
          </a:xfrm>
          <a:prstGeom prst="bentConnector3">
            <a:avLst>
              <a:gd name="adj1" fmla="val 113632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B79EB08-7FDC-6D4A-B208-65AF456B2EA9}"/>
              </a:ext>
            </a:extLst>
          </p:cNvPr>
          <p:cNvCxnSpPr>
            <a:cxnSpLocks/>
            <a:stCxn id="29" idx="3"/>
            <a:endCxn id="41" idx="2"/>
          </p:cNvCxnSpPr>
          <p:nvPr/>
        </p:nvCxnSpPr>
        <p:spPr>
          <a:xfrm flipV="1">
            <a:off x="4364634" y="2747436"/>
            <a:ext cx="4581718" cy="2828126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3A9D548-25EC-7341-A151-90565966A59B}"/>
              </a:ext>
            </a:extLst>
          </p:cNvPr>
          <p:cNvSpPr/>
          <p:nvPr/>
        </p:nvSpPr>
        <p:spPr>
          <a:xfrm>
            <a:off x="8226352" y="1667436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JOIN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FX &amp; TRX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FE84FCE-D4D7-644E-9858-3EF48EF31EB5}"/>
              </a:ext>
            </a:extLst>
          </p:cNvPr>
          <p:cNvCxnSpPr>
            <a:cxnSpLocks/>
            <a:stCxn id="29" idx="3"/>
            <a:endCxn id="24" idx="2"/>
          </p:cNvCxnSpPr>
          <p:nvPr/>
        </p:nvCxnSpPr>
        <p:spPr>
          <a:xfrm flipV="1">
            <a:off x="4364634" y="2747437"/>
            <a:ext cx="1545394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8D1D5BD-9CC1-A14D-A854-E780E12F6A4C}"/>
              </a:ext>
            </a:extLst>
          </p:cNvPr>
          <p:cNvSpPr/>
          <p:nvPr/>
        </p:nvSpPr>
        <p:spPr>
          <a:xfrm>
            <a:off x="6708190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SUM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ccid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trx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fx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2EF66033-85E1-5844-A859-E894D08DB99E}"/>
              </a:ext>
            </a:extLst>
          </p:cNvPr>
          <p:cNvCxnSpPr>
            <a:cxnSpLocks/>
            <a:stCxn id="29" idx="3"/>
            <a:endCxn id="67" idx="2"/>
          </p:cNvCxnSpPr>
          <p:nvPr/>
        </p:nvCxnSpPr>
        <p:spPr>
          <a:xfrm flipV="1">
            <a:off x="4364634" y="2747437"/>
            <a:ext cx="3063556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4B1AD8CB-DE01-9D4F-9D04-83B058F91FD3}"/>
              </a:ext>
            </a:extLst>
          </p:cNvPr>
          <p:cNvCxnSpPr>
            <a:cxnSpLocks/>
            <a:stCxn id="67" idx="0"/>
            <a:endCxn id="36" idx="1"/>
          </p:cNvCxnSpPr>
          <p:nvPr/>
        </p:nvCxnSpPr>
        <p:spPr>
          <a:xfrm rot="16200000" flipH="1" flipV="1">
            <a:off x="4666463" y="514028"/>
            <a:ext cx="1608318" cy="3915136"/>
          </a:xfrm>
          <a:prstGeom prst="bentConnector4">
            <a:avLst>
              <a:gd name="adj1" fmla="val -14214"/>
              <a:gd name="adj2" fmla="val 109866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CFC1930-ACFC-2D4A-8FC3-274CF97DFC56}"/>
              </a:ext>
            </a:extLst>
          </p:cNvPr>
          <p:cNvCxnSpPr>
            <a:cxnSpLocks/>
            <a:stCxn id="41" idx="0"/>
            <a:endCxn id="82" idx="1"/>
          </p:cNvCxnSpPr>
          <p:nvPr/>
        </p:nvCxnSpPr>
        <p:spPr>
          <a:xfrm rot="16200000" flipH="1" flipV="1">
            <a:off x="5191594" y="-11104"/>
            <a:ext cx="2076218" cy="5433298"/>
          </a:xfrm>
          <a:prstGeom prst="bentConnector4">
            <a:avLst>
              <a:gd name="adj1" fmla="val -16072"/>
              <a:gd name="adj2" fmla="val 109430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16E536-7A61-0440-A179-CC86397B88E3}"/>
              </a:ext>
            </a:extLst>
          </p:cNvPr>
          <p:cNvSpPr/>
          <p:nvPr/>
        </p:nvSpPr>
        <p:spPr>
          <a:xfrm>
            <a:off x="3503738" y="2546853"/>
            <a:ext cx="1440000" cy="3594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Kafka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C9F32-EBD6-8849-A4F7-650D924A9A37}"/>
              </a:ext>
            </a:extLst>
          </p:cNvPr>
          <p:cNvSpPr txBox="1"/>
          <p:nvPr/>
        </p:nvSpPr>
        <p:spPr>
          <a:xfrm>
            <a:off x="3513054" y="4736847"/>
            <a:ext cx="784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r>
              <a:rPr lang="en-US" sz="1400" i="1" dirty="0" err="1"/>
              <a:t>fx</a:t>
            </a:r>
            <a:endParaRPr lang="en-US" sz="1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F7A0E8-38E5-224E-A5F6-B1018B8CBC9F}"/>
              </a:ext>
            </a:extLst>
          </p:cNvPr>
          <p:cNvSpPr txBox="1"/>
          <p:nvPr/>
        </p:nvSpPr>
        <p:spPr>
          <a:xfrm>
            <a:off x="3513054" y="5421673"/>
            <a:ext cx="851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r>
              <a:rPr lang="en-US" sz="1400" i="1" dirty="0" err="1"/>
              <a:t>trx</a:t>
            </a:r>
            <a:endParaRPr lang="en-US" sz="1400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CFA7C9-DD74-7C4F-86B7-C2DF6E6C3710}"/>
              </a:ext>
            </a:extLst>
          </p:cNvPr>
          <p:cNvSpPr txBox="1"/>
          <p:nvPr/>
        </p:nvSpPr>
        <p:spPr>
          <a:xfrm>
            <a:off x="3513054" y="3014145"/>
            <a:ext cx="1298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SumCcIdFxAmt</a:t>
            </a:r>
            <a:endParaRPr lang="en-US" sz="1400" i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E91F25-D0C7-DE4E-833A-DDFBF33316AA}"/>
              </a:ext>
            </a:extLst>
          </p:cNvPr>
          <p:cNvSpPr txBox="1"/>
          <p:nvPr/>
        </p:nvSpPr>
        <p:spPr>
          <a:xfrm>
            <a:off x="3513054" y="2546246"/>
            <a:ext cx="1449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CountTrxPerShop</a:t>
            </a:r>
            <a:endParaRPr lang="en-US" sz="1400" i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5220AC-6A2C-1341-B71B-B124E4949070}"/>
              </a:ext>
            </a:extLst>
          </p:cNvPr>
          <p:cNvSpPr txBox="1"/>
          <p:nvPr/>
        </p:nvSpPr>
        <p:spPr>
          <a:xfrm>
            <a:off x="3513054" y="3482044"/>
            <a:ext cx="1298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TrxFxCombined</a:t>
            </a:r>
            <a:endParaRPr lang="en-US" sz="1400" i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896FDD1-631E-F745-AFCD-560A74784933}"/>
              </a:ext>
            </a:extLst>
          </p:cNvPr>
          <p:cNvSpPr/>
          <p:nvPr/>
        </p:nvSpPr>
        <p:spPr>
          <a:xfrm>
            <a:off x="9807248" y="1667436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Table</a:t>
            </a:r>
          </a:p>
          <a:p>
            <a:pPr algn="ctr"/>
            <a:r>
              <a:rPr lang="en-US" sz="1400" i="1" dirty="0" err="1">
                <a:solidFill>
                  <a:schemeClr val="tx1"/>
                </a:solidFill>
              </a:rPr>
              <a:t>FxRisk</a:t>
            </a:r>
            <a:r>
              <a:rPr lang="en-US" sz="1400" i="1" dirty="0">
                <a:solidFill>
                  <a:schemeClr val="tx1"/>
                </a:solidFill>
              </a:rPr>
              <a:t> Calculator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D43EEB7-FB5E-C24F-86FD-6DEF0575EC8B}"/>
              </a:ext>
            </a:extLst>
          </p:cNvPr>
          <p:cNvSpPr txBox="1"/>
          <p:nvPr/>
        </p:nvSpPr>
        <p:spPr>
          <a:xfrm>
            <a:off x="3513054" y="3951078"/>
            <a:ext cx="953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dirty="0" err="1"/>
              <a:t>FX</a:t>
            </a:r>
            <a:r>
              <a:rPr lang="en-US" sz="1400" i="1" dirty="0" err="1"/>
              <a:t>RiskCalc</a:t>
            </a:r>
            <a:endParaRPr lang="en-US" sz="1400" i="1" dirty="0"/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B7BFB42B-76A6-4943-A3DE-A4C874675B38}"/>
              </a:ext>
            </a:extLst>
          </p:cNvPr>
          <p:cNvCxnSpPr>
            <a:cxnSpLocks/>
            <a:stCxn id="93" idx="0"/>
            <a:endCxn id="100" idx="1"/>
          </p:cNvCxnSpPr>
          <p:nvPr/>
        </p:nvCxnSpPr>
        <p:spPr>
          <a:xfrm rot="16200000" flipH="1" flipV="1">
            <a:off x="5747525" y="-567035"/>
            <a:ext cx="2545252" cy="7014194"/>
          </a:xfrm>
          <a:prstGeom prst="bentConnector4">
            <a:avLst>
              <a:gd name="adj1" fmla="val -17653"/>
              <a:gd name="adj2" fmla="val 109403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2">
            <a:extLst>
              <a:ext uri="{FF2B5EF4-FFF2-40B4-BE49-F238E27FC236}">
                <a16:creationId xmlns:a16="http://schemas.microsoft.com/office/drawing/2014/main" id="{879FB82D-993B-9742-B66F-3D5DCBAE62E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651124" cy="54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Use Case 4 </a:t>
            </a:r>
          </a:p>
        </p:txBody>
      </p:sp>
    </p:spTree>
    <p:extLst>
      <p:ext uri="{BB962C8B-B14F-4D97-AF65-F5344CB8AC3E}">
        <p14:creationId xmlns:p14="http://schemas.microsoft.com/office/powerpoint/2010/main" val="108289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DF430F-FABA-8944-8A64-F560AD612B08}"/>
              </a:ext>
            </a:extLst>
          </p:cNvPr>
          <p:cNvSpPr/>
          <p:nvPr/>
        </p:nvSpPr>
        <p:spPr>
          <a:xfrm>
            <a:off x="185297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839A4A-36B2-414C-AF04-118D510103C0}"/>
              </a:ext>
            </a:extLst>
          </p:cNvPr>
          <p:cNvSpPr/>
          <p:nvPr/>
        </p:nvSpPr>
        <p:spPr>
          <a:xfrm>
            <a:off x="309105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6A2BE8-0450-EA44-896F-C4E515E3A189}"/>
              </a:ext>
            </a:extLst>
          </p:cNvPr>
          <p:cNvSpPr/>
          <p:nvPr/>
        </p:nvSpPr>
        <p:spPr>
          <a:xfrm>
            <a:off x="329739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CCFAE-40C2-9F40-8858-A3C69B286BC6}"/>
              </a:ext>
            </a:extLst>
          </p:cNvPr>
          <p:cNvSpPr/>
          <p:nvPr/>
        </p:nvSpPr>
        <p:spPr>
          <a:xfrm>
            <a:off x="205932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6BBD5D-8F8E-254B-9AD9-B1DDC34E3EA5}"/>
              </a:ext>
            </a:extLst>
          </p:cNvPr>
          <p:cNvSpPr/>
          <p:nvPr/>
        </p:nvSpPr>
        <p:spPr>
          <a:xfrm>
            <a:off x="2472012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22B6CA-EFD1-884A-826B-2231347BFB4B}"/>
              </a:ext>
            </a:extLst>
          </p:cNvPr>
          <p:cNvSpPr/>
          <p:nvPr/>
        </p:nvSpPr>
        <p:spPr>
          <a:xfrm>
            <a:off x="288470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3C8495-5A66-8F43-AB54-ACC559822D9E}"/>
              </a:ext>
            </a:extLst>
          </p:cNvPr>
          <p:cNvSpPr txBox="1"/>
          <p:nvPr/>
        </p:nvSpPr>
        <p:spPr>
          <a:xfrm>
            <a:off x="52550" y="5379483"/>
            <a:ext cx="184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transactions:</a:t>
            </a:r>
          </a:p>
          <a:p>
            <a:r>
              <a:rPr lang="en-US" sz="1400" i="1" dirty="0" err="1"/>
              <a:t>KafkaJsonProducer_trx</a:t>
            </a:r>
            <a:endParaRPr lang="en-US" sz="1400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163D19-AAC6-C542-B120-24A64A9E07DB}"/>
              </a:ext>
            </a:extLst>
          </p:cNvPr>
          <p:cNvSpPr/>
          <p:nvPr/>
        </p:nvSpPr>
        <p:spPr>
          <a:xfrm>
            <a:off x="5190028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Count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trx</a:t>
            </a:r>
            <a:r>
              <a:rPr lang="en-US" i="1" dirty="0">
                <a:solidFill>
                  <a:schemeClr val="tx1"/>
                </a:solidFill>
              </a:rPr>
              <a:t> per Shop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34E17C7-3066-F547-9DB4-E1B94AFF1D0C}"/>
              </a:ext>
            </a:extLst>
          </p:cNvPr>
          <p:cNvCxnSpPr>
            <a:cxnSpLocks/>
            <a:stCxn id="24" idx="1"/>
            <a:endCxn id="58" idx="1"/>
          </p:cNvCxnSpPr>
          <p:nvPr/>
        </p:nvCxnSpPr>
        <p:spPr>
          <a:xfrm rot="10800000" flipV="1">
            <a:off x="3513054" y="2207436"/>
            <a:ext cx="1676974" cy="600419"/>
          </a:xfrm>
          <a:prstGeom prst="bentConnector3">
            <a:avLst>
              <a:gd name="adj1" fmla="val 113632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FE84FCE-D4D7-644E-9858-3EF48EF31EB5}"/>
              </a:ext>
            </a:extLst>
          </p:cNvPr>
          <p:cNvCxnSpPr>
            <a:cxnSpLocks/>
            <a:stCxn id="29" idx="3"/>
            <a:endCxn id="24" idx="2"/>
          </p:cNvCxnSpPr>
          <p:nvPr/>
        </p:nvCxnSpPr>
        <p:spPr>
          <a:xfrm flipV="1">
            <a:off x="4364634" y="2747437"/>
            <a:ext cx="1545394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16E536-7A61-0440-A179-CC86397B88E3}"/>
              </a:ext>
            </a:extLst>
          </p:cNvPr>
          <p:cNvSpPr/>
          <p:nvPr/>
        </p:nvSpPr>
        <p:spPr>
          <a:xfrm>
            <a:off x="3503738" y="2546853"/>
            <a:ext cx="1440000" cy="3594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Kafka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F7A0E8-38E5-224E-A5F6-B1018B8CBC9F}"/>
              </a:ext>
            </a:extLst>
          </p:cNvPr>
          <p:cNvSpPr txBox="1"/>
          <p:nvPr/>
        </p:nvSpPr>
        <p:spPr>
          <a:xfrm>
            <a:off x="3513054" y="5421673"/>
            <a:ext cx="851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r>
              <a:rPr lang="en-US" sz="1400" i="1" dirty="0" err="1"/>
              <a:t>trx</a:t>
            </a:r>
            <a:endParaRPr lang="en-US" sz="1400" i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E91F25-D0C7-DE4E-833A-DDFBF33316AA}"/>
              </a:ext>
            </a:extLst>
          </p:cNvPr>
          <p:cNvSpPr txBox="1"/>
          <p:nvPr/>
        </p:nvSpPr>
        <p:spPr>
          <a:xfrm>
            <a:off x="3513054" y="2546246"/>
            <a:ext cx="1449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CountTrxPerShop</a:t>
            </a:r>
            <a:endParaRPr lang="en-US" sz="14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C4B5B2-CE86-2249-AC90-7ACA841B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51124" cy="54000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Use Case 1 </a:t>
            </a:r>
          </a:p>
        </p:txBody>
      </p:sp>
    </p:spTree>
    <p:extLst>
      <p:ext uri="{BB962C8B-B14F-4D97-AF65-F5344CB8AC3E}">
        <p14:creationId xmlns:p14="http://schemas.microsoft.com/office/powerpoint/2010/main" val="86852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D27C189-17B7-5C4F-990B-3A05E10644EA}"/>
                  </a:ext>
                </a:extLst>
              </p:cNvPr>
              <p:cNvSpPr/>
              <p:nvPr/>
            </p:nvSpPr>
            <p:spPr>
              <a:xfrm>
                <a:off x="3721718" y="312943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D27C189-17B7-5C4F-990B-3A05E1064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18" y="3129439"/>
                <a:ext cx="720000" cy="720000"/>
              </a:xfrm>
              <a:prstGeom prst="ellipse">
                <a:avLst/>
              </a:prstGeom>
              <a:blipFill>
                <a:blip r:embed="rId2"/>
                <a:stretch>
                  <a:fillRect l="-339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47B1014-C238-E94A-9B60-DFC4EA829F07}"/>
                  </a:ext>
                </a:extLst>
              </p:cNvPr>
              <p:cNvSpPr/>
              <p:nvPr/>
            </p:nvSpPr>
            <p:spPr>
              <a:xfrm>
                <a:off x="6961492" y="312943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47B1014-C238-E94A-9B60-DFC4EA829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492" y="3129439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 l="-339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DD4AD51-5C61-8449-9238-B96DF72A54A6}"/>
              </a:ext>
            </a:extLst>
          </p:cNvPr>
          <p:cNvSpPr/>
          <p:nvPr/>
        </p:nvSpPr>
        <p:spPr>
          <a:xfrm>
            <a:off x="194528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40EE04-04D1-1744-BDB7-5E5FFBCD1167}"/>
              </a:ext>
            </a:extLst>
          </p:cNvPr>
          <p:cNvSpPr/>
          <p:nvPr/>
        </p:nvSpPr>
        <p:spPr>
          <a:xfrm>
            <a:off x="3183356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9C394-C8DA-864C-A259-8126E22CF699}"/>
              </a:ext>
            </a:extLst>
          </p:cNvPr>
          <p:cNvSpPr/>
          <p:nvPr/>
        </p:nvSpPr>
        <p:spPr>
          <a:xfrm>
            <a:off x="338970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CD2644-0D2A-224C-9588-B932B01B67BD}"/>
              </a:ext>
            </a:extLst>
          </p:cNvPr>
          <p:cNvSpPr/>
          <p:nvPr/>
        </p:nvSpPr>
        <p:spPr>
          <a:xfrm>
            <a:off x="2151626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9DC04-E9BB-694A-BB95-A20144FD36FB}"/>
              </a:ext>
            </a:extLst>
          </p:cNvPr>
          <p:cNvSpPr/>
          <p:nvPr/>
        </p:nvSpPr>
        <p:spPr>
          <a:xfrm>
            <a:off x="2564318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29ED5C-2D04-4B44-9E15-EA1FB8D57293}"/>
              </a:ext>
            </a:extLst>
          </p:cNvPr>
          <p:cNvSpPr/>
          <p:nvPr/>
        </p:nvSpPr>
        <p:spPr>
          <a:xfrm>
            <a:off x="297701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BC72A-8A43-AF47-94E6-10676022678C}"/>
              </a:ext>
            </a:extLst>
          </p:cNvPr>
          <p:cNvSpPr txBox="1"/>
          <p:nvPr/>
        </p:nvSpPr>
        <p:spPr>
          <a:xfrm>
            <a:off x="10907" y="3197052"/>
            <a:ext cx="184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transactions:</a:t>
            </a:r>
          </a:p>
          <a:p>
            <a:r>
              <a:rPr lang="en-US" sz="1400" i="1" dirty="0" err="1"/>
              <a:t>KafkaJsonProducer_trx</a:t>
            </a:r>
            <a:endParaRPr lang="en-US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2D8FA4-FAEE-724B-897E-1B3EA7DFF339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41718" y="3489439"/>
            <a:ext cx="25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9DD6A0-E8F0-A54E-91A5-66449155D463}"/>
              </a:ext>
            </a:extLst>
          </p:cNvPr>
          <p:cNvCxnSpPr>
            <a:cxnSpLocks/>
          </p:cNvCxnSpPr>
          <p:nvPr/>
        </p:nvCxnSpPr>
        <p:spPr>
          <a:xfrm flipV="1">
            <a:off x="1855002" y="3489439"/>
            <a:ext cx="1866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angle 19">
            <a:extLst>
              <a:ext uri="{FF2B5EF4-FFF2-40B4-BE49-F238E27FC236}">
                <a16:creationId xmlns:a16="http://schemas.microsoft.com/office/drawing/2014/main" id="{9CB24993-C258-1B40-B635-A1343B36C0F8}"/>
              </a:ext>
            </a:extLst>
          </p:cNvPr>
          <p:cNvSpPr/>
          <p:nvPr/>
        </p:nvSpPr>
        <p:spPr>
          <a:xfrm>
            <a:off x="4677103" y="2963917"/>
            <a:ext cx="546538" cy="4650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C22993CF-8EC6-FB43-8512-489C00EB15D5}"/>
              </a:ext>
            </a:extLst>
          </p:cNvPr>
          <p:cNvSpPr/>
          <p:nvPr/>
        </p:nvSpPr>
        <p:spPr>
          <a:xfrm>
            <a:off x="5332349" y="2963917"/>
            <a:ext cx="546538" cy="465083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D4077924-EB22-FE42-BD30-DB137CA008FD}"/>
              </a:ext>
            </a:extLst>
          </p:cNvPr>
          <p:cNvSpPr/>
          <p:nvPr/>
        </p:nvSpPr>
        <p:spPr>
          <a:xfrm>
            <a:off x="6338957" y="2963917"/>
            <a:ext cx="546538" cy="465083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6EACA-65ED-3E48-B07F-0D552F147A3E}"/>
              </a:ext>
            </a:extLst>
          </p:cNvPr>
          <p:cNvSpPr txBox="1"/>
          <p:nvPr/>
        </p:nvSpPr>
        <p:spPr>
          <a:xfrm>
            <a:off x="1752210" y="4219950"/>
            <a:ext cx="2072299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{</a:t>
            </a:r>
          </a:p>
          <a:p>
            <a:r>
              <a:rPr lang="en-US" sz="1000" dirty="0"/>
              <a:t>   "timestamp":1566829043004,</a:t>
            </a:r>
          </a:p>
          <a:p>
            <a:r>
              <a:rPr lang="en-US" sz="1000" dirty="0"/>
              <a:t>   "cc_id":"5123-5985-1943-6358",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cc_type":"Maestro</a:t>
            </a:r>
            <a:r>
              <a:rPr lang="en-US" sz="1000" dirty="0"/>
              <a:t>",</a:t>
            </a:r>
          </a:p>
          <a:p>
            <a:r>
              <a:rPr lang="en-US" sz="1000" dirty="0"/>
              <a:t>   "shop_id":3,</a:t>
            </a:r>
          </a:p>
          <a:p>
            <a:r>
              <a:rPr lang="en-US" sz="1000" dirty="0"/>
              <a:t>   "shop_name":"</a:t>
            </a:r>
            <a:r>
              <a:rPr lang="en-US" sz="1000" dirty="0" err="1"/>
              <a:t>SihlCity</a:t>
            </a:r>
            <a:r>
              <a:rPr lang="en-US" sz="1000" dirty="0"/>
              <a:t>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fx</a:t>
            </a:r>
            <a:r>
              <a:rPr lang="en-US" sz="1000" dirty="0"/>
              <a:t>":"USD",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fx_account":"CHF</a:t>
            </a:r>
            <a:r>
              <a:rPr lang="en-US" sz="1000" dirty="0"/>
              <a:t>",</a:t>
            </a:r>
          </a:p>
          <a:p>
            <a:r>
              <a:rPr lang="en-US" sz="1000" dirty="0"/>
              <a:t>   "amount_orig":40.0</a:t>
            </a:r>
          </a:p>
          <a:p>
            <a:r>
              <a:rPr lang="en-US" sz="1000" dirty="0"/>
              <a:t>}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87B5C2-B225-524D-BEF9-E3B5B4EBAEDC}"/>
              </a:ext>
            </a:extLst>
          </p:cNvPr>
          <p:cNvCxnSpPr/>
          <p:nvPr/>
        </p:nvCxnSpPr>
        <p:spPr>
          <a:xfrm flipV="1">
            <a:off x="1728951" y="3363311"/>
            <a:ext cx="819601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52259E-F049-F047-9641-8F973E763581}"/>
              </a:ext>
            </a:extLst>
          </p:cNvPr>
          <p:cNvCxnSpPr>
            <a:cxnSpLocks/>
          </p:cNvCxnSpPr>
          <p:nvPr/>
        </p:nvCxnSpPr>
        <p:spPr>
          <a:xfrm flipH="1" flipV="1">
            <a:off x="2694353" y="3363312"/>
            <a:ext cx="915211" cy="71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375975-4494-B648-8588-D5D726DB8876}"/>
              </a:ext>
            </a:extLst>
          </p:cNvPr>
          <p:cNvSpPr txBox="1"/>
          <p:nvPr/>
        </p:nvSpPr>
        <p:spPr>
          <a:xfrm>
            <a:off x="4912309" y="4219950"/>
            <a:ext cx="165014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Tuple 2:</a:t>
            </a:r>
          </a:p>
          <a:p>
            <a:r>
              <a:rPr lang="en-US" sz="1000" dirty="0" err="1"/>
              <a:t>shop_name|Counter</a:t>
            </a:r>
            <a:endParaRPr lang="en-US" sz="1000" dirty="0"/>
          </a:p>
          <a:p>
            <a:r>
              <a:rPr lang="en-US" sz="1000" dirty="0"/>
              <a:t>"</a:t>
            </a:r>
            <a:r>
              <a:rPr lang="en-US" sz="1000" dirty="0" err="1"/>
              <a:t>SihlCity</a:t>
            </a:r>
            <a:r>
              <a:rPr lang="en-US" sz="1000" dirty="0"/>
              <a:t>”    |1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0842B0-E028-AB43-B984-592AAF544584}"/>
              </a:ext>
            </a:extLst>
          </p:cNvPr>
          <p:cNvCxnSpPr>
            <a:cxnSpLocks/>
          </p:cNvCxnSpPr>
          <p:nvPr/>
        </p:nvCxnSpPr>
        <p:spPr>
          <a:xfrm flipV="1">
            <a:off x="4836717" y="3377200"/>
            <a:ext cx="667224" cy="71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3CA33B-BA9A-8A48-B450-E693F91116DD}"/>
              </a:ext>
            </a:extLst>
          </p:cNvPr>
          <p:cNvCxnSpPr>
            <a:cxnSpLocks/>
          </p:cNvCxnSpPr>
          <p:nvPr/>
        </p:nvCxnSpPr>
        <p:spPr>
          <a:xfrm flipH="1" flipV="1">
            <a:off x="5649743" y="3377202"/>
            <a:ext cx="864084" cy="71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35BED2-854A-B540-99B2-5014AE8B843B}"/>
              </a:ext>
            </a:extLst>
          </p:cNvPr>
          <p:cNvSpPr txBox="1"/>
          <p:nvPr/>
        </p:nvSpPr>
        <p:spPr>
          <a:xfrm>
            <a:off x="3602516" y="480188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FlatMap</a:t>
            </a:r>
            <a:endParaRPr lang="en-US" i="1" dirty="0">
              <a:solidFill>
                <a:schemeClr val="accent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72BBDE-686E-EA40-BC50-763AA7D14069}"/>
              </a:ext>
            </a:extLst>
          </p:cNvPr>
          <p:cNvCxnSpPr>
            <a:cxnSpLocks/>
          </p:cNvCxnSpPr>
          <p:nvPr/>
        </p:nvCxnSpPr>
        <p:spPr>
          <a:xfrm flipV="1">
            <a:off x="3317448" y="5102905"/>
            <a:ext cx="18667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4AB942-A010-B246-898F-C99A99F9A8D1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7576050" y="2183529"/>
            <a:ext cx="1365329" cy="105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B14262-6DE0-5C49-B6E9-26CED82BE7FF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7681492" y="3489439"/>
            <a:ext cx="134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1FEF75-1A67-4147-B9BA-D17F3FEE480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7576050" y="3743997"/>
            <a:ext cx="1453352" cy="104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angle 44">
            <a:extLst>
              <a:ext uri="{FF2B5EF4-FFF2-40B4-BE49-F238E27FC236}">
                <a16:creationId xmlns:a16="http://schemas.microsoft.com/office/drawing/2014/main" id="{ACC7B6FA-0248-0C4E-8A9D-CC8A3950BDE3}"/>
              </a:ext>
            </a:extLst>
          </p:cNvPr>
          <p:cNvSpPr/>
          <p:nvPr/>
        </p:nvSpPr>
        <p:spPr>
          <a:xfrm>
            <a:off x="9009399" y="1889291"/>
            <a:ext cx="546538" cy="4650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E609E815-F426-FA4A-8239-C4FDF12AA47D}"/>
              </a:ext>
            </a:extLst>
          </p:cNvPr>
          <p:cNvSpPr/>
          <p:nvPr/>
        </p:nvSpPr>
        <p:spPr>
          <a:xfrm>
            <a:off x="9007639" y="3234881"/>
            <a:ext cx="546538" cy="465083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44582F54-721F-1844-93AD-8A4F57153FA3}"/>
              </a:ext>
            </a:extLst>
          </p:cNvPr>
          <p:cNvSpPr/>
          <p:nvPr/>
        </p:nvSpPr>
        <p:spPr>
          <a:xfrm>
            <a:off x="9003375" y="4580471"/>
            <a:ext cx="546538" cy="465083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E8CF3-DE40-4D46-9A01-B38D9B44203E}"/>
              </a:ext>
            </a:extLst>
          </p:cNvPr>
          <p:cNvSpPr txBox="1"/>
          <p:nvPr/>
        </p:nvSpPr>
        <p:spPr>
          <a:xfrm>
            <a:off x="7042118" y="4801885"/>
            <a:ext cx="12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keyBy</a:t>
            </a:r>
            <a:r>
              <a:rPr lang="en-US" i="1" dirty="0">
                <a:solidFill>
                  <a:schemeClr val="accent1"/>
                </a:solidFill>
              </a:rPr>
              <a:t>:</a:t>
            </a:r>
          </a:p>
          <a:p>
            <a:r>
              <a:rPr lang="en-US" i="1" dirty="0" err="1">
                <a:solidFill>
                  <a:schemeClr val="accent1"/>
                </a:solidFill>
              </a:rPr>
              <a:t>Shop_name</a:t>
            </a:r>
            <a:endParaRPr lang="en-US" i="1" dirty="0">
              <a:solidFill>
                <a:schemeClr val="accent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0DA041-95DA-204D-BF89-92E3EFB3619B}"/>
              </a:ext>
            </a:extLst>
          </p:cNvPr>
          <p:cNvCxnSpPr>
            <a:cxnSpLocks/>
          </p:cNvCxnSpPr>
          <p:nvPr/>
        </p:nvCxnSpPr>
        <p:spPr>
          <a:xfrm flipV="1">
            <a:off x="6562452" y="5102905"/>
            <a:ext cx="18667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61179F2-1CA3-7749-AE4F-98CD26946507}"/>
              </a:ext>
            </a:extLst>
          </p:cNvPr>
          <p:cNvSpPr txBox="1"/>
          <p:nvPr/>
        </p:nvSpPr>
        <p:spPr>
          <a:xfrm>
            <a:off x="9631934" y="1921777"/>
            <a:ext cx="207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Counter:</a:t>
            </a:r>
          </a:p>
          <a:p>
            <a:r>
              <a:rPr lang="en-US" sz="1000" dirty="0"/>
              <a:t>"ABC” | 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A0FB9B-2122-9F49-B7E9-74E82555FA74}"/>
              </a:ext>
            </a:extLst>
          </p:cNvPr>
          <p:cNvSpPr txBox="1"/>
          <p:nvPr/>
        </p:nvSpPr>
        <p:spPr>
          <a:xfrm>
            <a:off x="9631934" y="3289384"/>
            <a:ext cx="207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Counter:</a:t>
            </a:r>
          </a:p>
          <a:p>
            <a:r>
              <a:rPr lang="en-US" sz="1000" dirty="0"/>
              <a:t>”</a:t>
            </a:r>
            <a:r>
              <a:rPr lang="en-US" sz="1000" dirty="0" err="1"/>
              <a:t>BioMarket</a:t>
            </a:r>
            <a:r>
              <a:rPr lang="en-US" sz="1000" dirty="0"/>
              <a:t>” | 61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466C74-ECE4-814D-8D15-796AC28CF279}"/>
              </a:ext>
            </a:extLst>
          </p:cNvPr>
          <p:cNvSpPr txBox="1"/>
          <p:nvPr/>
        </p:nvSpPr>
        <p:spPr>
          <a:xfrm>
            <a:off x="9631934" y="4612957"/>
            <a:ext cx="207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Counter:</a:t>
            </a:r>
          </a:p>
          <a:p>
            <a:r>
              <a:rPr lang="en-US" sz="1000" dirty="0"/>
              <a:t>”</a:t>
            </a:r>
            <a:r>
              <a:rPr lang="en-US" sz="1000" dirty="0" err="1"/>
              <a:t>SihlCity</a:t>
            </a:r>
            <a:r>
              <a:rPr lang="en-US" sz="1000" dirty="0"/>
              <a:t>” | 19</a:t>
            </a:r>
          </a:p>
        </p:txBody>
      </p:sp>
    </p:spTree>
    <p:extLst>
      <p:ext uri="{BB962C8B-B14F-4D97-AF65-F5344CB8AC3E}">
        <p14:creationId xmlns:p14="http://schemas.microsoft.com/office/powerpoint/2010/main" val="115595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DF430F-FABA-8944-8A64-F560AD612B08}"/>
              </a:ext>
            </a:extLst>
          </p:cNvPr>
          <p:cNvSpPr/>
          <p:nvPr/>
        </p:nvSpPr>
        <p:spPr>
          <a:xfrm>
            <a:off x="185297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839A4A-36B2-414C-AF04-118D510103C0}"/>
              </a:ext>
            </a:extLst>
          </p:cNvPr>
          <p:cNvSpPr/>
          <p:nvPr/>
        </p:nvSpPr>
        <p:spPr>
          <a:xfrm>
            <a:off x="309105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6A2BE8-0450-EA44-896F-C4E515E3A189}"/>
              </a:ext>
            </a:extLst>
          </p:cNvPr>
          <p:cNvSpPr/>
          <p:nvPr/>
        </p:nvSpPr>
        <p:spPr>
          <a:xfrm>
            <a:off x="329739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CCFAE-40C2-9F40-8858-A3C69B286BC6}"/>
              </a:ext>
            </a:extLst>
          </p:cNvPr>
          <p:cNvSpPr/>
          <p:nvPr/>
        </p:nvSpPr>
        <p:spPr>
          <a:xfrm>
            <a:off x="205932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6BBD5D-8F8E-254B-9AD9-B1DDC34E3EA5}"/>
              </a:ext>
            </a:extLst>
          </p:cNvPr>
          <p:cNvSpPr/>
          <p:nvPr/>
        </p:nvSpPr>
        <p:spPr>
          <a:xfrm>
            <a:off x="2472012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22B6CA-EFD1-884A-826B-2231347BFB4B}"/>
              </a:ext>
            </a:extLst>
          </p:cNvPr>
          <p:cNvSpPr/>
          <p:nvPr/>
        </p:nvSpPr>
        <p:spPr>
          <a:xfrm>
            <a:off x="288470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3C8495-5A66-8F43-AB54-ACC559822D9E}"/>
              </a:ext>
            </a:extLst>
          </p:cNvPr>
          <p:cNvSpPr txBox="1"/>
          <p:nvPr/>
        </p:nvSpPr>
        <p:spPr>
          <a:xfrm>
            <a:off x="52550" y="5379483"/>
            <a:ext cx="184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transactions:</a:t>
            </a:r>
          </a:p>
          <a:p>
            <a:r>
              <a:rPr lang="en-US" sz="1400" i="1" dirty="0" err="1"/>
              <a:t>KafkaJsonProducer_trx</a:t>
            </a:r>
            <a:endParaRPr lang="en-US" sz="1400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163D19-AAC6-C542-B120-24A64A9E07DB}"/>
              </a:ext>
            </a:extLst>
          </p:cNvPr>
          <p:cNvSpPr/>
          <p:nvPr/>
        </p:nvSpPr>
        <p:spPr>
          <a:xfrm>
            <a:off x="5190028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Count/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Filter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‘fingerprint’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34E17C7-3066-F547-9DB4-E1B94AFF1D0C}"/>
              </a:ext>
            </a:extLst>
          </p:cNvPr>
          <p:cNvCxnSpPr>
            <a:cxnSpLocks/>
            <a:stCxn id="24" idx="1"/>
            <a:endCxn id="58" idx="1"/>
          </p:cNvCxnSpPr>
          <p:nvPr/>
        </p:nvCxnSpPr>
        <p:spPr>
          <a:xfrm rot="10800000" flipV="1">
            <a:off x="3513054" y="2207436"/>
            <a:ext cx="1676974" cy="600419"/>
          </a:xfrm>
          <a:prstGeom prst="bentConnector3">
            <a:avLst>
              <a:gd name="adj1" fmla="val 113632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FE84FCE-D4D7-644E-9858-3EF48EF31EB5}"/>
              </a:ext>
            </a:extLst>
          </p:cNvPr>
          <p:cNvCxnSpPr>
            <a:cxnSpLocks/>
            <a:stCxn id="29" idx="3"/>
            <a:endCxn id="24" idx="2"/>
          </p:cNvCxnSpPr>
          <p:nvPr/>
        </p:nvCxnSpPr>
        <p:spPr>
          <a:xfrm flipV="1">
            <a:off x="4364634" y="2747437"/>
            <a:ext cx="1545394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16E536-7A61-0440-A179-CC86397B88E3}"/>
              </a:ext>
            </a:extLst>
          </p:cNvPr>
          <p:cNvSpPr/>
          <p:nvPr/>
        </p:nvSpPr>
        <p:spPr>
          <a:xfrm>
            <a:off x="3503738" y="2546853"/>
            <a:ext cx="1440000" cy="3594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Kafka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F7A0E8-38E5-224E-A5F6-B1018B8CBC9F}"/>
              </a:ext>
            </a:extLst>
          </p:cNvPr>
          <p:cNvSpPr txBox="1"/>
          <p:nvPr/>
        </p:nvSpPr>
        <p:spPr>
          <a:xfrm>
            <a:off x="3513054" y="5421673"/>
            <a:ext cx="851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r>
              <a:rPr lang="en-US" sz="1400" i="1" dirty="0" err="1"/>
              <a:t>trx</a:t>
            </a:r>
            <a:endParaRPr lang="en-US" sz="1400" i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E91F25-D0C7-DE4E-833A-DDFBF33316AA}"/>
              </a:ext>
            </a:extLst>
          </p:cNvPr>
          <p:cNvSpPr txBox="1"/>
          <p:nvPr/>
        </p:nvSpPr>
        <p:spPr>
          <a:xfrm>
            <a:off x="3513054" y="2546246"/>
            <a:ext cx="1318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DuplicateAlarm</a:t>
            </a:r>
            <a:endParaRPr lang="en-US" sz="14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C4B5B2-CE86-2249-AC90-7ACA841B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51124" cy="54000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Use Case 5 </a:t>
            </a:r>
          </a:p>
        </p:txBody>
      </p:sp>
    </p:spTree>
    <p:extLst>
      <p:ext uri="{BB962C8B-B14F-4D97-AF65-F5344CB8AC3E}">
        <p14:creationId xmlns:p14="http://schemas.microsoft.com/office/powerpoint/2010/main" val="384790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D27C189-17B7-5C4F-990B-3A05E10644EA}"/>
                  </a:ext>
                </a:extLst>
              </p:cNvPr>
              <p:cNvSpPr/>
              <p:nvPr/>
            </p:nvSpPr>
            <p:spPr>
              <a:xfrm>
                <a:off x="3721718" y="312943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D27C189-17B7-5C4F-990B-3A05E1064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18" y="3129439"/>
                <a:ext cx="720000" cy="720000"/>
              </a:xfrm>
              <a:prstGeom prst="ellipse">
                <a:avLst/>
              </a:prstGeom>
              <a:blipFill>
                <a:blip r:embed="rId2"/>
                <a:stretch>
                  <a:fillRect l="-339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47B1014-C238-E94A-9B60-DFC4EA829F07}"/>
                  </a:ext>
                </a:extLst>
              </p:cNvPr>
              <p:cNvSpPr/>
              <p:nvPr/>
            </p:nvSpPr>
            <p:spPr>
              <a:xfrm>
                <a:off x="6961492" y="312943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47B1014-C238-E94A-9B60-DFC4EA829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492" y="3129439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 l="-339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DD4AD51-5C61-8449-9238-B96DF72A54A6}"/>
              </a:ext>
            </a:extLst>
          </p:cNvPr>
          <p:cNvSpPr/>
          <p:nvPr/>
        </p:nvSpPr>
        <p:spPr>
          <a:xfrm>
            <a:off x="194528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40EE04-04D1-1744-BDB7-5E5FFBCD1167}"/>
              </a:ext>
            </a:extLst>
          </p:cNvPr>
          <p:cNvSpPr/>
          <p:nvPr/>
        </p:nvSpPr>
        <p:spPr>
          <a:xfrm>
            <a:off x="3183356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9C394-C8DA-864C-A259-8126E22CF699}"/>
              </a:ext>
            </a:extLst>
          </p:cNvPr>
          <p:cNvSpPr/>
          <p:nvPr/>
        </p:nvSpPr>
        <p:spPr>
          <a:xfrm>
            <a:off x="338970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CD2644-0D2A-224C-9588-B932B01B67BD}"/>
              </a:ext>
            </a:extLst>
          </p:cNvPr>
          <p:cNvSpPr/>
          <p:nvPr/>
        </p:nvSpPr>
        <p:spPr>
          <a:xfrm>
            <a:off x="2151626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9DC04-E9BB-694A-BB95-A20144FD36FB}"/>
              </a:ext>
            </a:extLst>
          </p:cNvPr>
          <p:cNvSpPr/>
          <p:nvPr/>
        </p:nvSpPr>
        <p:spPr>
          <a:xfrm>
            <a:off x="2564318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29ED5C-2D04-4B44-9E15-EA1FB8D57293}"/>
              </a:ext>
            </a:extLst>
          </p:cNvPr>
          <p:cNvSpPr/>
          <p:nvPr/>
        </p:nvSpPr>
        <p:spPr>
          <a:xfrm>
            <a:off x="297701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BC72A-8A43-AF47-94E6-10676022678C}"/>
              </a:ext>
            </a:extLst>
          </p:cNvPr>
          <p:cNvSpPr txBox="1"/>
          <p:nvPr/>
        </p:nvSpPr>
        <p:spPr>
          <a:xfrm>
            <a:off x="10907" y="3197052"/>
            <a:ext cx="184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transactions:</a:t>
            </a:r>
          </a:p>
          <a:p>
            <a:r>
              <a:rPr lang="en-US" sz="1400" i="1" dirty="0" err="1"/>
              <a:t>KafkaJsonProducer_trx</a:t>
            </a:r>
            <a:endParaRPr lang="en-US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2D8FA4-FAEE-724B-897E-1B3EA7DFF339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41718" y="3489439"/>
            <a:ext cx="25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9DD6A0-E8F0-A54E-91A5-66449155D463}"/>
              </a:ext>
            </a:extLst>
          </p:cNvPr>
          <p:cNvCxnSpPr>
            <a:cxnSpLocks/>
          </p:cNvCxnSpPr>
          <p:nvPr/>
        </p:nvCxnSpPr>
        <p:spPr>
          <a:xfrm flipV="1">
            <a:off x="1855002" y="3489439"/>
            <a:ext cx="1866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angle 19">
            <a:extLst>
              <a:ext uri="{FF2B5EF4-FFF2-40B4-BE49-F238E27FC236}">
                <a16:creationId xmlns:a16="http://schemas.microsoft.com/office/drawing/2014/main" id="{9CB24993-C258-1B40-B635-A1343B36C0F8}"/>
              </a:ext>
            </a:extLst>
          </p:cNvPr>
          <p:cNvSpPr/>
          <p:nvPr/>
        </p:nvSpPr>
        <p:spPr>
          <a:xfrm>
            <a:off x="4677103" y="2963917"/>
            <a:ext cx="546538" cy="4650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C22993CF-8EC6-FB43-8512-489C00EB15D5}"/>
              </a:ext>
            </a:extLst>
          </p:cNvPr>
          <p:cNvSpPr/>
          <p:nvPr/>
        </p:nvSpPr>
        <p:spPr>
          <a:xfrm>
            <a:off x="5332349" y="2963917"/>
            <a:ext cx="546538" cy="465083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D4077924-EB22-FE42-BD30-DB137CA008FD}"/>
              </a:ext>
            </a:extLst>
          </p:cNvPr>
          <p:cNvSpPr/>
          <p:nvPr/>
        </p:nvSpPr>
        <p:spPr>
          <a:xfrm>
            <a:off x="6338957" y="2963917"/>
            <a:ext cx="546538" cy="465083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6EACA-65ED-3E48-B07F-0D552F147A3E}"/>
              </a:ext>
            </a:extLst>
          </p:cNvPr>
          <p:cNvSpPr txBox="1"/>
          <p:nvPr/>
        </p:nvSpPr>
        <p:spPr>
          <a:xfrm>
            <a:off x="1752210" y="4219950"/>
            <a:ext cx="2072299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{</a:t>
            </a:r>
          </a:p>
          <a:p>
            <a:r>
              <a:rPr lang="en-US" sz="1000" dirty="0"/>
              <a:t>   "timestamp":1566829043004,</a:t>
            </a:r>
          </a:p>
          <a:p>
            <a:r>
              <a:rPr lang="en-US" sz="1000" dirty="0"/>
              <a:t>   "cc_id":"5123-5985-1943-6358",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cc_type":"Maestro</a:t>
            </a:r>
            <a:r>
              <a:rPr lang="en-US" sz="1000" dirty="0"/>
              <a:t>",</a:t>
            </a:r>
          </a:p>
          <a:p>
            <a:r>
              <a:rPr lang="en-US" sz="1000" dirty="0"/>
              <a:t>   "shop_id":3,</a:t>
            </a:r>
          </a:p>
          <a:p>
            <a:r>
              <a:rPr lang="en-US" sz="1000" dirty="0"/>
              <a:t>   "shop_name":"</a:t>
            </a:r>
            <a:r>
              <a:rPr lang="en-US" sz="1000" dirty="0" err="1"/>
              <a:t>SihlCity</a:t>
            </a:r>
            <a:r>
              <a:rPr lang="en-US" sz="1000" dirty="0"/>
              <a:t>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fx</a:t>
            </a:r>
            <a:r>
              <a:rPr lang="en-US" sz="1000" dirty="0"/>
              <a:t>":"USD",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fx_account":"CHF</a:t>
            </a:r>
            <a:r>
              <a:rPr lang="en-US" sz="1000" dirty="0"/>
              <a:t>",</a:t>
            </a:r>
          </a:p>
          <a:p>
            <a:r>
              <a:rPr lang="en-US" sz="1000" dirty="0"/>
              <a:t>   "amount_orig":40.0</a:t>
            </a:r>
          </a:p>
          <a:p>
            <a:r>
              <a:rPr lang="en-US" sz="1000" dirty="0"/>
              <a:t>}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87B5C2-B225-524D-BEF9-E3B5B4EBAEDC}"/>
              </a:ext>
            </a:extLst>
          </p:cNvPr>
          <p:cNvCxnSpPr/>
          <p:nvPr/>
        </p:nvCxnSpPr>
        <p:spPr>
          <a:xfrm flipV="1">
            <a:off x="1728951" y="3363311"/>
            <a:ext cx="819601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52259E-F049-F047-9641-8F973E763581}"/>
              </a:ext>
            </a:extLst>
          </p:cNvPr>
          <p:cNvCxnSpPr>
            <a:cxnSpLocks/>
          </p:cNvCxnSpPr>
          <p:nvPr/>
        </p:nvCxnSpPr>
        <p:spPr>
          <a:xfrm flipH="1" flipV="1">
            <a:off x="2694353" y="3363312"/>
            <a:ext cx="915211" cy="71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375975-4494-B648-8588-D5D726DB8876}"/>
              </a:ext>
            </a:extLst>
          </p:cNvPr>
          <p:cNvSpPr txBox="1"/>
          <p:nvPr/>
        </p:nvSpPr>
        <p:spPr>
          <a:xfrm>
            <a:off x="4289537" y="4219950"/>
            <a:ext cx="272167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Tuple 2:</a:t>
            </a:r>
          </a:p>
          <a:p>
            <a:r>
              <a:rPr lang="en-US" sz="1000" dirty="0" err="1"/>
              <a:t>Trx_fingerprint|Counter</a:t>
            </a:r>
            <a:endParaRPr lang="en-US" sz="1000" dirty="0"/>
          </a:p>
          <a:p>
            <a:r>
              <a:rPr lang="en-US" sz="1000" dirty="0"/>
              <a:t>" 5123-5985-1943-6358_USD_CHF_40.0”    |1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0842B0-E028-AB43-B984-592AAF544584}"/>
              </a:ext>
            </a:extLst>
          </p:cNvPr>
          <p:cNvCxnSpPr>
            <a:cxnSpLocks/>
          </p:cNvCxnSpPr>
          <p:nvPr/>
        </p:nvCxnSpPr>
        <p:spPr>
          <a:xfrm flipV="1">
            <a:off x="4836717" y="3377200"/>
            <a:ext cx="667224" cy="71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3CA33B-BA9A-8A48-B450-E693F91116DD}"/>
              </a:ext>
            </a:extLst>
          </p:cNvPr>
          <p:cNvCxnSpPr>
            <a:cxnSpLocks/>
          </p:cNvCxnSpPr>
          <p:nvPr/>
        </p:nvCxnSpPr>
        <p:spPr>
          <a:xfrm flipH="1" flipV="1">
            <a:off x="5649743" y="3377202"/>
            <a:ext cx="864084" cy="71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35BED2-854A-B540-99B2-5014AE8B843B}"/>
              </a:ext>
            </a:extLst>
          </p:cNvPr>
          <p:cNvSpPr txBox="1"/>
          <p:nvPr/>
        </p:nvSpPr>
        <p:spPr>
          <a:xfrm>
            <a:off x="3602516" y="480188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FlatMap</a:t>
            </a:r>
            <a:endParaRPr lang="en-US" i="1" dirty="0">
              <a:solidFill>
                <a:schemeClr val="accent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72BBDE-686E-EA40-BC50-763AA7D14069}"/>
              </a:ext>
            </a:extLst>
          </p:cNvPr>
          <p:cNvCxnSpPr>
            <a:cxnSpLocks/>
          </p:cNvCxnSpPr>
          <p:nvPr/>
        </p:nvCxnSpPr>
        <p:spPr>
          <a:xfrm flipV="1">
            <a:off x="3317448" y="5102905"/>
            <a:ext cx="18667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4AB942-A010-B246-898F-C99A99F9A8D1}"/>
              </a:ext>
            </a:extLst>
          </p:cNvPr>
          <p:cNvCxnSpPr>
            <a:cxnSpLocks/>
            <a:stCxn id="5" idx="7"/>
            <a:endCxn id="45" idx="2"/>
          </p:cNvCxnSpPr>
          <p:nvPr/>
        </p:nvCxnSpPr>
        <p:spPr>
          <a:xfrm flipV="1">
            <a:off x="7576050" y="2354374"/>
            <a:ext cx="1035788" cy="88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B14262-6DE0-5C49-B6E9-26CED82BE7FF}"/>
              </a:ext>
            </a:extLst>
          </p:cNvPr>
          <p:cNvCxnSpPr>
            <a:cxnSpLocks/>
            <a:stCxn id="5" idx="6"/>
            <a:endCxn id="46" idx="1"/>
          </p:cNvCxnSpPr>
          <p:nvPr/>
        </p:nvCxnSpPr>
        <p:spPr>
          <a:xfrm flipV="1">
            <a:off x="7681492" y="3467423"/>
            <a:ext cx="1065221" cy="2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1FEF75-1A67-4147-B9BA-D17F3FEE4808}"/>
              </a:ext>
            </a:extLst>
          </p:cNvPr>
          <p:cNvCxnSpPr>
            <a:cxnSpLocks/>
            <a:stCxn id="5" idx="5"/>
            <a:endCxn id="47" idx="1"/>
          </p:cNvCxnSpPr>
          <p:nvPr/>
        </p:nvCxnSpPr>
        <p:spPr>
          <a:xfrm>
            <a:off x="7576050" y="3743997"/>
            <a:ext cx="1166399" cy="106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angle 44">
            <a:extLst>
              <a:ext uri="{FF2B5EF4-FFF2-40B4-BE49-F238E27FC236}">
                <a16:creationId xmlns:a16="http://schemas.microsoft.com/office/drawing/2014/main" id="{ACC7B6FA-0248-0C4E-8A9D-CC8A3950BDE3}"/>
              </a:ext>
            </a:extLst>
          </p:cNvPr>
          <p:cNvSpPr/>
          <p:nvPr/>
        </p:nvSpPr>
        <p:spPr>
          <a:xfrm>
            <a:off x="8611838" y="1889291"/>
            <a:ext cx="546538" cy="4650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E609E815-F426-FA4A-8239-C4FDF12AA47D}"/>
              </a:ext>
            </a:extLst>
          </p:cNvPr>
          <p:cNvSpPr/>
          <p:nvPr/>
        </p:nvSpPr>
        <p:spPr>
          <a:xfrm>
            <a:off x="8610078" y="3234881"/>
            <a:ext cx="546538" cy="465083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44582F54-721F-1844-93AD-8A4F57153FA3}"/>
              </a:ext>
            </a:extLst>
          </p:cNvPr>
          <p:cNvSpPr/>
          <p:nvPr/>
        </p:nvSpPr>
        <p:spPr>
          <a:xfrm>
            <a:off x="8605814" y="4580471"/>
            <a:ext cx="546538" cy="465083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E8CF3-DE40-4D46-9A01-B38D9B44203E}"/>
              </a:ext>
            </a:extLst>
          </p:cNvPr>
          <p:cNvSpPr txBox="1"/>
          <p:nvPr/>
        </p:nvSpPr>
        <p:spPr>
          <a:xfrm>
            <a:off x="7042118" y="4801885"/>
            <a:ext cx="12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keyBy</a:t>
            </a:r>
            <a:r>
              <a:rPr lang="en-US" i="1" dirty="0">
                <a:solidFill>
                  <a:schemeClr val="accent1"/>
                </a:solidFill>
              </a:rPr>
              <a:t>:</a:t>
            </a:r>
          </a:p>
          <a:p>
            <a:r>
              <a:rPr lang="en-US" i="1" dirty="0" err="1">
                <a:solidFill>
                  <a:schemeClr val="accent1"/>
                </a:solidFill>
              </a:rPr>
              <a:t>Shop_name</a:t>
            </a:r>
            <a:endParaRPr lang="en-US" i="1" dirty="0">
              <a:solidFill>
                <a:schemeClr val="accent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0DA041-95DA-204D-BF89-92E3EFB3619B}"/>
              </a:ext>
            </a:extLst>
          </p:cNvPr>
          <p:cNvCxnSpPr>
            <a:cxnSpLocks/>
          </p:cNvCxnSpPr>
          <p:nvPr/>
        </p:nvCxnSpPr>
        <p:spPr>
          <a:xfrm flipV="1">
            <a:off x="6562452" y="5102905"/>
            <a:ext cx="18667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E2B9D6B-C6A9-0C44-AAF6-7B993DEEE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3939" y="2032309"/>
            <a:ext cx="667224" cy="66722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61179F2-1CA3-7749-AE4F-98CD26946507}"/>
              </a:ext>
            </a:extLst>
          </p:cNvPr>
          <p:cNvSpPr txBox="1"/>
          <p:nvPr/>
        </p:nvSpPr>
        <p:spPr>
          <a:xfrm>
            <a:off x="9281699" y="1921777"/>
            <a:ext cx="256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Counter:</a:t>
            </a:r>
          </a:p>
          <a:p>
            <a:r>
              <a:rPr lang="en-US" sz="1000" dirty="0"/>
              <a:t>" 5127-3281-3201-7361_EUR_USD_17.81 | 1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EE2816E-B240-B94A-9223-F20E5701E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3939" y="3410385"/>
            <a:ext cx="667224" cy="66722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7A0FB9B-2122-9F49-B7E9-74E82555FA74}"/>
              </a:ext>
            </a:extLst>
          </p:cNvPr>
          <p:cNvSpPr txBox="1"/>
          <p:nvPr/>
        </p:nvSpPr>
        <p:spPr>
          <a:xfrm>
            <a:off x="9281699" y="3289384"/>
            <a:ext cx="256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Counter:</a:t>
            </a:r>
          </a:p>
          <a:p>
            <a:r>
              <a:rPr lang="en-US" sz="1000" dirty="0"/>
              <a:t>"5167-5669-5336-6937_CHF"_EUR_72.49 | 1)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A2AB835-87B3-4B4B-9282-9FB4B2C9E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0141" y="5998085"/>
            <a:ext cx="1883182" cy="56070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AA10C3-620D-C446-BD80-14EDE705CFB1}"/>
              </a:ext>
            </a:extLst>
          </p:cNvPr>
          <p:cNvCxnSpPr>
            <a:cxnSpLocks/>
            <a:stCxn id="52" idx="2"/>
            <a:endCxn id="18" idx="0"/>
          </p:cNvCxnSpPr>
          <p:nvPr/>
        </p:nvCxnSpPr>
        <p:spPr>
          <a:xfrm>
            <a:off x="10561732" y="5074622"/>
            <a:ext cx="0" cy="92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FACD65-561D-6D43-89AE-06382258B9B5}"/>
                  </a:ext>
                </a:extLst>
              </p:cNvPr>
              <p:cNvSpPr/>
              <p:nvPr/>
            </p:nvSpPr>
            <p:spPr>
              <a:xfrm>
                <a:off x="10201732" y="32096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FACD65-561D-6D43-89AE-06382258B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732" y="320969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 l="-3390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4427A0C4-666C-C943-BF8D-5FFF015EC50E}"/>
              </a:ext>
            </a:extLst>
          </p:cNvPr>
          <p:cNvSpPr txBox="1"/>
          <p:nvPr/>
        </p:nvSpPr>
        <p:spPr>
          <a:xfrm>
            <a:off x="8831900" y="946467"/>
            <a:ext cx="3459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accent1"/>
                </a:solidFill>
              </a:rPr>
              <a:t>filter out if the fingerprint is unique</a:t>
            </a:r>
            <a:br>
              <a:rPr lang="en-US" i="1" dirty="0">
                <a:solidFill>
                  <a:schemeClr val="accent1"/>
                </a:solidFill>
              </a:rPr>
            </a:br>
            <a:r>
              <a:rPr lang="en-US" i="1" dirty="0">
                <a:solidFill>
                  <a:schemeClr val="accent1"/>
                </a:solidFill>
              </a:rPr>
              <a:t> within the window {30 sec}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99D119-4AF7-3941-8C7E-2A227844A7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56962" y="4734500"/>
            <a:ext cx="641178" cy="58637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A466C74-ECE4-814D-8D15-796AC28CF279}"/>
              </a:ext>
            </a:extLst>
          </p:cNvPr>
          <p:cNvSpPr txBox="1"/>
          <p:nvPr/>
        </p:nvSpPr>
        <p:spPr>
          <a:xfrm>
            <a:off x="9116047" y="4612957"/>
            <a:ext cx="289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Counter:</a:t>
            </a:r>
          </a:p>
          <a:p>
            <a:r>
              <a:rPr lang="en-US" sz="1000" dirty="0"/>
              <a:t>” 5123-5985-1943-6358_USD_CHF_40.0” | </a:t>
            </a:r>
            <a:r>
              <a:rPr lang="en-US" sz="1400" dirty="0">
                <a:solidFill>
                  <a:srgbClr val="FF0000"/>
                </a:solidFill>
              </a:rPr>
              <a:t>3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57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DF430F-FABA-8944-8A64-F560AD612B08}"/>
              </a:ext>
            </a:extLst>
          </p:cNvPr>
          <p:cNvSpPr/>
          <p:nvPr/>
        </p:nvSpPr>
        <p:spPr>
          <a:xfrm>
            <a:off x="185297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839A4A-36B2-414C-AF04-118D510103C0}"/>
              </a:ext>
            </a:extLst>
          </p:cNvPr>
          <p:cNvSpPr/>
          <p:nvPr/>
        </p:nvSpPr>
        <p:spPr>
          <a:xfrm>
            <a:off x="309105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6A2BE8-0450-EA44-896F-C4E515E3A189}"/>
              </a:ext>
            </a:extLst>
          </p:cNvPr>
          <p:cNvSpPr/>
          <p:nvPr/>
        </p:nvSpPr>
        <p:spPr>
          <a:xfrm>
            <a:off x="329739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CCFAE-40C2-9F40-8858-A3C69B286BC6}"/>
              </a:ext>
            </a:extLst>
          </p:cNvPr>
          <p:cNvSpPr/>
          <p:nvPr/>
        </p:nvSpPr>
        <p:spPr>
          <a:xfrm>
            <a:off x="205932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6BBD5D-8F8E-254B-9AD9-B1DDC34E3EA5}"/>
              </a:ext>
            </a:extLst>
          </p:cNvPr>
          <p:cNvSpPr/>
          <p:nvPr/>
        </p:nvSpPr>
        <p:spPr>
          <a:xfrm>
            <a:off x="2472012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22B6CA-EFD1-884A-826B-2231347BFB4B}"/>
              </a:ext>
            </a:extLst>
          </p:cNvPr>
          <p:cNvSpPr/>
          <p:nvPr/>
        </p:nvSpPr>
        <p:spPr>
          <a:xfrm>
            <a:off x="288470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3C8495-5A66-8F43-AB54-ACC559822D9E}"/>
              </a:ext>
            </a:extLst>
          </p:cNvPr>
          <p:cNvSpPr txBox="1"/>
          <p:nvPr/>
        </p:nvSpPr>
        <p:spPr>
          <a:xfrm>
            <a:off x="52550" y="5379483"/>
            <a:ext cx="184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transactions:</a:t>
            </a:r>
          </a:p>
          <a:p>
            <a:r>
              <a:rPr lang="en-US" sz="1400" i="1" dirty="0" err="1"/>
              <a:t>KafkaJsonProducer_trx</a:t>
            </a:r>
            <a:endParaRPr lang="en-US" sz="1400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163D19-AAC6-C542-B120-24A64A9E07DB}"/>
              </a:ext>
            </a:extLst>
          </p:cNvPr>
          <p:cNvSpPr/>
          <p:nvPr/>
        </p:nvSpPr>
        <p:spPr>
          <a:xfrm>
            <a:off x="5190028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Count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trx</a:t>
            </a:r>
            <a:r>
              <a:rPr lang="en-US" i="1" dirty="0">
                <a:solidFill>
                  <a:schemeClr val="tx1"/>
                </a:solidFill>
              </a:rPr>
              <a:t> per Shop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34E17C7-3066-F547-9DB4-E1B94AFF1D0C}"/>
              </a:ext>
            </a:extLst>
          </p:cNvPr>
          <p:cNvCxnSpPr>
            <a:cxnSpLocks/>
            <a:stCxn id="24" idx="1"/>
            <a:endCxn id="58" idx="1"/>
          </p:cNvCxnSpPr>
          <p:nvPr/>
        </p:nvCxnSpPr>
        <p:spPr>
          <a:xfrm rot="10800000" flipV="1">
            <a:off x="3513054" y="2207436"/>
            <a:ext cx="1676974" cy="600419"/>
          </a:xfrm>
          <a:prstGeom prst="bentConnector3">
            <a:avLst>
              <a:gd name="adj1" fmla="val 113632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FE84FCE-D4D7-644E-9858-3EF48EF31EB5}"/>
              </a:ext>
            </a:extLst>
          </p:cNvPr>
          <p:cNvCxnSpPr>
            <a:cxnSpLocks/>
            <a:stCxn id="29" idx="3"/>
            <a:endCxn id="24" idx="2"/>
          </p:cNvCxnSpPr>
          <p:nvPr/>
        </p:nvCxnSpPr>
        <p:spPr>
          <a:xfrm flipV="1">
            <a:off x="4364634" y="2747437"/>
            <a:ext cx="1545394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8D1D5BD-9CC1-A14D-A854-E780E12F6A4C}"/>
              </a:ext>
            </a:extLst>
          </p:cNvPr>
          <p:cNvSpPr/>
          <p:nvPr/>
        </p:nvSpPr>
        <p:spPr>
          <a:xfrm>
            <a:off x="6708190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SUM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ccid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trx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fx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2EF66033-85E1-5844-A859-E894D08DB99E}"/>
              </a:ext>
            </a:extLst>
          </p:cNvPr>
          <p:cNvCxnSpPr>
            <a:cxnSpLocks/>
            <a:stCxn id="29" idx="3"/>
            <a:endCxn id="67" idx="2"/>
          </p:cNvCxnSpPr>
          <p:nvPr/>
        </p:nvCxnSpPr>
        <p:spPr>
          <a:xfrm flipV="1">
            <a:off x="4364634" y="2747437"/>
            <a:ext cx="3063556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4B1AD8CB-DE01-9D4F-9D04-83B058F91FD3}"/>
              </a:ext>
            </a:extLst>
          </p:cNvPr>
          <p:cNvCxnSpPr>
            <a:cxnSpLocks/>
            <a:stCxn id="67" idx="0"/>
            <a:endCxn id="36" idx="1"/>
          </p:cNvCxnSpPr>
          <p:nvPr/>
        </p:nvCxnSpPr>
        <p:spPr>
          <a:xfrm rot="16200000" flipH="1" flipV="1">
            <a:off x="4666463" y="514028"/>
            <a:ext cx="1608318" cy="3915136"/>
          </a:xfrm>
          <a:prstGeom prst="bentConnector4">
            <a:avLst>
              <a:gd name="adj1" fmla="val -14214"/>
              <a:gd name="adj2" fmla="val 109866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16E536-7A61-0440-A179-CC86397B88E3}"/>
              </a:ext>
            </a:extLst>
          </p:cNvPr>
          <p:cNvSpPr/>
          <p:nvPr/>
        </p:nvSpPr>
        <p:spPr>
          <a:xfrm>
            <a:off x="3503738" y="2546853"/>
            <a:ext cx="1440000" cy="3594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Kafka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F7A0E8-38E5-224E-A5F6-B1018B8CBC9F}"/>
              </a:ext>
            </a:extLst>
          </p:cNvPr>
          <p:cNvSpPr txBox="1"/>
          <p:nvPr/>
        </p:nvSpPr>
        <p:spPr>
          <a:xfrm>
            <a:off x="3513054" y="5421673"/>
            <a:ext cx="851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r>
              <a:rPr lang="en-US" sz="1400" i="1" dirty="0" err="1"/>
              <a:t>trx</a:t>
            </a:r>
            <a:endParaRPr lang="en-US" sz="1400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CFA7C9-DD74-7C4F-86B7-C2DF6E6C3710}"/>
              </a:ext>
            </a:extLst>
          </p:cNvPr>
          <p:cNvSpPr txBox="1"/>
          <p:nvPr/>
        </p:nvSpPr>
        <p:spPr>
          <a:xfrm>
            <a:off x="3513054" y="3014145"/>
            <a:ext cx="1298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SumCcIdFxAmt</a:t>
            </a:r>
            <a:endParaRPr lang="en-US" sz="1400" i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E91F25-D0C7-DE4E-833A-DDFBF33316AA}"/>
              </a:ext>
            </a:extLst>
          </p:cNvPr>
          <p:cNvSpPr txBox="1"/>
          <p:nvPr/>
        </p:nvSpPr>
        <p:spPr>
          <a:xfrm>
            <a:off x="3513054" y="2546246"/>
            <a:ext cx="1449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CountTrxPerShop</a:t>
            </a:r>
            <a:endParaRPr lang="en-US" sz="1400" i="1" dirty="0"/>
          </a:p>
        </p:txBody>
      </p:sp>
      <p:sp>
        <p:nvSpPr>
          <p:cNvPr id="30" name="Title 2">
            <a:extLst>
              <a:ext uri="{FF2B5EF4-FFF2-40B4-BE49-F238E27FC236}">
                <a16:creationId xmlns:a16="http://schemas.microsoft.com/office/drawing/2014/main" id="{F7B37392-A65E-154F-A999-4E1F7D1248A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651124" cy="54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Use Case 2 </a:t>
            </a:r>
          </a:p>
        </p:txBody>
      </p:sp>
    </p:spTree>
    <p:extLst>
      <p:ext uri="{BB962C8B-B14F-4D97-AF65-F5344CB8AC3E}">
        <p14:creationId xmlns:p14="http://schemas.microsoft.com/office/powerpoint/2010/main" val="398352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D27C189-17B7-5C4F-990B-3A05E10644EA}"/>
                  </a:ext>
                </a:extLst>
              </p:cNvPr>
              <p:cNvSpPr/>
              <p:nvPr/>
            </p:nvSpPr>
            <p:spPr>
              <a:xfrm>
                <a:off x="3721718" y="312943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D27C189-17B7-5C4F-990B-3A05E1064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18" y="3129439"/>
                <a:ext cx="720000" cy="720000"/>
              </a:xfrm>
              <a:prstGeom prst="ellipse">
                <a:avLst/>
              </a:prstGeom>
              <a:blipFill>
                <a:blip r:embed="rId2"/>
                <a:stretch>
                  <a:fillRect l="-339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47B1014-C238-E94A-9B60-DFC4EA829F07}"/>
                  </a:ext>
                </a:extLst>
              </p:cNvPr>
              <p:cNvSpPr/>
              <p:nvPr/>
            </p:nvSpPr>
            <p:spPr>
              <a:xfrm>
                <a:off x="6961492" y="312943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47B1014-C238-E94A-9B60-DFC4EA829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492" y="3129439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 l="-339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DD4AD51-5C61-8449-9238-B96DF72A54A6}"/>
              </a:ext>
            </a:extLst>
          </p:cNvPr>
          <p:cNvSpPr/>
          <p:nvPr/>
        </p:nvSpPr>
        <p:spPr>
          <a:xfrm>
            <a:off x="194528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40EE04-04D1-1744-BDB7-5E5FFBCD1167}"/>
              </a:ext>
            </a:extLst>
          </p:cNvPr>
          <p:cNvSpPr/>
          <p:nvPr/>
        </p:nvSpPr>
        <p:spPr>
          <a:xfrm>
            <a:off x="3183356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9C394-C8DA-864C-A259-8126E22CF699}"/>
              </a:ext>
            </a:extLst>
          </p:cNvPr>
          <p:cNvSpPr/>
          <p:nvPr/>
        </p:nvSpPr>
        <p:spPr>
          <a:xfrm>
            <a:off x="338970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CD2644-0D2A-224C-9588-B932B01B67BD}"/>
              </a:ext>
            </a:extLst>
          </p:cNvPr>
          <p:cNvSpPr/>
          <p:nvPr/>
        </p:nvSpPr>
        <p:spPr>
          <a:xfrm>
            <a:off x="2151626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9DC04-E9BB-694A-BB95-A20144FD36FB}"/>
              </a:ext>
            </a:extLst>
          </p:cNvPr>
          <p:cNvSpPr/>
          <p:nvPr/>
        </p:nvSpPr>
        <p:spPr>
          <a:xfrm>
            <a:off x="2564318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29ED5C-2D04-4B44-9E15-EA1FB8D57293}"/>
              </a:ext>
            </a:extLst>
          </p:cNvPr>
          <p:cNvSpPr/>
          <p:nvPr/>
        </p:nvSpPr>
        <p:spPr>
          <a:xfrm>
            <a:off x="297701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BC72A-8A43-AF47-94E6-10676022678C}"/>
              </a:ext>
            </a:extLst>
          </p:cNvPr>
          <p:cNvSpPr txBox="1"/>
          <p:nvPr/>
        </p:nvSpPr>
        <p:spPr>
          <a:xfrm>
            <a:off x="10907" y="3197052"/>
            <a:ext cx="184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transactions:</a:t>
            </a:r>
          </a:p>
          <a:p>
            <a:r>
              <a:rPr lang="en-US" sz="1400" i="1" dirty="0" err="1"/>
              <a:t>KafkaJsonProducer_trx</a:t>
            </a:r>
            <a:endParaRPr lang="en-US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2D8FA4-FAEE-724B-897E-1B3EA7DFF339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41718" y="3489439"/>
            <a:ext cx="25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9DD6A0-E8F0-A54E-91A5-66449155D463}"/>
              </a:ext>
            </a:extLst>
          </p:cNvPr>
          <p:cNvCxnSpPr>
            <a:cxnSpLocks/>
          </p:cNvCxnSpPr>
          <p:nvPr/>
        </p:nvCxnSpPr>
        <p:spPr>
          <a:xfrm flipV="1">
            <a:off x="1855002" y="3489439"/>
            <a:ext cx="1866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angle 19">
            <a:extLst>
              <a:ext uri="{FF2B5EF4-FFF2-40B4-BE49-F238E27FC236}">
                <a16:creationId xmlns:a16="http://schemas.microsoft.com/office/drawing/2014/main" id="{9CB24993-C258-1B40-B635-A1343B36C0F8}"/>
              </a:ext>
            </a:extLst>
          </p:cNvPr>
          <p:cNvSpPr/>
          <p:nvPr/>
        </p:nvSpPr>
        <p:spPr>
          <a:xfrm>
            <a:off x="4677103" y="2963917"/>
            <a:ext cx="546538" cy="4650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C22993CF-8EC6-FB43-8512-489C00EB15D5}"/>
              </a:ext>
            </a:extLst>
          </p:cNvPr>
          <p:cNvSpPr/>
          <p:nvPr/>
        </p:nvSpPr>
        <p:spPr>
          <a:xfrm>
            <a:off x="5332349" y="2963917"/>
            <a:ext cx="546538" cy="465083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D4077924-EB22-FE42-BD30-DB137CA008FD}"/>
              </a:ext>
            </a:extLst>
          </p:cNvPr>
          <p:cNvSpPr/>
          <p:nvPr/>
        </p:nvSpPr>
        <p:spPr>
          <a:xfrm>
            <a:off x="6338957" y="2963917"/>
            <a:ext cx="546538" cy="465083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6EACA-65ED-3E48-B07F-0D552F147A3E}"/>
              </a:ext>
            </a:extLst>
          </p:cNvPr>
          <p:cNvSpPr txBox="1"/>
          <p:nvPr/>
        </p:nvSpPr>
        <p:spPr>
          <a:xfrm>
            <a:off x="1752210" y="4219950"/>
            <a:ext cx="2072299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{</a:t>
            </a:r>
          </a:p>
          <a:p>
            <a:r>
              <a:rPr lang="en-US" sz="1000" dirty="0"/>
              <a:t>   "timestamp":1566829043004,</a:t>
            </a:r>
          </a:p>
          <a:p>
            <a:r>
              <a:rPr lang="en-US" sz="1000" dirty="0"/>
              <a:t>   "cc_id":"5123-5985-1943-6358",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cc_type":"Maestro</a:t>
            </a:r>
            <a:r>
              <a:rPr lang="en-US" sz="1000" dirty="0"/>
              <a:t>",</a:t>
            </a:r>
          </a:p>
          <a:p>
            <a:r>
              <a:rPr lang="en-US" sz="1000" dirty="0"/>
              <a:t>   "shop_id":3,</a:t>
            </a:r>
          </a:p>
          <a:p>
            <a:r>
              <a:rPr lang="en-US" sz="1000" dirty="0"/>
              <a:t>   "shop_name":"</a:t>
            </a:r>
            <a:r>
              <a:rPr lang="en-US" sz="1000" dirty="0" err="1"/>
              <a:t>SihlCity</a:t>
            </a:r>
            <a:r>
              <a:rPr lang="en-US" sz="1000" dirty="0"/>
              <a:t>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fx</a:t>
            </a:r>
            <a:r>
              <a:rPr lang="en-US" sz="1000" dirty="0"/>
              <a:t>":"USD",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fx_account":"CHF</a:t>
            </a:r>
            <a:r>
              <a:rPr lang="en-US" sz="1000" dirty="0"/>
              <a:t>",</a:t>
            </a:r>
          </a:p>
          <a:p>
            <a:r>
              <a:rPr lang="en-US" sz="1000" dirty="0"/>
              <a:t>   "amount_orig":40.0</a:t>
            </a:r>
          </a:p>
          <a:p>
            <a:r>
              <a:rPr lang="en-US" sz="1000" dirty="0"/>
              <a:t>}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87B5C2-B225-524D-BEF9-E3B5B4EBAEDC}"/>
              </a:ext>
            </a:extLst>
          </p:cNvPr>
          <p:cNvCxnSpPr/>
          <p:nvPr/>
        </p:nvCxnSpPr>
        <p:spPr>
          <a:xfrm flipV="1">
            <a:off x="1728951" y="3363311"/>
            <a:ext cx="819601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52259E-F049-F047-9641-8F973E763581}"/>
              </a:ext>
            </a:extLst>
          </p:cNvPr>
          <p:cNvCxnSpPr>
            <a:cxnSpLocks/>
          </p:cNvCxnSpPr>
          <p:nvPr/>
        </p:nvCxnSpPr>
        <p:spPr>
          <a:xfrm flipH="1" flipV="1">
            <a:off x="2694353" y="3363312"/>
            <a:ext cx="915211" cy="71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375975-4494-B648-8588-D5D726DB8876}"/>
              </a:ext>
            </a:extLst>
          </p:cNvPr>
          <p:cNvSpPr txBox="1"/>
          <p:nvPr/>
        </p:nvSpPr>
        <p:spPr>
          <a:xfrm>
            <a:off x="4677103" y="4219950"/>
            <a:ext cx="248863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Tuple 4:</a:t>
            </a:r>
          </a:p>
          <a:p>
            <a:r>
              <a:rPr lang="en-US" sz="1000" dirty="0" err="1"/>
              <a:t>Cc_type</a:t>
            </a:r>
            <a:r>
              <a:rPr lang="en-US" sz="1000" dirty="0"/>
              <a:t>  |</a:t>
            </a:r>
            <a:r>
              <a:rPr lang="en-US" sz="1000" dirty="0" err="1"/>
              <a:t>fx</a:t>
            </a:r>
            <a:r>
              <a:rPr lang="en-US" sz="1000" dirty="0"/>
              <a:t>    |</a:t>
            </a:r>
            <a:r>
              <a:rPr lang="en-US" sz="1000" dirty="0" err="1"/>
              <a:t>fx_account</a:t>
            </a:r>
            <a:r>
              <a:rPr lang="en-US" sz="1000" dirty="0"/>
              <a:t>| </a:t>
            </a:r>
            <a:r>
              <a:rPr lang="en-US" sz="1000" dirty="0" err="1"/>
              <a:t>amount_orig</a:t>
            </a:r>
            <a:endParaRPr lang="en-US" sz="1000" dirty="0"/>
          </a:p>
          <a:p>
            <a:r>
              <a:rPr lang="en-US" sz="1000" dirty="0"/>
              <a:t>Maestro |USD|CHF              |40.0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0842B0-E028-AB43-B984-592AAF544584}"/>
              </a:ext>
            </a:extLst>
          </p:cNvPr>
          <p:cNvCxnSpPr>
            <a:cxnSpLocks/>
          </p:cNvCxnSpPr>
          <p:nvPr/>
        </p:nvCxnSpPr>
        <p:spPr>
          <a:xfrm flipV="1">
            <a:off x="4836717" y="3377200"/>
            <a:ext cx="667224" cy="71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3CA33B-BA9A-8A48-B450-E693F91116DD}"/>
              </a:ext>
            </a:extLst>
          </p:cNvPr>
          <p:cNvCxnSpPr>
            <a:cxnSpLocks/>
          </p:cNvCxnSpPr>
          <p:nvPr/>
        </p:nvCxnSpPr>
        <p:spPr>
          <a:xfrm flipH="1" flipV="1">
            <a:off x="5649743" y="3377202"/>
            <a:ext cx="864084" cy="71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35BED2-854A-B540-99B2-5014AE8B843B}"/>
              </a:ext>
            </a:extLst>
          </p:cNvPr>
          <p:cNvSpPr txBox="1"/>
          <p:nvPr/>
        </p:nvSpPr>
        <p:spPr>
          <a:xfrm>
            <a:off x="3602516" y="480188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FlatMap</a:t>
            </a:r>
            <a:endParaRPr lang="en-US" i="1" dirty="0">
              <a:solidFill>
                <a:schemeClr val="accent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72BBDE-686E-EA40-BC50-763AA7D14069}"/>
              </a:ext>
            </a:extLst>
          </p:cNvPr>
          <p:cNvCxnSpPr>
            <a:cxnSpLocks/>
          </p:cNvCxnSpPr>
          <p:nvPr/>
        </p:nvCxnSpPr>
        <p:spPr>
          <a:xfrm flipV="1">
            <a:off x="3317448" y="5102905"/>
            <a:ext cx="18667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4AB942-A010-B246-898F-C99A99F9A8D1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7576050" y="2183529"/>
            <a:ext cx="1365329" cy="105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B14262-6DE0-5C49-B6E9-26CED82BE7FF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7681492" y="3489439"/>
            <a:ext cx="134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1FEF75-1A67-4147-B9BA-D17F3FEE480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7576050" y="3743997"/>
            <a:ext cx="1453352" cy="104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angle 44">
            <a:extLst>
              <a:ext uri="{FF2B5EF4-FFF2-40B4-BE49-F238E27FC236}">
                <a16:creationId xmlns:a16="http://schemas.microsoft.com/office/drawing/2014/main" id="{ACC7B6FA-0248-0C4E-8A9D-CC8A3950BDE3}"/>
              </a:ext>
            </a:extLst>
          </p:cNvPr>
          <p:cNvSpPr/>
          <p:nvPr/>
        </p:nvSpPr>
        <p:spPr>
          <a:xfrm>
            <a:off x="9009399" y="1889291"/>
            <a:ext cx="546538" cy="4650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E609E815-F426-FA4A-8239-C4FDF12AA47D}"/>
              </a:ext>
            </a:extLst>
          </p:cNvPr>
          <p:cNvSpPr/>
          <p:nvPr/>
        </p:nvSpPr>
        <p:spPr>
          <a:xfrm>
            <a:off x="9007639" y="3234881"/>
            <a:ext cx="546538" cy="465083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44582F54-721F-1844-93AD-8A4F57153FA3}"/>
              </a:ext>
            </a:extLst>
          </p:cNvPr>
          <p:cNvSpPr/>
          <p:nvPr/>
        </p:nvSpPr>
        <p:spPr>
          <a:xfrm>
            <a:off x="9003375" y="4580471"/>
            <a:ext cx="546538" cy="465083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E8CF3-DE40-4D46-9A01-B38D9B44203E}"/>
              </a:ext>
            </a:extLst>
          </p:cNvPr>
          <p:cNvSpPr txBox="1"/>
          <p:nvPr/>
        </p:nvSpPr>
        <p:spPr>
          <a:xfrm>
            <a:off x="7042118" y="4801885"/>
            <a:ext cx="1331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keyBy</a:t>
            </a:r>
            <a:r>
              <a:rPr lang="en-US" i="1" dirty="0">
                <a:solidFill>
                  <a:schemeClr val="accent1"/>
                </a:solidFill>
              </a:rPr>
              <a:t>:</a:t>
            </a:r>
          </a:p>
          <a:p>
            <a:r>
              <a:rPr lang="en-US" i="1" dirty="0" err="1">
                <a:solidFill>
                  <a:schemeClr val="accent1"/>
                </a:solidFill>
              </a:rPr>
              <a:t>Cc_Type</a:t>
            </a:r>
            <a:r>
              <a:rPr lang="en-US" i="1" dirty="0">
                <a:solidFill>
                  <a:schemeClr val="accent1"/>
                </a:solidFill>
              </a:rPr>
              <a:t> | </a:t>
            </a:r>
            <a:r>
              <a:rPr lang="en-US" i="1" dirty="0" err="1">
                <a:solidFill>
                  <a:schemeClr val="accent1"/>
                </a:solidFill>
              </a:rPr>
              <a:t>fx</a:t>
            </a:r>
            <a:endParaRPr lang="en-US" i="1" dirty="0">
              <a:solidFill>
                <a:schemeClr val="accent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0DA041-95DA-204D-BF89-92E3EFB3619B}"/>
              </a:ext>
            </a:extLst>
          </p:cNvPr>
          <p:cNvCxnSpPr>
            <a:cxnSpLocks/>
          </p:cNvCxnSpPr>
          <p:nvPr/>
        </p:nvCxnSpPr>
        <p:spPr>
          <a:xfrm flipV="1">
            <a:off x="6562452" y="5102905"/>
            <a:ext cx="18667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61179F2-1CA3-7749-AE4F-98CD26946507}"/>
              </a:ext>
            </a:extLst>
          </p:cNvPr>
          <p:cNvSpPr txBox="1"/>
          <p:nvPr/>
        </p:nvSpPr>
        <p:spPr>
          <a:xfrm>
            <a:off x="9631934" y="1921777"/>
            <a:ext cx="207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Sum:</a:t>
            </a:r>
          </a:p>
          <a:p>
            <a:r>
              <a:rPr lang="en-US" sz="1000" dirty="0"/>
              <a:t>”</a:t>
            </a:r>
            <a:r>
              <a:rPr lang="en-US" sz="1000" dirty="0" err="1"/>
              <a:t>Revolut</a:t>
            </a:r>
            <a:r>
              <a:rPr lang="en-US" sz="1000" dirty="0"/>
              <a:t>” | CHF | EURO | 3’152.210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A0FB9B-2122-9F49-B7E9-74E82555FA74}"/>
              </a:ext>
            </a:extLst>
          </p:cNvPr>
          <p:cNvSpPr txBox="1"/>
          <p:nvPr/>
        </p:nvSpPr>
        <p:spPr>
          <a:xfrm>
            <a:off x="9749402" y="3289384"/>
            <a:ext cx="207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Sum:</a:t>
            </a:r>
          </a:p>
          <a:p>
            <a:r>
              <a:rPr lang="en-US" sz="1000" dirty="0"/>
              <a:t>”Maestro” | USD | EUR | 852.75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466C74-ECE4-814D-8D15-796AC28CF279}"/>
              </a:ext>
            </a:extLst>
          </p:cNvPr>
          <p:cNvSpPr txBox="1"/>
          <p:nvPr/>
        </p:nvSpPr>
        <p:spPr>
          <a:xfrm>
            <a:off x="9699998" y="4612957"/>
            <a:ext cx="207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Sum:</a:t>
            </a:r>
          </a:p>
          <a:p>
            <a:r>
              <a:rPr lang="en-US" sz="1000" dirty="0"/>
              <a:t>”Maestro” | USD | CHF | 1’652.27</a:t>
            </a:r>
          </a:p>
        </p:txBody>
      </p:sp>
    </p:spTree>
    <p:extLst>
      <p:ext uri="{BB962C8B-B14F-4D97-AF65-F5344CB8AC3E}">
        <p14:creationId xmlns:p14="http://schemas.microsoft.com/office/powerpoint/2010/main" val="387916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DDBEA5-FD50-0742-A5E9-9FEEE8CE5844}"/>
              </a:ext>
            </a:extLst>
          </p:cNvPr>
          <p:cNvSpPr/>
          <p:nvPr/>
        </p:nvSpPr>
        <p:spPr>
          <a:xfrm>
            <a:off x="1852974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FB7B45-F4BB-A34F-8970-B68B15843A1C}"/>
              </a:ext>
            </a:extLst>
          </p:cNvPr>
          <p:cNvSpPr/>
          <p:nvPr/>
        </p:nvSpPr>
        <p:spPr>
          <a:xfrm>
            <a:off x="2226936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8D37E-C838-2445-B9A1-540E3F2D74B8}"/>
              </a:ext>
            </a:extLst>
          </p:cNvPr>
          <p:cNvSpPr/>
          <p:nvPr/>
        </p:nvSpPr>
        <p:spPr>
          <a:xfrm>
            <a:off x="2600898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10DCB-1E04-AF44-8FC0-5B54000DECBE}"/>
              </a:ext>
            </a:extLst>
          </p:cNvPr>
          <p:cNvSpPr/>
          <p:nvPr/>
        </p:nvSpPr>
        <p:spPr>
          <a:xfrm>
            <a:off x="2974860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AE9F5-C420-B947-9AA0-ACA162005479}"/>
              </a:ext>
            </a:extLst>
          </p:cNvPr>
          <p:cNvSpPr/>
          <p:nvPr/>
        </p:nvSpPr>
        <p:spPr>
          <a:xfrm>
            <a:off x="3348822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8EC50A-3EE7-6D4F-86D8-33519CEED4D0}"/>
              </a:ext>
            </a:extLst>
          </p:cNvPr>
          <p:cNvSpPr/>
          <p:nvPr/>
        </p:nvSpPr>
        <p:spPr>
          <a:xfrm>
            <a:off x="2082906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932EF5-4268-474E-84C5-E9C6D5002D2B}"/>
              </a:ext>
            </a:extLst>
          </p:cNvPr>
          <p:cNvSpPr/>
          <p:nvPr/>
        </p:nvSpPr>
        <p:spPr>
          <a:xfrm>
            <a:off x="2456868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5A403-E6BD-C04B-8DE9-00B3C62AAD08}"/>
              </a:ext>
            </a:extLst>
          </p:cNvPr>
          <p:cNvSpPr/>
          <p:nvPr/>
        </p:nvSpPr>
        <p:spPr>
          <a:xfrm>
            <a:off x="2830833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095BD7-4645-4447-9096-2D58FA255FB8}"/>
              </a:ext>
            </a:extLst>
          </p:cNvPr>
          <p:cNvSpPr txBox="1"/>
          <p:nvPr/>
        </p:nvSpPr>
        <p:spPr>
          <a:xfrm>
            <a:off x="52550" y="4658060"/>
            <a:ext cx="178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FX rates:</a:t>
            </a:r>
            <a:br>
              <a:rPr lang="en-US" dirty="0"/>
            </a:br>
            <a:r>
              <a:rPr lang="en-US" sz="1400" i="1" dirty="0" err="1"/>
              <a:t>KafkaJsonProducer_fx</a:t>
            </a:r>
            <a:endParaRPr lang="en-US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DF430F-FABA-8944-8A64-F560AD612B08}"/>
              </a:ext>
            </a:extLst>
          </p:cNvPr>
          <p:cNvSpPr/>
          <p:nvPr/>
        </p:nvSpPr>
        <p:spPr>
          <a:xfrm>
            <a:off x="185297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839A4A-36B2-414C-AF04-118D510103C0}"/>
              </a:ext>
            </a:extLst>
          </p:cNvPr>
          <p:cNvSpPr/>
          <p:nvPr/>
        </p:nvSpPr>
        <p:spPr>
          <a:xfrm>
            <a:off x="309105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6A2BE8-0450-EA44-896F-C4E515E3A189}"/>
              </a:ext>
            </a:extLst>
          </p:cNvPr>
          <p:cNvSpPr/>
          <p:nvPr/>
        </p:nvSpPr>
        <p:spPr>
          <a:xfrm>
            <a:off x="329739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CCFAE-40C2-9F40-8858-A3C69B286BC6}"/>
              </a:ext>
            </a:extLst>
          </p:cNvPr>
          <p:cNvSpPr/>
          <p:nvPr/>
        </p:nvSpPr>
        <p:spPr>
          <a:xfrm>
            <a:off x="205932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6BBD5D-8F8E-254B-9AD9-B1DDC34E3EA5}"/>
              </a:ext>
            </a:extLst>
          </p:cNvPr>
          <p:cNvSpPr/>
          <p:nvPr/>
        </p:nvSpPr>
        <p:spPr>
          <a:xfrm>
            <a:off x="2472012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22B6CA-EFD1-884A-826B-2231347BFB4B}"/>
              </a:ext>
            </a:extLst>
          </p:cNvPr>
          <p:cNvSpPr/>
          <p:nvPr/>
        </p:nvSpPr>
        <p:spPr>
          <a:xfrm>
            <a:off x="288470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3C8495-5A66-8F43-AB54-ACC559822D9E}"/>
              </a:ext>
            </a:extLst>
          </p:cNvPr>
          <p:cNvSpPr txBox="1"/>
          <p:nvPr/>
        </p:nvSpPr>
        <p:spPr>
          <a:xfrm>
            <a:off x="52550" y="5379483"/>
            <a:ext cx="184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transactions:</a:t>
            </a:r>
          </a:p>
          <a:p>
            <a:r>
              <a:rPr lang="en-US" sz="1400" i="1" dirty="0" err="1"/>
              <a:t>KafkaJsonProducer_trx</a:t>
            </a:r>
            <a:endParaRPr lang="en-US" sz="1400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163D19-AAC6-C542-B120-24A64A9E07DB}"/>
              </a:ext>
            </a:extLst>
          </p:cNvPr>
          <p:cNvSpPr/>
          <p:nvPr/>
        </p:nvSpPr>
        <p:spPr>
          <a:xfrm>
            <a:off x="5190028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Count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trx</a:t>
            </a:r>
            <a:r>
              <a:rPr lang="en-US" i="1" dirty="0">
                <a:solidFill>
                  <a:schemeClr val="tx1"/>
                </a:solidFill>
              </a:rPr>
              <a:t> per Shop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4C11E08-7EA4-6F4D-B93E-A17DE0665F0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97308" y="2747436"/>
            <a:ext cx="4436789" cy="2143300"/>
          </a:xfrm>
          <a:prstGeom prst="bentConnector3">
            <a:avLst>
              <a:gd name="adj1" fmla="val 99984"/>
            </a:avLst>
          </a:prstGeom>
          <a:ln w="57150" cap="flat"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34E17C7-3066-F547-9DB4-E1B94AFF1D0C}"/>
              </a:ext>
            </a:extLst>
          </p:cNvPr>
          <p:cNvCxnSpPr>
            <a:cxnSpLocks/>
            <a:stCxn id="24" idx="1"/>
            <a:endCxn id="58" idx="1"/>
          </p:cNvCxnSpPr>
          <p:nvPr/>
        </p:nvCxnSpPr>
        <p:spPr>
          <a:xfrm rot="10800000" flipV="1">
            <a:off x="3513054" y="2207436"/>
            <a:ext cx="1676974" cy="600419"/>
          </a:xfrm>
          <a:prstGeom prst="bentConnector3">
            <a:avLst>
              <a:gd name="adj1" fmla="val 113632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B79EB08-7FDC-6D4A-B208-65AF456B2EA9}"/>
              </a:ext>
            </a:extLst>
          </p:cNvPr>
          <p:cNvCxnSpPr>
            <a:cxnSpLocks/>
            <a:stCxn id="29" idx="3"/>
            <a:endCxn id="41" idx="2"/>
          </p:cNvCxnSpPr>
          <p:nvPr/>
        </p:nvCxnSpPr>
        <p:spPr>
          <a:xfrm flipV="1">
            <a:off x="4364634" y="2747436"/>
            <a:ext cx="4581718" cy="2828126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3A9D548-25EC-7341-A151-90565966A59B}"/>
              </a:ext>
            </a:extLst>
          </p:cNvPr>
          <p:cNvSpPr/>
          <p:nvPr/>
        </p:nvSpPr>
        <p:spPr>
          <a:xfrm>
            <a:off x="8226352" y="1667436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JOIN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FX &amp; TRX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FE84FCE-D4D7-644E-9858-3EF48EF31EB5}"/>
              </a:ext>
            </a:extLst>
          </p:cNvPr>
          <p:cNvCxnSpPr>
            <a:cxnSpLocks/>
            <a:stCxn id="29" idx="3"/>
            <a:endCxn id="24" idx="2"/>
          </p:cNvCxnSpPr>
          <p:nvPr/>
        </p:nvCxnSpPr>
        <p:spPr>
          <a:xfrm flipV="1">
            <a:off x="4364634" y="2747437"/>
            <a:ext cx="1545394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8D1D5BD-9CC1-A14D-A854-E780E12F6A4C}"/>
              </a:ext>
            </a:extLst>
          </p:cNvPr>
          <p:cNvSpPr/>
          <p:nvPr/>
        </p:nvSpPr>
        <p:spPr>
          <a:xfrm>
            <a:off x="6708190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SUM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ccid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trx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fx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2EF66033-85E1-5844-A859-E894D08DB99E}"/>
              </a:ext>
            </a:extLst>
          </p:cNvPr>
          <p:cNvCxnSpPr>
            <a:cxnSpLocks/>
            <a:stCxn id="29" idx="3"/>
            <a:endCxn id="67" idx="2"/>
          </p:cNvCxnSpPr>
          <p:nvPr/>
        </p:nvCxnSpPr>
        <p:spPr>
          <a:xfrm flipV="1">
            <a:off x="4364634" y="2747437"/>
            <a:ext cx="3063556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4B1AD8CB-DE01-9D4F-9D04-83B058F91FD3}"/>
              </a:ext>
            </a:extLst>
          </p:cNvPr>
          <p:cNvCxnSpPr>
            <a:cxnSpLocks/>
            <a:stCxn id="67" idx="0"/>
            <a:endCxn id="36" idx="1"/>
          </p:cNvCxnSpPr>
          <p:nvPr/>
        </p:nvCxnSpPr>
        <p:spPr>
          <a:xfrm rot="16200000" flipH="1" flipV="1">
            <a:off x="4666463" y="514028"/>
            <a:ext cx="1608318" cy="3915136"/>
          </a:xfrm>
          <a:prstGeom prst="bentConnector4">
            <a:avLst>
              <a:gd name="adj1" fmla="val -14214"/>
              <a:gd name="adj2" fmla="val 109866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CFC1930-ACFC-2D4A-8FC3-274CF97DFC56}"/>
              </a:ext>
            </a:extLst>
          </p:cNvPr>
          <p:cNvCxnSpPr>
            <a:cxnSpLocks/>
            <a:stCxn id="41" idx="0"/>
            <a:endCxn id="82" idx="1"/>
          </p:cNvCxnSpPr>
          <p:nvPr/>
        </p:nvCxnSpPr>
        <p:spPr>
          <a:xfrm rot="16200000" flipH="1" flipV="1">
            <a:off x="5191594" y="-11104"/>
            <a:ext cx="2076218" cy="5433298"/>
          </a:xfrm>
          <a:prstGeom prst="bentConnector4">
            <a:avLst>
              <a:gd name="adj1" fmla="val -16072"/>
              <a:gd name="adj2" fmla="val 109430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16E536-7A61-0440-A179-CC86397B88E3}"/>
              </a:ext>
            </a:extLst>
          </p:cNvPr>
          <p:cNvSpPr/>
          <p:nvPr/>
        </p:nvSpPr>
        <p:spPr>
          <a:xfrm>
            <a:off x="3503738" y="2546853"/>
            <a:ext cx="1440000" cy="3594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Kafka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C9F32-EBD6-8849-A4F7-650D924A9A37}"/>
              </a:ext>
            </a:extLst>
          </p:cNvPr>
          <p:cNvSpPr txBox="1"/>
          <p:nvPr/>
        </p:nvSpPr>
        <p:spPr>
          <a:xfrm>
            <a:off x="3513054" y="4736847"/>
            <a:ext cx="784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r>
              <a:rPr lang="en-US" sz="1400" i="1" dirty="0" err="1"/>
              <a:t>fx</a:t>
            </a:r>
            <a:endParaRPr lang="en-US" sz="1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F7A0E8-38E5-224E-A5F6-B1018B8CBC9F}"/>
              </a:ext>
            </a:extLst>
          </p:cNvPr>
          <p:cNvSpPr txBox="1"/>
          <p:nvPr/>
        </p:nvSpPr>
        <p:spPr>
          <a:xfrm>
            <a:off x="3513054" y="5421673"/>
            <a:ext cx="851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r>
              <a:rPr lang="en-US" sz="1400" i="1" dirty="0" err="1"/>
              <a:t>trx</a:t>
            </a:r>
            <a:endParaRPr lang="en-US" sz="1400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CFA7C9-DD74-7C4F-86B7-C2DF6E6C3710}"/>
              </a:ext>
            </a:extLst>
          </p:cNvPr>
          <p:cNvSpPr txBox="1"/>
          <p:nvPr/>
        </p:nvSpPr>
        <p:spPr>
          <a:xfrm>
            <a:off x="3513054" y="3014145"/>
            <a:ext cx="1298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SumCcIdFxAmt</a:t>
            </a:r>
            <a:endParaRPr lang="en-US" sz="1400" i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E91F25-D0C7-DE4E-833A-DDFBF33316AA}"/>
              </a:ext>
            </a:extLst>
          </p:cNvPr>
          <p:cNvSpPr txBox="1"/>
          <p:nvPr/>
        </p:nvSpPr>
        <p:spPr>
          <a:xfrm>
            <a:off x="3513054" y="2546246"/>
            <a:ext cx="1449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CountTrxPerShop</a:t>
            </a:r>
            <a:endParaRPr lang="en-US" sz="1400" i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5220AC-6A2C-1341-B71B-B124E4949070}"/>
              </a:ext>
            </a:extLst>
          </p:cNvPr>
          <p:cNvSpPr txBox="1"/>
          <p:nvPr/>
        </p:nvSpPr>
        <p:spPr>
          <a:xfrm>
            <a:off x="3513054" y="3482044"/>
            <a:ext cx="1298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TrxFxCombined</a:t>
            </a:r>
            <a:endParaRPr lang="en-US" sz="1400" i="1" dirty="0"/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1D9A4C85-451E-8A4E-9DB4-2E3DB63C551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651124" cy="54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Use Case 3 </a:t>
            </a:r>
          </a:p>
        </p:txBody>
      </p:sp>
    </p:spTree>
    <p:extLst>
      <p:ext uri="{BB962C8B-B14F-4D97-AF65-F5344CB8AC3E}">
        <p14:creationId xmlns:p14="http://schemas.microsoft.com/office/powerpoint/2010/main" val="412645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D27C189-17B7-5C4F-990B-3A05E10644EA}"/>
                  </a:ext>
                </a:extLst>
              </p:cNvPr>
              <p:cNvSpPr/>
              <p:nvPr/>
            </p:nvSpPr>
            <p:spPr>
              <a:xfrm>
                <a:off x="3721718" y="312943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D27C189-17B7-5C4F-990B-3A05E1064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18" y="3129439"/>
                <a:ext cx="720000" cy="720000"/>
              </a:xfrm>
              <a:prstGeom prst="ellipse">
                <a:avLst/>
              </a:prstGeom>
              <a:blipFill>
                <a:blip r:embed="rId2"/>
                <a:stretch>
                  <a:fillRect l="-339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47B1014-C238-E94A-9B60-DFC4EA829F07}"/>
                  </a:ext>
                </a:extLst>
              </p:cNvPr>
              <p:cNvSpPr/>
              <p:nvPr/>
            </p:nvSpPr>
            <p:spPr>
              <a:xfrm>
                <a:off x="7032437" y="1665380"/>
                <a:ext cx="720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47B1014-C238-E94A-9B60-DFC4EA829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437" y="1665380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 l="-3448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DD4AD51-5C61-8449-9238-B96DF72A54A6}"/>
              </a:ext>
            </a:extLst>
          </p:cNvPr>
          <p:cNvSpPr/>
          <p:nvPr/>
        </p:nvSpPr>
        <p:spPr>
          <a:xfrm>
            <a:off x="194528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40EE04-04D1-1744-BDB7-5E5FFBCD1167}"/>
              </a:ext>
            </a:extLst>
          </p:cNvPr>
          <p:cNvSpPr/>
          <p:nvPr/>
        </p:nvSpPr>
        <p:spPr>
          <a:xfrm>
            <a:off x="3183356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9C394-C8DA-864C-A259-8126E22CF699}"/>
              </a:ext>
            </a:extLst>
          </p:cNvPr>
          <p:cNvSpPr/>
          <p:nvPr/>
        </p:nvSpPr>
        <p:spPr>
          <a:xfrm>
            <a:off x="338970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CD2644-0D2A-224C-9588-B932B01B67BD}"/>
              </a:ext>
            </a:extLst>
          </p:cNvPr>
          <p:cNvSpPr/>
          <p:nvPr/>
        </p:nvSpPr>
        <p:spPr>
          <a:xfrm>
            <a:off x="2151626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9DC04-E9BB-694A-BB95-A20144FD36FB}"/>
              </a:ext>
            </a:extLst>
          </p:cNvPr>
          <p:cNvSpPr/>
          <p:nvPr/>
        </p:nvSpPr>
        <p:spPr>
          <a:xfrm>
            <a:off x="2564318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29ED5C-2D04-4B44-9E15-EA1FB8D57293}"/>
              </a:ext>
            </a:extLst>
          </p:cNvPr>
          <p:cNvSpPr/>
          <p:nvPr/>
        </p:nvSpPr>
        <p:spPr>
          <a:xfrm>
            <a:off x="297701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BC72A-8A43-AF47-94E6-10676022678C}"/>
              </a:ext>
            </a:extLst>
          </p:cNvPr>
          <p:cNvSpPr txBox="1"/>
          <p:nvPr/>
        </p:nvSpPr>
        <p:spPr>
          <a:xfrm>
            <a:off x="10907" y="3197052"/>
            <a:ext cx="184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transactions:</a:t>
            </a:r>
          </a:p>
          <a:p>
            <a:r>
              <a:rPr lang="en-US" sz="1400" i="1" dirty="0" err="1"/>
              <a:t>KafkaJsonProducer_trx</a:t>
            </a:r>
            <a:endParaRPr lang="en-US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2D8FA4-FAEE-724B-897E-1B3EA7DFF339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441718" y="3489439"/>
            <a:ext cx="2724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9DD6A0-E8F0-A54E-91A5-66449155D463}"/>
              </a:ext>
            </a:extLst>
          </p:cNvPr>
          <p:cNvCxnSpPr>
            <a:cxnSpLocks/>
          </p:cNvCxnSpPr>
          <p:nvPr/>
        </p:nvCxnSpPr>
        <p:spPr>
          <a:xfrm flipV="1">
            <a:off x="1855002" y="3489439"/>
            <a:ext cx="1866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angle 19">
            <a:extLst>
              <a:ext uri="{FF2B5EF4-FFF2-40B4-BE49-F238E27FC236}">
                <a16:creationId xmlns:a16="http://schemas.microsoft.com/office/drawing/2014/main" id="{9CB24993-C258-1B40-B635-A1343B36C0F8}"/>
              </a:ext>
            </a:extLst>
          </p:cNvPr>
          <p:cNvSpPr/>
          <p:nvPr/>
        </p:nvSpPr>
        <p:spPr>
          <a:xfrm>
            <a:off x="4677103" y="2963917"/>
            <a:ext cx="546538" cy="4650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C22993CF-8EC6-FB43-8512-489C00EB15D5}"/>
              </a:ext>
            </a:extLst>
          </p:cNvPr>
          <p:cNvSpPr/>
          <p:nvPr/>
        </p:nvSpPr>
        <p:spPr>
          <a:xfrm>
            <a:off x="5332349" y="2963917"/>
            <a:ext cx="546538" cy="465083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D4077924-EB22-FE42-BD30-DB137CA008FD}"/>
              </a:ext>
            </a:extLst>
          </p:cNvPr>
          <p:cNvSpPr/>
          <p:nvPr/>
        </p:nvSpPr>
        <p:spPr>
          <a:xfrm>
            <a:off x="6338957" y="2963917"/>
            <a:ext cx="546538" cy="465083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6EACA-65ED-3E48-B07F-0D552F147A3E}"/>
              </a:ext>
            </a:extLst>
          </p:cNvPr>
          <p:cNvSpPr txBox="1"/>
          <p:nvPr/>
        </p:nvSpPr>
        <p:spPr>
          <a:xfrm>
            <a:off x="1752210" y="4219950"/>
            <a:ext cx="2072299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{</a:t>
            </a:r>
          </a:p>
          <a:p>
            <a:r>
              <a:rPr lang="en-US" sz="1000" dirty="0"/>
              <a:t>   "timestamp":1566829043004,</a:t>
            </a:r>
          </a:p>
          <a:p>
            <a:r>
              <a:rPr lang="en-US" sz="1000" dirty="0"/>
              <a:t>   "cc_id":"5123-5985-1943-6358",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cc_type":"Maestro</a:t>
            </a:r>
            <a:r>
              <a:rPr lang="en-US" sz="1000" dirty="0"/>
              <a:t>",</a:t>
            </a:r>
          </a:p>
          <a:p>
            <a:r>
              <a:rPr lang="en-US" sz="1000" dirty="0"/>
              <a:t>   "shop_id":3,</a:t>
            </a:r>
          </a:p>
          <a:p>
            <a:r>
              <a:rPr lang="en-US" sz="1000" dirty="0"/>
              <a:t>   "shop_name":"</a:t>
            </a:r>
            <a:r>
              <a:rPr lang="en-US" sz="1000" dirty="0" err="1"/>
              <a:t>SihlCity</a:t>
            </a:r>
            <a:r>
              <a:rPr lang="en-US" sz="1000" dirty="0"/>
              <a:t>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fx</a:t>
            </a:r>
            <a:r>
              <a:rPr lang="en-US" sz="1000" dirty="0"/>
              <a:t>":"USD",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fx_account":"CHF</a:t>
            </a:r>
            <a:r>
              <a:rPr lang="en-US" sz="1000" dirty="0"/>
              <a:t>",</a:t>
            </a:r>
          </a:p>
          <a:p>
            <a:r>
              <a:rPr lang="en-US" sz="1000" dirty="0"/>
              <a:t>   "amount_orig":40.0</a:t>
            </a:r>
          </a:p>
          <a:p>
            <a:r>
              <a:rPr lang="en-US" sz="1000" dirty="0"/>
              <a:t>}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87B5C2-B225-524D-BEF9-E3B5B4EBAEDC}"/>
              </a:ext>
            </a:extLst>
          </p:cNvPr>
          <p:cNvCxnSpPr/>
          <p:nvPr/>
        </p:nvCxnSpPr>
        <p:spPr>
          <a:xfrm flipV="1">
            <a:off x="1728951" y="3363311"/>
            <a:ext cx="819601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52259E-F049-F047-9641-8F973E763581}"/>
              </a:ext>
            </a:extLst>
          </p:cNvPr>
          <p:cNvCxnSpPr>
            <a:cxnSpLocks/>
          </p:cNvCxnSpPr>
          <p:nvPr/>
        </p:nvCxnSpPr>
        <p:spPr>
          <a:xfrm flipH="1" flipV="1">
            <a:off x="2694353" y="3363312"/>
            <a:ext cx="915211" cy="71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375975-4494-B648-8588-D5D726DB8876}"/>
              </a:ext>
            </a:extLst>
          </p:cNvPr>
          <p:cNvSpPr txBox="1"/>
          <p:nvPr/>
        </p:nvSpPr>
        <p:spPr>
          <a:xfrm>
            <a:off x="5024529" y="4219678"/>
            <a:ext cx="129018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Tuple :</a:t>
            </a:r>
          </a:p>
          <a:p>
            <a:r>
              <a:rPr lang="en-US" sz="1000" dirty="0" err="1"/>
              <a:t>fx</a:t>
            </a:r>
            <a:r>
              <a:rPr lang="en-US" sz="1000" dirty="0"/>
              <a:t>&amp; </a:t>
            </a:r>
            <a:r>
              <a:rPr lang="en-US" sz="1000" dirty="0" err="1"/>
              <a:t>fx_account</a:t>
            </a:r>
            <a:endParaRPr lang="en-US" sz="1000" dirty="0"/>
          </a:p>
          <a:p>
            <a:r>
              <a:rPr lang="en-US" sz="1000" dirty="0"/>
              <a:t>USD_CHF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0842B0-E028-AB43-B984-592AAF544584}"/>
              </a:ext>
            </a:extLst>
          </p:cNvPr>
          <p:cNvCxnSpPr>
            <a:cxnSpLocks/>
          </p:cNvCxnSpPr>
          <p:nvPr/>
        </p:nvCxnSpPr>
        <p:spPr>
          <a:xfrm flipV="1">
            <a:off x="5074834" y="3377201"/>
            <a:ext cx="429107" cy="782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3CA33B-BA9A-8A48-B450-E693F91116DD}"/>
              </a:ext>
            </a:extLst>
          </p:cNvPr>
          <p:cNvCxnSpPr>
            <a:cxnSpLocks/>
          </p:cNvCxnSpPr>
          <p:nvPr/>
        </p:nvCxnSpPr>
        <p:spPr>
          <a:xfrm flipH="1" flipV="1">
            <a:off x="5649743" y="3377203"/>
            <a:ext cx="409725" cy="735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35BED2-854A-B540-99B2-5014AE8B843B}"/>
              </a:ext>
            </a:extLst>
          </p:cNvPr>
          <p:cNvSpPr txBox="1"/>
          <p:nvPr/>
        </p:nvSpPr>
        <p:spPr>
          <a:xfrm>
            <a:off x="3602516" y="480188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FlatMap</a:t>
            </a:r>
            <a:endParaRPr lang="en-US" i="1" dirty="0">
              <a:solidFill>
                <a:schemeClr val="accent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72BBDE-686E-EA40-BC50-763AA7D14069}"/>
              </a:ext>
            </a:extLst>
          </p:cNvPr>
          <p:cNvCxnSpPr>
            <a:cxnSpLocks/>
          </p:cNvCxnSpPr>
          <p:nvPr/>
        </p:nvCxnSpPr>
        <p:spPr>
          <a:xfrm flipV="1">
            <a:off x="3317448" y="5102905"/>
            <a:ext cx="18667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DAE8CF3-DE40-4D46-9A01-B38D9B44203E}"/>
              </a:ext>
            </a:extLst>
          </p:cNvPr>
          <p:cNvSpPr txBox="1"/>
          <p:nvPr/>
        </p:nvSpPr>
        <p:spPr>
          <a:xfrm>
            <a:off x="7032436" y="2461541"/>
            <a:ext cx="71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1"/>
                </a:solidFill>
              </a:rPr>
              <a:t>Join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0DA041-95DA-204D-BF89-92E3EFB3619B}"/>
              </a:ext>
            </a:extLst>
          </p:cNvPr>
          <p:cNvCxnSpPr>
            <a:cxnSpLocks/>
            <a:stCxn id="5" idx="6"/>
            <a:endCxn id="73" idx="2"/>
          </p:cNvCxnSpPr>
          <p:nvPr/>
        </p:nvCxnSpPr>
        <p:spPr>
          <a:xfrm>
            <a:off x="7752437" y="2025380"/>
            <a:ext cx="2560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6388A43-892F-FE4C-90D4-D5496E26DA14}"/>
              </a:ext>
            </a:extLst>
          </p:cNvPr>
          <p:cNvSpPr/>
          <p:nvPr/>
        </p:nvSpPr>
        <p:spPr>
          <a:xfrm>
            <a:off x="1934142" y="305516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4A7CD7-39F2-E341-856B-F5576689135B}"/>
              </a:ext>
            </a:extLst>
          </p:cNvPr>
          <p:cNvSpPr/>
          <p:nvPr/>
        </p:nvSpPr>
        <p:spPr>
          <a:xfrm>
            <a:off x="2308104" y="305516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AE0494-7E91-6241-8251-4EF3F3E60492}"/>
              </a:ext>
            </a:extLst>
          </p:cNvPr>
          <p:cNvSpPr/>
          <p:nvPr/>
        </p:nvSpPr>
        <p:spPr>
          <a:xfrm>
            <a:off x="2682066" y="305516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3C70FA-4DD3-F644-AB88-8ED9F244AC79}"/>
              </a:ext>
            </a:extLst>
          </p:cNvPr>
          <p:cNvSpPr/>
          <p:nvPr/>
        </p:nvSpPr>
        <p:spPr>
          <a:xfrm>
            <a:off x="3056028" y="305516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7A3687-C988-4241-94E6-12A0DB4734FC}"/>
              </a:ext>
            </a:extLst>
          </p:cNvPr>
          <p:cNvSpPr/>
          <p:nvPr/>
        </p:nvSpPr>
        <p:spPr>
          <a:xfrm>
            <a:off x="3429990" y="305516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B2570A7-6AB7-8249-A686-2B1A8371887A}"/>
              </a:ext>
            </a:extLst>
          </p:cNvPr>
          <p:cNvSpPr/>
          <p:nvPr/>
        </p:nvSpPr>
        <p:spPr>
          <a:xfrm>
            <a:off x="2164074" y="305516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A8C61E-BE78-9C46-94EF-8AAAF9C6C595}"/>
              </a:ext>
            </a:extLst>
          </p:cNvPr>
          <p:cNvSpPr/>
          <p:nvPr/>
        </p:nvSpPr>
        <p:spPr>
          <a:xfrm>
            <a:off x="2538036" y="305516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17FECC-5D19-9149-9ED9-7FC19724AECD}"/>
              </a:ext>
            </a:extLst>
          </p:cNvPr>
          <p:cNvSpPr/>
          <p:nvPr/>
        </p:nvSpPr>
        <p:spPr>
          <a:xfrm>
            <a:off x="2912001" y="305516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37B84E-7EB5-2D45-AE56-FFAD27EFCDD4}"/>
              </a:ext>
            </a:extLst>
          </p:cNvPr>
          <p:cNvSpPr txBox="1"/>
          <p:nvPr/>
        </p:nvSpPr>
        <p:spPr>
          <a:xfrm>
            <a:off x="133718" y="283129"/>
            <a:ext cx="178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FX rates:</a:t>
            </a:r>
            <a:br>
              <a:rPr lang="en-US" dirty="0"/>
            </a:br>
            <a:r>
              <a:rPr lang="en-US" sz="1400" i="1" dirty="0" err="1"/>
              <a:t>KafkaJsonProducer_fx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5CE88E8-1EC6-4848-86E4-D5B0F2F8E850}"/>
                  </a:ext>
                </a:extLst>
              </p:cNvPr>
              <p:cNvSpPr/>
              <p:nvPr/>
            </p:nvSpPr>
            <p:spPr>
              <a:xfrm>
                <a:off x="3722477" y="568343"/>
                <a:ext cx="720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5CE88E8-1EC6-4848-86E4-D5B0F2F8E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477" y="568343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 l="-3390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75B42EA-B028-4442-BCBD-801C16C03A04}"/>
              </a:ext>
            </a:extLst>
          </p:cNvPr>
          <p:cNvCxnSpPr>
            <a:cxnSpLocks/>
            <a:stCxn id="55" idx="6"/>
          </p:cNvCxnSpPr>
          <p:nvPr/>
        </p:nvCxnSpPr>
        <p:spPr>
          <a:xfrm>
            <a:off x="4442477" y="928343"/>
            <a:ext cx="25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657DF5-FB01-4D4B-A654-155167DA54F5}"/>
              </a:ext>
            </a:extLst>
          </p:cNvPr>
          <p:cNvCxnSpPr>
            <a:cxnSpLocks/>
          </p:cNvCxnSpPr>
          <p:nvPr/>
        </p:nvCxnSpPr>
        <p:spPr>
          <a:xfrm flipV="1">
            <a:off x="1855761" y="928343"/>
            <a:ext cx="1866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CE61E2F-3EEF-9D46-A3B6-4512113D2DCF}"/>
              </a:ext>
            </a:extLst>
          </p:cNvPr>
          <p:cNvSpPr/>
          <p:nvPr/>
        </p:nvSpPr>
        <p:spPr>
          <a:xfrm>
            <a:off x="4589297" y="535590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94E47FF-C164-F749-A098-FD2E7F2D9744}"/>
              </a:ext>
            </a:extLst>
          </p:cNvPr>
          <p:cNvSpPr/>
          <p:nvPr/>
        </p:nvSpPr>
        <p:spPr>
          <a:xfrm>
            <a:off x="4895009" y="535590"/>
            <a:ext cx="270000" cy="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AD6232B-A6DF-2043-A7A2-EE652E562673}"/>
              </a:ext>
            </a:extLst>
          </p:cNvPr>
          <p:cNvSpPr/>
          <p:nvPr/>
        </p:nvSpPr>
        <p:spPr>
          <a:xfrm>
            <a:off x="5184957" y="535590"/>
            <a:ext cx="270000" cy="27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B400B80-9907-F645-88B4-1CD53F3EF831}"/>
              </a:ext>
            </a:extLst>
          </p:cNvPr>
          <p:cNvSpPr/>
          <p:nvPr/>
        </p:nvSpPr>
        <p:spPr>
          <a:xfrm>
            <a:off x="5514318" y="535590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48E620D-CB85-DE4D-B186-BDC629F48551}"/>
              </a:ext>
            </a:extLst>
          </p:cNvPr>
          <p:cNvSpPr/>
          <p:nvPr/>
        </p:nvSpPr>
        <p:spPr>
          <a:xfrm>
            <a:off x="6032869" y="535590"/>
            <a:ext cx="270000" cy="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6D3F6F1-A5BE-CB4C-9C7A-BE9CA7A8758F}"/>
              </a:ext>
            </a:extLst>
          </p:cNvPr>
          <p:cNvSpPr/>
          <p:nvPr/>
        </p:nvSpPr>
        <p:spPr>
          <a:xfrm>
            <a:off x="6393761" y="535590"/>
            <a:ext cx="270000" cy="27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AC6B0B8-7520-9846-9A5B-423E956F6B4B}"/>
              </a:ext>
            </a:extLst>
          </p:cNvPr>
          <p:cNvSpPr/>
          <p:nvPr/>
        </p:nvSpPr>
        <p:spPr>
          <a:xfrm>
            <a:off x="8387260" y="1589220"/>
            <a:ext cx="360000" cy="360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2F07B8FC-7C2B-0A45-8C3E-5937EDF1938D}"/>
              </a:ext>
            </a:extLst>
          </p:cNvPr>
          <p:cNvSpPr/>
          <p:nvPr/>
        </p:nvSpPr>
        <p:spPr>
          <a:xfrm>
            <a:off x="9066768" y="1589220"/>
            <a:ext cx="36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917573B-0FF2-8547-9DA3-4AA77D42690D}"/>
              </a:ext>
            </a:extLst>
          </p:cNvPr>
          <p:cNvCxnSpPr>
            <a:cxnSpLocks/>
            <a:stCxn id="60" idx="4"/>
            <a:endCxn id="5" idx="1"/>
          </p:cNvCxnSpPr>
          <p:nvPr/>
        </p:nvCxnSpPr>
        <p:spPr>
          <a:xfrm>
            <a:off x="5649318" y="805590"/>
            <a:ext cx="1488561" cy="96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0B5B2EF-65F8-CD48-B7F7-3BE04F2226B3}"/>
              </a:ext>
            </a:extLst>
          </p:cNvPr>
          <p:cNvCxnSpPr>
            <a:cxnSpLocks/>
            <a:stCxn id="21" idx="5"/>
            <a:endCxn id="5" idx="3"/>
          </p:cNvCxnSpPr>
          <p:nvPr/>
        </p:nvCxnSpPr>
        <p:spPr>
          <a:xfrm flipV="1">
            <a:off x="5742253" y="2279938"/>
            <a:ext cx="1395626" cy="91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83AA8B8-EF39-1349-9A00-EF71DFBCF7E0}"/>
              </a:ext>
            </a:extLst>
          </p:cNvPr>
          <p:cNvSpPr txBox="1"/>
          <p:nvPr/>
        </p:nvSpPr>
        <p:spPr>
          <a:xfrm>
            <a:off x="1758815" y="1345159"/>
            <a:ext cx="2072299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{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fx_target":”CHF</a:t>
            </a:r>
            <a:r>
              <a:rPr lang="en-US" sz="1000" dirty="0"/>
              <a:t>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fx</a:t>
            </a:r>
            <a:r>
              <a:rPr lang="en-US" sz="1000" dirty="0"/>
              <a:t>":”USD",</a:t>
            </a:r>
          </a:p>
          <a:p>
            <a:r>
              <a:rPr lang="en-US" sz="1000" dirty="0"/>
              <a:t>   "fx_rate":1.12,</a:t>
            </a:r>
          </a:p>
          <a:p>
            <a:r>
              <a:rPr lang="en-US" sz="1000" dirty="0"/>
              <a:t>   "timestamp": 1566829043001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608F335-4BCF-3C43-96D5-C9530A59DB02}"/>
              </a:ext>
            </a:extLst>
          </p:cNvPr>
          <p:cNvSpPr txBox="1"/>
          <p:nvPr/>
        </p:nvSpPr>
        <p:spPr>
          <a:xfrm>
            <a:off x="7753669" y="2449933"/>
            <a:ext cx="2072299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{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fx</a:t>
            </a:r>
            <a:r>
              <a:rPr lang="en-US" sz="1000" dirty="0"/>
              <a:t>":{</a:t>
            </a:r>
          </a:p>
          <a:p>
            <a:r>
              <a:rPr lang="en-US" sz="1000" dirty="0"/>
              <a:t>      "</a:t>
            </a:r>
            <a:r>
              <a:rPr lang="en-US" sz="1000" dirty="0" err="1"/>
              <a:t>fx_target":"CHF</a:t>
            </a:r>
            <a:r>
              <a:rPr lang="en-US" sz="1000" dirty="0"/>
              <a:t>",</a:t>
            </a:r>
          </a:p>
          <a:p>
            <a:r>
              <a:rPr lang="en-US" sz="1000" dirty="0"/>
              <a:t>      "</a:t>
            </a:r>
            <a:r>
              <a:rPr lang="en-US" sz="1000" dirty="0" err="1"/>
              <a:t>fx</a:t>
            </a:r>
            <a:r>
              <a:rPr lang="en-US" sz="1000" dirty="0"/>
              <a:t>":"USD",</a:t>
            </a:r>
          </a:p>
          <a:p>
            <a:r>
              <a:rPr lang="en-US" sz="1000" dirty="0"/>
              <a:t>      "fx_rate":1.12,</a:t>
            </a:r>
          </a:p>
          <a:p>
            <a:r>
              <a:rPr lang="en-US" sz="1000" dirty="0"/>
              <a:t>      "timestamp":1566829043001</a:t>
            </a:r>
          </a:p>
          <a:p>
            <a:r>
              <a:rPr lang="en-US" sz="1000" dirty="0"/>
              <a:t>   },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trx</a:t>
            </a:r>
            <a:r>
              <a:rPr lang="en-US" sz="1000" dirty="0"/>
              <a:t>":{</a:t>
            </a:r>
          </a:p>
          <a:p>
            <a:r>
              <a:rPr lang="en-US" sz="1000" dirty="0"/>
              <a:t>      "timestamp":1566829043004,</a:t>
            </a:r>
          </a:p>
          <a:p>
            <a:r>
              <a:rPr lang="en-US" sz="1000" dirty="0"/>
              <a:t>      "cc_id":"5123-5985-1943-6358",</a:t>
            </a:r>
          </a:p>
          <a:p>
            <a:r>
              <a:rPr lang="en-US" sz="1000" dirty="0"/>
              <a:t>      "</a:t>
            </a:r>
            <a:r>
              <a:rPr lang="en-US" sz="1000" dirty="0" err="1"/>
              <a:t>cc_type":"Maestro</a:t>
            </a:r>
            <a:r>
              <a:rPr lang="en-US" sz="1000" dirty="0"/>
              <a:t>",</a:t>
            </a:r>
          </a:p>
          <a:p>
            <a:r>
              <a:rPr lang="en-US" sz="1000" dirty="0"/>
              <a:t>      "shop_id":3,</a:t>
            </a:r>
          </a:p>
          <a:p>
            <a:r>
              <a:rPr lang="en-US" sz="1000" dirty="0"/>
              <a:t>      "shop_name":"</a:t>
            </a:r>
            <a:r>
              <a:rPr lang="en-US" sz="1000" dirty="0" err="1"/>
              <a:t>SihlCity</a:t>
            </a:r>
            <a:r>
              <a:rPr lang="en-US" sz="1000" dirty="0"/>
              <a:t>",</a:t>
            </a:r>
          </a:p>
          <a:p>
            <a:r>
              <a:rPr lang="en-US" sz="1000" dirty="0"/>
              <a:t>      "</a:t>
            </a:r>
            <a:r>
              <a:rPr lang="en-US" sz="1000" dirty="0" err="1"/>
              <a:t>fx</a:t>
            </a:r>
            <a:r>
              <a:rPr lang="en-US" sz="1000" dirty="0"/>
              <a:t>":"USD",</a:t>
            </a:r>
          </a:p>
          <a:p>
            <a:r>
              <a:rPr lang="en-US" sz="1000" dirty="0"/>
              <a:t>      "</a:t>
            </a:r>
            <a:r>
              <a:rPr lang="en-US" sz="1000" dirty="0" err="1"/>
              <a:t>fx_account":"CHF</a:t>
            </a:r>
            <a:r>
              <a:rPr lang="en-US" sz="1000" dirty="0"/>
              <a:t>",</a:t>
            </a:r>
          </a:p>
          <a:p>
            <a:r>
              <a:rPr lang="en-US" sz="1000" dirty="0"/>
              <a:t>      "amount_orig":40.0</a:t>
            </a:r>
          </a:p>
          <a:p>
            <a:r>
              <a:rPr lang="en-US" sz="1000" dirty="0"/>
              <a:t>   }</a:t>
            </a:r>
          </a:p>
          <a:p>
            <a:r>
              <a:rPr lang="en-US" sz="1000" dirty="0"/>
              <a:t>}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267717F-86DC-ED46-AB0A-2E6AADA55BF6}"/>
              </a:ext>
            </a:extLst>
          </p:cNvPr>
          <p:cNvCxnSpPr>
            <a:cxnSpLocks/>
          </p:cNvCxnSpPr>
          <p:nvPr/>
        </p:nvCxnSpPr>
        <p:spPr>
          <a:xfrm flipV="1">
            <a:off x="1755603" y="834649"/>
            <a:ext cx="738432" cy="507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E5654A3-8F52-CB40-86D6-33C4ECEBB69D}"/>
              </a:ext>
            </a:extLst>
          </p:cNvPr>
          <p:cNvCxnSpPr>
            <a:cxnSpLocks/>
          </p:cNvCxnSpPr>
          <p:nvPr/>
        </p:nvCxnSpPr>
        <p:spPr>
          <a:xfrm flipH="1" flipV="1">
            <a:off x="2635039" y="834651"/>
            <a:ext cx="811880" cy="510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01D7817-2D9D-1343-B13A-4207F6B2F1C4}"/>
              </a:ext>
            </a:extLst>
          </p:cNvPr>
          <p:cNvCxnSpPr>
            <a:cxnSpLocks/>
          </p:cNvCxnSpPr>
          <p:nvPr/>
        </p:nvCxnSpPr>
        <p:spPr>
          <a:xfrm flipV="1">
            <a:off x="7766110" y="1942367"/>
            <a:ext cx="738432" cy="507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DB9E13C-F9CB-8446-89FD-BD40A68386E7}"/>
              </a:ext>
            </a:extLst>
          </p:cNvPr>
          <p:cNvCxnSpPr>
            <a:cxnSpLocks/>
          </p:cNvCxnSpPr>
          <p:nvPr/>
        </p:nvCxnSpPr>
        <p:spPr>
          <a:xfrm flipH="1" flipV="1">
            <a:off x="8645546" y="1942369"/>
            <a:ext cx="672468" cy="519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5385B12-19A5-4640-B1EF-ECDFD2BD013F}"/>
                  </a:ext>
                </a:extLst>
              </p:cNvPr>
              <p:cNvSpPr/>
              <p:nvPr/>
            </p:nvSpPr>
            <p:spPr>
              <a:xfrm>
                <a:off x="10312837" y="1665380"/>
                <a:ext cx="720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5385B12-19A5-4640-B1EF-ECDFD2BD0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837" y="1665380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 l="-3390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8FDA1464-A385-A740-9F5D-1894A827779D}"/>
              </a:ext>
            </a:extLst>
          </p:cNvPr>
          <p:cNvSpPr txBox="1"/>
          <p:nvPr/>
        </p:nvSpPr>
        <p:spPr>
          <a:xfrm>
            <a:off x="9628682" y="2437857"/>
            <a:ext cx="209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1"/>
                </a:solidFill>
              </a:rPr>
              <a:t>Publishing to Kafka</a:t>
            </a:r>
          </a:p>
        </p:txBody>
      </p:sp>
    </p:spTree>
    <p:extLst>
      <p:ext uri="{BB962C8B-B14F-4D97-AF65-F5344CB8AC3E}">
        <p14:creationId xmlns:p14="http://schemas.microsoft.com/office/powerpoint/2010/main" val="156385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795</Words>
  <Application>Microsoft Macintosh PowerPoint</Application>
  <PresentationFormat>Widescreen</PresentationFormat>
  <Paragraphs>211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Use Case 1 </vt:lpstr>
      <vt:lpstr>PowerPoint Presentation</vt:lpstr>
      <vt:lpstr>Use Case 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Däppen</dc:creator>
  <cp:lastModifiedBy>Marcel Däppen</cp:lastModifiedBy>
  <cp:revision>22</cp:revision>
  <dcterms:created xsi:type="dcterms:W3CDTF">2019-08-13T08:33:28Z</dcterms:created>
  <dcterms:modified xsi:type="dcterms:W3CDTF">2019-08-28T08:41:15Z</dcterms:modified>
</cp:coreProperties>
</file>