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3"/>
  </p:notesMasterIdLst>
  <p:sldIdLst>
    <p:sldId id="257" r:id="rId2"/>
    <p:sldId id="256" r:id="rId3"/>
    <p:sldId id="311" r:id="rId4"/>
    <p:sldId id="258" r:id="rId5"/>
    <p:sldId id="259" r:id="rId6"/>
    <p:sldId id="261" r:id="rId7"/>
    <p:sldId id="260" r:id="rId8"/>
    <p:sldId id="262" r:id="rId9"/>
    <p:sldId id="263" r:id="rId10"/>
    <p:sldId id="264" r:id="rId11"/>
    <p:sldId id="265" r:id="rId12"/>
    <p:sldId id="308" r:id="rId13"/>
    <p:sldId id="266" r:id="rId14"/>
    <p:sldId id="267" r:id="rId15"/>
    <p:sldId id="268" r:id="rId16"/>
    <p:sldId id="281" r:id="rId17"/>
    <p:sldId id="301" r:id="rId18"/>
    <p:sldId id="302" r:id="rId19"/>
    <p:sldId id="303" r:id="rId20"/>
    <p:sldId id="304" r:id="rId21"/>
    <p:sldId id="269" r:id="rId22"/>
    <p:sldId id="305" r:id="rId23"/>
    <p:sldId id="272" r:id="rId24"/>
    <p:sldId id="273" r:id="rId25"/>
    <p:sldId id="275" r:id="rId26"/>
    <p:sldId id="276" r:id="rId27"/>
    <p:sldId id="277" r:id="rId28"/>
    <p:sldId id="306" r:id="rId29"/>
    <p:sldId id="307" r:id="rId30"/>
    <p:sldId id="279" r:id="rId31"/>
    <p:sldId id="312" r:id="rId32"/>
    <p:sldId id="280" r:id="rId33"/>
    <p:sldId id="309" r:id="rId34"/>
    <p:sldId id="313" r:id="rId35"/>
    <p:sldId id="283" r:id="rId36"/>
    <p:sldId id="282" r:id="rId37"/>
    <p:sldId id="284" r:id="rId38"/>
    <p:sldId id="315" r:id="rId39"/>
    <p:sldId id="316" r:id="rId40"/>
    <p:sldId id="317" r:id="rId41"/>
    <p:sldId id="318" r:id="rId42"/>
    <p:sldId id="285" r:id="rId43"/>
    <p:sldId id="286" r:id="rId44"/>
    <p:sldId id="319" r:id="rId45"/>
    <p:sldId id="320" r:id="rId46"/>
    <p:sldId id="300" r:id="rId47"/>
    <p:sldId id="321" r:id="rId48"/>
    <p:sldId id="289" r:id="rId49"/>
    <p:sldId id="290" r:id="rId50"/>
    <p:sldId id="293" r:id="rId51"/>
    <p:sldId id="291" r:id="rId52"/>
    <p:sldId id="292" r:id="rId53"/>
    <p:sldId id="299" r:id="rId54"/>
    <p:sldId id="294" r:id="rId55"/>
    <p:sldId id="295" r:id="rId56"/>
    <p:sldId id="296" r:id="rId57"/>
    <p:sldId id="310" r:id="rId58"/>
    <p:sldId id="298" r:id="rId59"/>
    <p:sldId id="322" r:id="rId60"/>
    <p:sldId id="323" r:id="rId61"/>
    <p:sldId id="324" r:id="rId6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818" autoAdjust="0"/>
  </p:normalViewPr>
  <p:slideViewPr>
    <p:cSldViewPr snapToGrid="0" snapToObjects="1">
      <p:cViewPr>
        <p:scale>
          <a:sx n="100" d="100"/>
          <a:sy n="100" d="100"/>
        </p:scale>
        <p:origin x="-1464" y="9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notesMaster" Target="notesMasters/notesMaster1.xml"/><Relationship Id="rId64" Type="http://schemas.openxmlformats.org/officeDocument/2006/relationships/printerSettings" Target="printerSettings/printerSettings1.bin"/><Relationship Id="rId65" Type="http://schemas.openxmlformats.org/officeDocument/2006/relationships/presProps" Target="presProps.xml"/><Relationship Id="rId66" Type="http://schemas.openxmlformats.org/officeDocument/2006/relationships/viewProps" Target="viewProps.xml"/><Relationship Id="rId67" Type="http://schemas.openxmlformats.org/officeDocument/2006/relationships/theme" Target="theme/theme1.xml"/><Relationship Id="rId68"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2A518B-C243-3540-A98E-6A683234884D}" type="datetimeFigureOut">
              <a:rPr lang="en-US" smtClean="0"/>
              <a:t>2/1/16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2B276E-E009-3448-8276-E8E7BD5546C0}" type="slidenum">
              <a:rPr lang="en-US" smtClean="0"/>
              <a:t>‹#›</a:t>
            </a:fld>
            <a:endParaRPr lang="en-US"/>
          </a:p>
        </p:txBody>
      </p:sp>
    </p:spTree>
    <p:extLst>
      <p:ext uri="{BB962C8B-B14F-4D97-AF65-F5344CB8AC3E}">
        <p14:creationId xmlns:p14="http://schemas.microsoft.com/office/powerpoint/2010/main" val="10029300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 Id="rId3" Type="http://schemas.openxmlformats.org/officeDocument/2006/relationships/hyperlink" Target="http://en.wikipedia.org/wiki/Random_variable"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Evolutionarily salient example: </a:t>
            </a:r>
            <a:r>
              <a:rPr lang="en-US" baseline="0" dirty="0" err="1" smtClean="0"/>
              <a:t>theCategory</a:t>
            </a:r>
            <a:r>
              <a:rPr lang="en-US" baseline="0" dirty="0" smtClean="0"/>
              <a:t> of (aversive) dangerous things might include things with features like spines and sharp pointy teeth</a:t>
            </a:r>
            <a:endParaRPr lang="en-US" dirty="0"/>
          </a:p>
        </p:txBody>
      </p:sp>
      <p:sp>
        <p:nvSpPr>
          <p:cNvPr id="4" name="Slide Number Placeholder 3"/>
          <p:cNvSpPr>
            <a:spLocks noGrp="1"/>
          </p:cNvSpPr>
          <p:nvPr>
            <p:ph type="sldNum" sz="quarter" idx="10"/>
          </p:nvPr>
        </p:nvSpPr>
        <p:spPr/>
        <p:txBody>
          <a:bodyPr/>
          <a:lstStyle/>
          <a:p>
            <a:fld id="{F22B276E-E009-3448-8276-E8E7BD5546C0}" type="slidenum">
              <a:rPr lang="en-US" smtClean="0"/>
              <a:t>4</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Change</a:t>
            </a:r>
            <a:r>
              <a:rPr lang="en-US" baseline="0" dirty="0" smtClean="0"/>
              <a:t> over time is modeled as a nested random walk, with the variance at each level effected by the mean of the preceding level.</a:t>
            </a:r>
            <a:endParaRPr lang="en-US" dirty="0"/>
          </a:p>
        </p:txBody>
      </p:sp>
      <p:sp>
        <p:nvSpPr>
          <p:cNvPr id="4" name="Slide Number Placeholder 3"/>
          <p:cNvSpPr>
            <a:spLocks noGrp="1"/>
          </p:cNvSpPr>
          <p:nvPr>
            <p:ph type="sldNum" sz="quarter" idx="10"/>
          </p:nvPr>
        </p:nvSpPr>
        <p:spPr/>
        <p:txBody>
          <a:bodyPr/>
          <a:lstStyle/>
          <a:p>
            <a:fld id="{CF7D1966-34BE-F94B-A36F-11FF6030B05E}" type="slidenum">
              <a:rPr lang="en-US" smtClean="0"/>
              <a:pPr/>
              <a:t>44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Negation: all sorts of things I am not: a chair, a koala</a:t>
            </a:r>
            <a:r>
              <a:rPr lang="en-US" baseline="0" dirty="0" smtClean="0"/>
              <a:t> bear, a</a:t>
            </a:r>
            <a:r>
              <a:rPr lang="en-US" dirty="0" smtClean="0"/>
              <a:t> true </a:t>
            </a:r>
            <a:r>
              <a:rPr lang="en-US" dirty="0" err="1" smtClean="0"/>
              <a:t>american</a:t>
            </a:r>
            <a:r>
              <a:rPr lang="en-US" dirty="0" smtClean="0"/>
              <a:t> hero…</a:t>
            </a:r>
            <a:endParaRPr lang="en-US" dirty="0"/>
          </a:p>
        </p:txBody>
      </p:sp>
      <p:sp>
        <p:nvSpPr>
          <p:cNvPr id="4" name="Slide Number Placeholder 3"/>
          <p:cNvSpPr>
            <a:spLocks noGrp="1"/>
          </p:cNvSpPr>
          <p:nvPr>
            <p:ph type="sldNum" sz="quarter" idx="10"/>
          </p:nvPr>
        </p:nvSpPr>
        <p:spPr/>
        <p:txBody>
          <a:bodyPr/>
          <a:lstStyle/>
          <a:p>
            <a:fld id="{F22B276E-E009-3448-8276-E8E7BD5546C0}" type="slidenum">
              <a:rPr lang="en-US" smtClean="0"/>
              <a:t>19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Maks</a:t>
            </a:r>
            <a:r>
              <a:rPr lang="en-US" dirty="0" smtClean="0"/>
              <a:t> model</a:t>
            </a:r>
            <a:endParaRPr lang="en-US" dirty="0"/>
          </a:p>
        </p:txBody>
      </p:sp>
      <p:sp>
        <p:nvSpPr>
          <p:cNvPr id="4" name="Slide Number Placeholder 3"/>
          <p:cNvSpPr>
            <a:spLocks noGrp="1"/>
          </p:cNvSpPr>
          <p:nvPr>
            <p:ph type="sldNum" sz="quarter" idx="10"/>
          </p:nvPr>
        </p:nvSpPr>
        <p:spPr/>
        <p:txBody>
          <a:bodyPr/>
          <a:lstStyle/>
          <a:p>
            <a:fld id="{F22B276E-E009-3448-8276-E8E7BD5546C0}" type="slidenum">
              <a:rPr lang="en-US" smtClean="0"/>
              <a:t>20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“updating” ….. learning</a:t>
            </a:r>
            <a:endParaRPr lang="en-US" dirty="0"/>
          </a:p>
        </p:txBody>
      </p:sp>
      <p:sp>
        <p:nvSpPr>
          <p:cNvPr id="4" name="Slide Number Placeholder 3"/>
          <p:cNvSpPr>
            <a:spLocks noGrp="1"/>
          </p:cNvSpPr>
          <p:nvPr>
            <p:ph type="sldNum" sz="quarter" idx="10"/>
          </p:nvPr>
        </p:nvSpPr>
        <p:spPr/>
        <p:txBody>
          <a:bodyPr/>
          <a:lstStyle/>
          <a:p>
            <a:fld id="{F22B276E-E009-3448-8276-E8E7BD5546C0}" type="slidenum">
              <a:rPr lang="en-US" smtClean="0"/>
              <a:t>21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Category membership definition of</a:t>
            </a:r>
            <a:r>
              <a:rPr lang="en-US" baseline="0" dirty="0" smtClean="0"/>
              <a:t> category </a:t>
            </a:r>
            <a:endParaRPr lang="en-US" dirty="0"/>
          </a:p>
        </p:txBody>
      </p:sp>
      <p:sp>
        <p:nvSpPr>
          <p:cNvPr id="4" name="Slide Number Placeholder 3"/>
          <p:cNvSpPr>
            <a:spLocks noGrp="1"/>
          </p:cNvSpPr>
          <p:nvPr>
            <p:ph type="sldNum" sz="quarter" idx="10"/>
          </p:nvPr>
        </p:nvSpPr>
        <p:spPr/>
        <p:txBody>
          <a:bodyPr/>
          <a:lstStyle/>
          <a:p>
            <a:fld id="{F22B276E-E009-3448-8276-E8E7BD5546C0}" type="slidenum">
              <a:rPr lang="en-US" smtClean="0"/>
              <a:t>22</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weight</a:t>
            </a:r>
            <a:endParaRPr lang="en-US" dirty="0"/>
          </a:p>
        </p:txBody>
      </p:sp>
      <p:sp>
        <p:nvSpPr>
          <p:cNvPr id="4" name="Slide Number Placeholder 3"/>
          <p:cNvSpPr>
            <a:spLocks noGrp="1"/>
          </p:cNvSpPr>
          <p:nvPr>
            <p:ph type="sldNum" sz="quarter" idx="10"/>
          </p:nvPr>
        </p:nvSpPr>
        <p:spPr/>
        <p:txBody>
          <a:bodyPr/>
          <a:lstStyle/>
          <a:p>
            <a:fld id="{F22B276E-E009-3448-8276-E8E7BD5546C0}" type="slidenum">
              <a:rPr lang="en-US" smtClean="0"/>
              <a:t>24</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Move to previous</a:t>
            </a:r>
            <a:endParaRPr lang="en-US" dirty="0"/>
          </a:p>
        </p:txBody>
      </p:sp>
      <p:sp>
        <p:nvSpPr>
          <p:cNvPr id="4" name="Slide Number Placeholder 3"/>
          <p:cNvSpPr>
            <a:spLocks noGrp="1"/>
          </p:cNvSpPr>
          <p:nvPr>
            <p:ph type="sldNum" sz="quarter" idx="10"/>
          </p:nvPr>
        </p:nvSpPr>
        <p:spPr/>
        <p:txBody>
          <a:bodyPr/>
          <a:lstStyle/>
          <a:p>
            <a:fld id="{F22B276E-E009-3448-8276-E8E7BD5546C0}" type="slidenum">
              <a:rPr lang="en-US" smtClean="0"/>
              <a:t>28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Initially used for thermodynamics, the Gibbs energy is also used in machine learning.  It states the probability of</a:t>
            </a:r>
            <a:r>
              <a:rPr lang="en-US" baseline="0" dirty="0" smtClean="0"/>
              <a:t> a particular “</a:t>
            </a:r>
            <a:r>
              <a:rPr lang="en-US" baseline="0" dirty="0" err="1" smtClean="0"/>
              <a:t>macrostate</a:t>
            </a:r>
            <a:r>
              <a:rPr lang="en-US" baseline="0" dirty="0" smtClean="0"/>
              <a:t>” (e.g. </a:t>
            </a:r>
            <a:r>
              <a:rPr lang="en-US" baseline="0" dirty="0" err="1" smtClean="0"/>
              <a:t>category?)(arrangement</a:t>
            </a:r>
            <a:r>
              <a:rPr lang="en-US" baseline="0" dirty="0" smtClean="0"/>
              <a:t> of </a:t>
            </a:r>
            <a:r>
              <a:rPr lang="en-US" baseline="0" dirty="0" err="1" smtClean="0"/>
              <a:t>microsystems</a:t>
            </a:r>
            <a:r>
              <a:rPr lang="en-US" baseline="0" dirty="0" smtClean="0"/>
              <a:t> (features?)),  </a:t>
            </a:r>
            <a:r>
              <a:rPr lang="en-US" baseline="0" dirty="0" err="1" smtClean="0"/>
              <a:t>occuring</a:t>
            </a:r>
            <a:r>
              <a:rPr lang="en-US" baseline="0" dirty="0" smtClean="0"/>
              <a:t> as a function of their “energy” of the microstates, </a:t>
            </a:r>
            <a:r>
              <a:rPr lang="en-US" baseline="0" dirty="0" err="1" smtClean="0"/>
              <a:t>macrostates</a:t>
            </a:r>
            <a:r>
              <a:rPr lang="en-US" baseline="0" dirty="0" smtClean="0"/>
              <a:t> requiring more energy = less probable.</a:t>
            </a:r>
          </a:p>
          <a:p>
            <a:r>
              <a:rPr lang="en-US" baseline="0" dirty="0" smtClean="0"/>
              <a:t>(In machine learning, “energy” is usually translated as complexity of representation/ predictive accuracy of representation?)</a:t>
            </a:r>
          </a:p>
          <a:p>
            <a:endParaRPr lang="en-US" dirty="0" smtClean="0"/>
          </a:p>
          <a:p>
            <a:r>
              <a:rPr lang="en-US" b="1" dirty="0" smtClean="0"/>
              <a:t>The Gibbs measure </a:t>
            </a:r>
            <a:r>
              <a:rPr lang="en-US" dirty="0" smtClean="0"/>
              <a:t>gives the probability of the system </a:t>
            </a:r>
            <a:r>
              <a:rPr lang="en-US" i="1" dirty="0" smtClean="0"/>
              <a:t>X</a:t>
            </a:r>
            <a:r>
              <a:rPr lang="en-US" dirty="0" smtClean="0"/>
              <a:t> being in state </a:t>
            </a:r>
            <a:r>
              <a:rPr lang="en-US" i="1" dirty="0" err="1" smtClean="0"/>
              <a:t>x</a:t>
            </a:r>
            <a:r>
              <a:rPr lang="en-US" dirty="0" smtClean="0"/>
              <a:t> (equivalently, of the </a:t>
            </a:r>
            <a:r>
              <a:rPr lang="en-US" dirty="0" smtClean="0">
                <a:hlinkClick r:id="rId3" tooltip="Random variable"/>
              </a:rPr>
              <a:t>random variable</a:t>
            </a:r>
            <a:r>
              <a:rPr lang="en-US" dirty="0" smtClean="0"/>
              <a:t> </a:t>
            </a:r>
            <a:r>
              <a:rPr lang="en-US" i="1" dirty="0" smtClean="0"/>
              <a:t>X</a:t>
            </a:r>
            <a:r>
              <a:rPr lang="en-US" dirty="0" smtClean="0"/>
              <a:t> having value </a:t>
            </a:r>
            <a:r>
              <a:rPr lang="en-US" i="1" dirty="0" err="1" smtClean="0"/>
              <a:t>x</a:t>
            </a:r>
            <a:r>
              <a:rPr lang="en-US" dirty="0" smtClean="0"/>
              <a:t>) as a function of the energy of the state </a:t>
            </a:r>
            <a:r>
              <a:rPr lang="en-US" dirty="0" err="1" smtClean="0"/>
              <a:t>x</a:t>
            </a:r>
            <a:r>
              <a:rPr lang="en-US" dirty="0" smtClean="0"/>
              <a:t>.  States</a:t>
            </a:r>
            <a:r>
              <a:rPr lang="en-US" baseline="0" dirty="0" smtClean="0"/>
              <a:t> with lower “energy” are more probable.  </a:t>
            </a:r>
          </a:p>
          <a:p>
            <a:endParaRPr lang="en-US" baseline="0" dirty="0" smtClean="0"/>
          </a:p>
          <a:p>
            <a:r>
              <a:rPr lang="en-US" baseline="0" dirty="0" smtClean="0"/>
              <a:t>Each category can be thought of as a state </a:t>
            </a:r>
            <a:r>
              <a:rPr lang="en-US" baseline="0" dirty="0" err="1" smtClean="0"/>
              <a:t>x</a:t>
            </a:r>
            <a:r>
              <a:rPr lang="en-US" baseline="0" dirty="0" smtClean="0"/>
              <a:t>, whose energy is proportional to its likelihood, given the instance/features currently active.  That is exp(-B E(X)) = </a:t>
            </a:r>
            <a:r>
              <a:rPr lang="en-US" baseline="0" dirty="0" err="1" smtClean="0"/>
              <a:t>likeli(C</a:t>
            </a:r>
            <a:r>
              <a:rPr lang="en-US" baseline="0" dirty="0" smtClean="0"/>
              <a:t> | F…) .  </a:t>
            </a:r>
            <a:r>
              <a:rPr lang="en-US" b="1" baseline="0" dirty="0" smtClean="0"/>
              <a:t>(The exponential term in the Gibbs measure is equal to the likelihood of the category given F)</a:t>
            </a:r>
          </a:p>
          <a:p>
            <a:endParaRPr lang="en-US" b="1" baseline="0" dirty="0" smtClean="0"/>
          </a:p>
          <a:p>
            <a:r>
              <a:rPr lang="en-US" b="1" baseline="0" dirty="0" smtClean="0"/>
              <a:t>The 1/z(B) term is the normalizing constant (makes everything equal to one), and is equal to the sum over all category </a:t>
            </a:r>
            <a:r>
              <a:rPr lang="en-US" b="1" baseline="0" dirty="0" err="1" smtClean="0"/>
              <a:t>likelhoods</a:t>
            </a:r>
            <a:r>
              <a:rPr lang="en-US" b="1" baseline="0" dirty="0" smtClean="0"/>
              <a:t> in our model.</a:t>
            </a:r>
          </a:p>
          <a:p>
            <a:r>
              <a:rPr lang="en-US" b="1" baseline="0" dirty="0" smtClean="0"/>
              <a:t>(</a:t>
            </a:r>
            <a:r>
              <a:rPr lang="en-US" b="1" baseline="0" dirty="0" err="1" smtClean="0"/>
              <a:t>z(B)Canonical</a:t>
            </a:r>
            <a:r>
              <a:rPr lang="en-US" b="1" baseline="0" dirty="0" smtClean="0"/>
              <a:t> ensemble)</a:t>
            </a:r>
          </a:p>
          <a:p>
            <a:endParaRPr lang="en-US" b="1" baseline="0" dirty="0" smtClean="0"/>
          </a:p>
          <a:p>
            <a:r>
              <a:rPr lang="en-US" b="1" baseline="0" dirty="0" smtClean="0"/>
              <a:t>Beta (in Gibbs measure/machine learning) is often taken to measure inverse temperature, in some machine learning applications (E.g. anatomy of decision), this is used to encode the variance of the environment/ (variance of) success of one’s actions.  (See also work on </a:t>
            </a:r>
            <a:r>
              <a:rPr lang="en-US" b="1" baseline="0" dirty="0" err="1" smtClean="0"/>
              <a:t>quantal</a:t>
            </a:r>
            <a:r>
              <a:rPr lang="en-US" b="1" baseline="0" dirty="0" smtClean="0"/>
              <a:t> response </a:t>
            </a:r>
            <a:r>
              <a:rPr lang="en-US" b="1" baseline="0" dirty="0" err="1" smtClean="0"/>
              <a:t>equilibria</a:t>
            </a:r>
            <a:r>
              <a:rPr lang="en-US" b="1" baseline="0" dirty="0" smtClean="0"/>
              <a:t>)</a:t>
            </a:r>
          </a:p>
          <a:p>
            <a:endParaRPr lang="en-US" b="1" baseline="0" dirty="0" smtClean="0"/>
          </a:p>
          <a:p>
            <a:r>
              <a:rPr lang="en-US" b="0" baseline="0" dirty="0" smtClean="0"/>
              <a:t>Linear model:</a:t>
            </a:r>
          </a:p>
          <a:p>
            <a:r>
              <a:rPr lang="en-US" b="0" baseline="0" dirty="0" smtClean="0"/>
              <a:t>Since the final (normalized) probabilities of states </a:t>
            </a:r>
            <a:r>
              <a:rPr lang="en-US" b="0" baseline="0" dirty="0" err="1" smtClean="0"/>
              <a:t>x</a:t>
            </a:r>
            <a:r>
              <a:rPr lang="en-US" b="0" baseline="0" dirty="0" smtClean="0"/>
              <a:t> (categories) of the system are exponentials, and our model is multiplicative (“Ands” multiply), we can multiply the Gibbs measures for all states and combine terms (the exponents add, the normalized part pulls out in front)-  to get some thing that looks a log-linear model.</a:t>
            </a:r>
          </a:p>
          <a:p>
            <a:endParaRPr lang="en-US" b="0" baseline="0" dirty="0" smtClean="0"/>
          </a:p>
          <a:p>
            <a:endParaRPr lang="en-US" b="0" baseline="0" dirty="0" smtClean="0"/>
          </a:p>
          <a:p>
            <a:r>
              <a:rPr lang="en-US" b="0" baseline="0" dirty="0" smtClean="0"/>
              <a:t>Why do we care?  Log-linear models minimize prediction error.  Gibbs measures are maximum entropy distributions (least complex for a given dataset).</a:t>
            </a:r>
          </a:p>
          <a:p>
            <a:endParaRPr lang="en-US" b="0" baseline="0" dirty="0" smtClean="0"/>
          </a:p>
          <a:p>
            <a:r>
              <a:rPr lang="en-US" b="0" baseline="0" dirty="0" smtClean="0"/>
              <a:t>Also, turning this into a question of finding a </a:t>
            </a:r>
            <a:r>
              <a:rPr lang="en-US" b="0" baseline="0" dirty="0" err="1" smtClean="0"/>
              <a:t>loglinear</a:t>
            </a:r>
            <a:r>
              <a:rPr lang="en-US" b="0" baseline="0" dirty="0" smtClean="0"/>
              <a:t> model, helps reduce curse of dimensionality:  The </a:t>
            </a:r>
            <a:r>
              <a:rPr lang="en-US" b="0" baseline="0" dirty="0" err="1" smtClean="0"/>
              <a:t>loglinear</a:t>
            </a:r>
            <a:r>
              <a:rPr lang="en-US" b="0" baseline="0" dirty="0" smtClean="0"/>
              <a:t> model just predicts “success or not” given choice  (that is, is agnostic to the specific category we’ve chosen).</a:t>
            </a:r>
          </a:p>
          <a:p>
            <a:r>
              <a:rPr lang="en-US" b="0" baseline="0" dirty="0" smtClean="0"/>
              <a:t>(Might provide a way to model different types of feedback; category specific, generally negative, generally positive, etc.)</a:t>
            </a:r>
          </a:p>
          <a:p>
            <a:r>
              <a:rPr lang="en-US" b="0" baseline="0" dirty="0" smtClean="0"/>
              <a:t>(May also relate to layers of memory)</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22B276E-E009-3448-8276-E8E7BD5546C0}" type="slidenum">
              <a:rPr lang="en-US" smtClean="0"/>
              <a:t>29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Sometimes it makes sense to switch, sometimes</a:t>
            </a:r>
            <a:r>
              <a:rPr lang="en-US" baseline="0" dirty="0" smtClean="0"/>
              <a:t> not (only in the context of a bigger pictures)  (Richard </a:t>
            </a:r>
            <a:r>
              <a:rPr lang="en-US" baseline="0" dirty="0" err="1" smtClean="0"/>
              <a:t>Grogory</a:t>
            </a:r>
            <a:r>
              <a:rPr lang="en-US" baseline="0" dirty="0" smtClean="0"/>
              <a:t> 1980)</a:t>
            </a:r>
            <a:endParaRPr lang="en-US" dirty="0"/>
          </a:p>
        </p:txBody>
      </p:sp>
      <p:sp>
        <p:nvSpPr>
          <p:cNvPr id="4" name="Slide Number Placeholder 3"/>
          <p:cNvSpPr>
            <a:spLocks noGrp="1"/>
          </p:cNvSpPr>
          <p:nvPr>
            <p:ph type="sldNum" sz="quarter" idx="10"/>
          </p:nvPr>
        </p:nvSpPr>
        <p:spPr/>
        <p:txBody>
          <a:bodyPr/>
          <a:lstStyle/>
          <a:p>
            <a:fld id="{CF7D1966-34BE-F94B-A36F-11FF6030B05E}" type="slidenum">
              <a:rPr lang="en-US" smtClean="0"/>
              <a:pPr/>
              <a:t>39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A988216-9560-2041-B595-1FDF4AE5BF93}" type="datetimeFigureOut">
              <a:rPr lang="en-US" smtClean="0"/>
              <a:t>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BD025-4706-244C-99F9-90EA0C6EFFA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988216-9560-2041-B595-1FDF4AE5BF93}" type="datetimeFigureOut">
              <a:rPr lang="en-US" smtClean="0"/>
              <a:t>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BD025-4706-244C-99F9-90EA0C6EFFA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988216-9560-2041-B595-1FDF4AE5BF93}" type="datetimeFigureOut">
              <a:rPr lang="en-US" smtClean="0"/>
              <a:t>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BD025-4706-244C-99F9-90EA0C6EFFA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988216-9560-2041-B595-1FDF4AE5BF93}" type="datetimeFigureOut">
              <a:rPr lang="en-US" smtClean="0"/>
              <a:t>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BD025-4706-244C-99F9-90EA0C6EFFA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988216-9560-2041-B595-1FDF4AE5BF93}" type="datetimeFigureOut">
              <a:rPr lang="en-US" smtClean="0"/>
              <a:t>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BD025-4706-244C-99F9-90EA0C6EFFA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A988216-9560-2041-B595-1FDF4AE5BF93}" type="datetimeFigureOut">
              <a:rPr lang="en-US" smtClean="0"/>
              <a:t>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8BD025-4706-244C-99F9-90EA0C6EFFA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A988216-9560-2041-B595-1FDF4AE5BF93}" type="datetimeFigureOut">
              <a:rPr lang="en-US" smtClean="0"/>
              <a:t>2/1/16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8BD025-4706-244C-99F9-90EA0C6EFFA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A988216-9560-2041-B595-1FDF4AE5BF93}" type="datetimeFigureOut">
              <a:rPr lang="en-US" smtClean="0"/>
              <a:t>2/1/16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8BD025-4706-244C-99F9-90EA0C6EFFA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988216-9560-2041-B595-1FDF4AE5BF93}" type="datetimeFigureOut">
              <a:rPr lang="en-US" smtClean="0"/>
              <a:t>2/1/16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8BD025-4706-244C-99F9-90EA0C6EFFA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988216-9560-2041-B595-1FDF4AE5BF93}" type="datetimeFigureOut">
              <a:rPr lang="en-US" smtClean="0"/>
              <a:t>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8BD025-4706-244C-99F9-90EA0C6EFFA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988216-9560-2041-B595-1FDF4AE5BF93}" type="datetimeFigureOut">
              <a:rPr lang="en-US" smtClean="0"/>
              <a:t>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8BD025-4706-244C-99F9-90EA0C6EFFA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988216-9560-2041-B595-1FDF4AE5BF93}" type="datetimeFigureOut">
              <a:rPr lang="en-US" smtClean="0"/>
              <a:t>2/1/16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8BD025-4706-244C-99F9-90EA0C6EFFA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10.tiff"/><Relationship Id="rId4" Type="http://schemas.openxmlformats.org/officeDocument/2006/relationships/image" Target="../media/image11.tiff"/><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tif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tif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5.xml"/><Relationship Id="rId2" Type="http://schemas.openxmlformats.org/officeDocument/2006/relationships/image" Target="../media/image19.png"/></Relationships>
</file>

<file path=ppt/slides/_rels/slide46.xml.rels><?xml version="1.0" encoding="UTF-8" standalone="yes"?>
<Relationships xmlns="http://schemas.openxmlformats.org/package/2006/relationships"><Relationship Id="rId3" Type="http://schemas.openxmlformats.org/officeDocument/2006/relationships/image" Target="../media/image23.tiff"/><Relationship Id="rId4" Type="http://schemas.openxmlformats.org/officeDocument/2006/relationships/image" Target="../media/image24.tiff"/><Relationship Id="rId1" Type="http://schemas.openxmlformats.org/officeDocument/2006/relationships/slideLayout" Target="../slideLayouts/slideLayout2.xml"/><Relationship Id="rId2" Type="http://schemas.openxmlformats.org/officeDocument/2006/relationships/image" Target="../media/image22.tif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 model for Re-categorization</a:t>
            </a:r>
            <a:r>
              <a:rPr lang="en-US" dirty="0" smtClean="0"/>
              <a:t/>
            </a:r>
            <a:br>
              <a:rPr lang="en-US" dirty="0" smtClean="0"/>
            </a:br>
            <a:r>
              <a:rPr lang="en-US" dirty="0" smtClean="0"/>
              <a:t>by: Tim Sparer</a:t>
            </a:r>
            <a:endParaRPr lang="en-US" dirty="0"/>
          </a:p>
        </p:txBody>
      </p:sp>
      <p:pic>
        <p:nvPicPr>
          <p:cNvPr id="4" name="Content Placeholder 3" descr="Recat Model basic image.png"/>
          <p:cNvPicPr>
            <a:picLocks noGrp="1" noChangeAspect="1"/>
          </p:cNvPicPr>
          <p:nvPr>
            <p:ph idx="1"/>
          </p:nvPr>
        </p:nvPicPr>
        <p:blipFill>
          <a:blip r:embed="rId2"/>
          <a:srcRect l="-18187" r="-18187"/>
          <a:stretch>
            <a:fillRect/>
          </a:stretch>
        </p:blipFill>
        <p:spPr>
          <a:xfrm>
            <a:off x="457200" y="1612900"/>
            <a:ext cx="8229600" cy="4525963"/>
          </a:xfrm>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Possible </a:t>
            </a:r>
            <a:r>
              <a:rPr lang="en-US" dirty="0" err="1" smtClean="0"/>
              <a:t>DVs</a:t>
            </a:r>
            <a:endParaRPr lang="en-US" dirty="0"/>
          </a:p>
        </p:txBody>
      </p:sp>
      <p:sp>
        <p:nvSpPr>
          <p:cNvPr id="3" name="Content Placeholder 2"/>
          <p:cNvSpPr>
            <a:spLocks noGrp="1"/>
          </p:cNvSpPr>
          <p:nvPr>
            <p:ph idx="1"/>
          </p:nvPr>
        </p:nvSpPr>
        <p:spPr/>
        <p:txBody>
          <a:bodyPr/>
          <a:lstStyle/>
          <a:p>
            <a:pPr marL="514350" indent="-514350">
              <a:buAutoNum type="arabicPeriod"/>
            </a:pPr>
            <a:r>
              <a:rPr lang="en-US" dirty="0" smtClean="0"/>
              <a:t>Percent consistent with original conception.</a:t>
            </a:r>
          </a:p>
          <a:p>
            <a:pPr marL="514350" indent="-514350">
              <a:buAutoNum type="arabicPeriod"/>
            </a:pPr>
            <a:r>
              <a:rPr lang="en-US" dirty="0" smtClean="0"/>
              <a:t>Percent consistent with new conception.</a:t>
            </a:r>
          </a:p>
          <a:p>
            <a:pPr marL="514350" indent="-514350">
              <a:buAutoNum type="arabicPeriod"/>
            </a:pPr>
            <a:r>
              <a:rPr lang="en-US" dirty="0" smtClean="0"/>
              <a:t>Trials to criterion.</a:t>
            </a:r>
          </a:p>
          <a:p>
            <a:pPr marL="514350" indent="-514350">
              <a:buAutoNum type="arabicPeriod"/>
            </a:pPr>
            <a:r>
              <a:rPr lang="en-US" dirty="0" smtClean="0"/>
              <a:t>Reaction times.</a:t>
            </a:r>
          </a:p>
          <a:p>
            <a:pPr marL="514350" indent="-514350">
              <a:buAutoNum type="arabicPeriod"/>
            </a:pPr>
            <a:r>
              <a:rPr lang="en-US" dirty="0" smtClean="0"/>
              <a:t>Confidence ratings.</a:t>
            </a:r>
          </a:p>
          <a:p>
            <a:pPr marL="514350" indent="-514350">
              <a:buAutoNum type="arabicPeriod"/>
            </a:pPr>
            <a:r>
              <a:rPr lang="en-US" dirty="0" smtClean="0"/>
              <a:t>Feature importance ratings.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(Weird) Findings of Note, that a Model should explain.</a:t>
            </a:r>
            <a:endParaRPr lang="en-US" dirty="0"/>
          </a:p>
        </p:txBody>
      </p:sp>
      <p:sp>
        <p:nvSpPr>
          <p:cNvPr id="3" name="Content Placeholder 2"/>
          <p:cNvSpPr>
            <a:spLocks noGrp="1"/>
          </p:cNvSpPr>
          <p:nvPr>
            <p:ph idx="1"/>
          </p:nvPr>
        </p:nvSpPr>
        <p:spPr>
          <a:xfrm>
            <a:off x="457200" y="1600200"/>
            <a:ext cx="8229600" cy="5257800"/>
          </a:xfrm>
        </p:spPr>
        <p:txBody>
          <a:bodyPr>
            <a:normAutofit fontScale="77500" lnSpcReduction="20000"/>
          </a:bodyPr>
          <a:lstStyle/>
          <a:p>
            <a:pPr>
              <a:buNone/>
            </a:pPr>
            <a:r>
              <a:rPr lang="en-US" dirty="0" smtClean="0"/>
              <a:t>1.  Perseveration:  People tend to persist in the old category definition, even after confronted with disconfirming evidence.</a:t>
            </a:r>
          </a:p>
          <a:p>
            <a:pPr marL="514350" indent="-514350">
              <a:buAutoNum type="arabicPeriod" startAt="2"/>
            </a:pPr>
            <a:r>
              <a:rPr lang="en-US" dirty="0" smtClean="0"/>
              <a:t>Importance Ratings:  Initial importance ratings tend to rate the features for the original definition higher than all the others (intuitive).  After Re-categorization however, importance ratings do not (well) reflect the importance of the new feature.  Participants importance ratings are all over the place (not-intuitive).</a:t>
            </a:r>
          </a:p>
          <a:p>
            <a:pPr marL="514350" indent="-514350">
              <a:buAutoNum type="arabicPeriod" startAt="2"/>
            </a:pPr>
            <a:r>
              <a:rPr lang="en-US" dirty="0" smtClean="0"/>
              <a:t>Complexity:  People find it hard to learn an initial complex category, but </a:t>
            </a:r>
            <a:r>
              <a:rPr lang="en-US" dirty="0" err="1" smtClean="0"/>
              <a:t>easy(ier</a:t>
            </a:r>
            <a:r>
              <a:rPr lang="en-US" dirty="0" smtClean="0"/>
              <a:t>) to switch to one, given a simple initial definition.  (Even though the switch is not consistent with the simple cat.)</a:t>
            </a:r>
          </a:p>
          <a:p>
            <a:pPr marL="514350" indent="-514350">
              <a:buAutoNum type="arabicPeriod" startAt="4"/>
            </a:pPr>
            <a:r>
              <a:rPr lang="en-US" dirty="0" smtClean="0"/>
              <a:t>Reaction Time:  Reaction times are actually faster after the switch, and display a weird “scalloped” pattern.</a:t>
            </a:r>
          </a:p>
          <a:p>
            <a:pPr marL="514350" indent="-514350">
              <a:buNone/>
            </a:pPr>
            <a:endParaRPr lang="en-US" dirty="0" smtClean="0"/>
          </a:p>
          <a:p>
            <a:pPr marL="514350" indent="-514350">
              <a:buNone/>
            </a:pP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Model might explain some weird findings: (in order of </a:t>
            </a:r>
            <a:r>
              <a:rPr lang="en-US" dirty="0" err="1" smtClean="0"/>
              <a:t>strengh</a:t>
            </a:r>
            <a:r>
              <a:rPr lang="en-US" dirty="0" smtClean="0"/>
              <a:t> of model explanation, so far)</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importance ratings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Complexity</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Reaction Times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Desirable Model Characteristics</a:t>
            </a:r>
            <a:br>
              <a:rPr lang="en-US" dirty="0" smtClean="0"/>
            </a:br>
            <a:r>
              <a:rPr lang="en-US" sz="2667" dirty="0" smtClean="0"/>
              <a:t>In addition to explaining the data, an ideal model should be</a:t>
            </a:r>
            <a:r>
              <a:rPr lang="en-US" dirty="0"/>
              <a:t>:</a:t>
            </a:r>
          </a:p>
        </p:txBody>
      </p:sp>
      <p:sp>
        <p:nvSpPr>
          <p:cNvPr id="3" name="Content Placeholder 2"/>
          <p:cNvSpPr>
            <a:spLocks noGrp="1"/>
          </p:cNvSpPr>
          <p:nvPr>
            <p:ph idx="1"/>
          </p:nvPr>
        </p:nvSpPr>
        <p:spPr/>
        <p:txBody>
          <a:bodyPr/>
          <a:lstStyle/>
          <a:p>
            <a:pPr marL="514350" indent="-514350">
              <a:buAutoNum type="arabicPeriod"/>
            </a:pPr>
            <a:r>
              <a:rPr lang="en-US" dirty="0" smtClean="0"/>
              <a:t>Biologically Plausible</a:t>
            </a:r>
          </a:p>
          <a:p>
            <a:pPr marL="514350" indent="-514350">
              <a:buAutoNum type="arabicPeriod"/>
            </a:pPr>
            <a:endParaRPr lang="en-US" dirty="0" smtClean="0"/>
          </a:p>
          <a:p>
            <a:pPr marL="514350" indent="-514350">
              <a:buAutoNum type="arabicPeriod"/>
            </a:pPr>
            <a:r>
              <a:rPr lang="en-US" dirty="0" smtClean="0"/>
              <a:t>Mathematically Normative</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623997"/>
          </a:xfrm>
        </p:spPr>
        <p:txBody>
          <a:bodyPr>
            <a:normAutofit/>
          </a:bodyPr>
          <a:lstStyle/>
          <a:p>
            <a:r>
              <a:rPr lang="en-US" sz="2400" b="1" dirty="0" smtClean="0"/>
              <a:t>Model: Intro (static view)</a:t>
            </a:r>
            <a:r>
              <a:rPr lang="en-US" sz="2400" dirty="0" smtClean="0"/>
              <a:t/>
            </a:r>
            <a:br>
              <a:rPr lang="en-US" sz="2400" dirty="0" smtClean="0"/>
            </a:br>
            <a:r>
              <a:rPr lang="en-US" sz="2400" dirty="0" smtClean="0"/>
              <a:t>(M binary features </a:t>
            </a:r>
            <a:r>
              <a:rPr lang="en-US" sz="2400" dirty="0" err="1" smtClean="0"/>
              <a:t>x</a:t>
            </a:r>
            <a:r>
              <a:rPr lang="en-US" sz="2400" dirty="0" smtClean="0"/>
              <a:t> N binary categories) compete for one binary output channel</a:t>
            </a:r>
            <a:endParaRPr lang="en-US" sz="2400" dirty="0"/>
          </a:p>
        </p:txBody>
      </p:sp>
      <p:pic>
        <p:nvPicPr>
          <p:cNvPr id="4" name="Content Placeholder 3" descr="Recat Model basic image + basic text 2.png"/>
          <p:cNvPicPr>
            <a:picLocks noGrp="1" noChangeAspect="1"/>
          </p:cNvPicPr>
          <p:nvPr>
            <p:ph idx="1"/>
          </p:nvPr>
        </p:nvPicPr>
        <p:blipFill>
          <a:blip r:embed="rId2"/>
          <a:srcRect l="-18187" r="-18187"/>
          <a:stretch>
            <a:fillRect/>
          </a:stretch>
        </p:blipFill>
        <p:spPr>
          <a:xfrm>
            <a:off x="457200" y="1898634"/>
            <a:ext cx="8229600" cy="4525963"/>
          </a:xfrm>
        </p:spPr>
      </p:pic>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t>Note: Categories are defined independent of one another: Therefore the category “Oxygen Resistance” from the </a:t>
            </a:r>
            <a:r>
              <a:rPr lang="en-US" sz="2400" dirty="0" err="1" smtClean="0"/>
              <a:t>recat</a:t>
            </a:r>
            <a:r>
              <a:rPr lang="en-US" sz="2400" dirty="0" smtClean="0"/>
              <a:t> task, is, for the model, recoded as two separate categories: Oxygen Resistance and Oxygen intolerant</a:t>
            </a:r>
            <a:endParaRPr lang="en-US" sz="2400" dirty="0"/>
          </a:p>
        </p:txBody>
      </p:sp>
      <p:pic>
        <p:nvPicPr>
          <p:cNvPr id="4" name="Content Placeholder 3" descr="Recat Model basic image + basic text 2_1_ ox res and ox tol.png"/>
          <p:cNvPicPr>
            <a:picLocks noGrp="1" noChangeAspect="1"/>
          </p:cNvPicPr>
          <p:nvPr>
            <p:ph idx="1"/>
          </p:nvPr>
        </p:nvPicPr>
        <p:blipFill>
          <a:blip r:embed="rId2"/>
          <a:srcRect l="-18187" r="-18187"/>
          <a:stretch>
            <a:fillRect/>
          </a:stretch>
        </p:blipFill>
        <p:spPr>
          <a:xfrm>
            <a:off x="457200" y="1587500"/>
            <a:ext cx="8229600" cy="4525963"/>
          </a:xfrm>
        </p:spPr>
      </p:pic>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smtClean="0"/>
              <a:t>Why Recode Categories?</a:t>
            </a:r>
            <a:endParaRPr lang="en-US" b="1" dirty="0"/>
          </a:p>
        </p:txBody>
      </p:sp>
      <p:sp>
        <p:nvSpPr>
          <p:cNvPr id="3" name="Content Placeholder 2"/>
          <p:cNvSpPr>
            <a:spLocks noGrp="1"/>
          </p:cNvSpPr>
          <p:nvPr>
            <p:ph idx="1"/>
          </p:nvPr>
        </p:nvSpPr>
        <p:spPr>
          <a:xfrm>
            <a:off x="457200" y="1348686"/>
            <a:ext cx="8229600" cy="5224520"/>
          </a:xfrm>
        </p:spPr>
        <p:txBody>
          <a:bodyPr>
            <a:normAutofit fontScale="85000" lnSpcReduction="20000"/>
          </a:bodyPr>
          <a:lstStyle/>
          <a:p>
            <a:pPr marL="514350" indent="-514350">
              <a:buAutoNum type="arabicPeriod"/>
            </a:pPr>
            <a:r>
              <a:rPr lang="en-US" b="1" dirty="0" smtClean="0"/>
              <a:t>Behaviorally plausible</a:t>
            </a:r>
            <a:r>
              <a:rPr lang="en-US" dirty="0" smtClean="0"/>
              <a:t>(?).  People do not seem to define things by their negation:  Cats are not defined as “not dogs”.  (The class of things that something “is not” is potentially infinite. (future experiment on this perhaps?))</a:t>
            </a:r>
          </a:p>
          <a:p>
            <a:pPr marL="514350" indent="-514350">
              <a:buAutoNum type="arabicPeriod"/>
            </a:pPr>
            <a:r>
              <a:rPr lang="en-US" dirty="0" smtClean="0"/>
              <a:t> People generally have a more </a:t>
            </a:r>
            <a:r>
              <a:rPr lang="en-US" b="1" dirty="0" smtClean="0"/>
              <a:t>difficulty learning negations</a:t>
            </a:r>
            <a:r>
              <a:rPr lang="en-US" dirty="0" smtClean="0"/>
              <a:t>.  (See for example, Feldman, 2000 Minimization of Boolean complexity in concept learning).</a:t>
            </a:r>
          </a:p>
          <a:p>
            <a:pPr marL="514350" indent="-514350">
              <a:buAutoNum type="arabicPeriod"/>
            </a:pPr>
            <a:r>
              <a:rPr lang="en-US" dirty="0" smtClean="0"/>
              <a:t>Allows for “</a:t>
            </a:r>
            <a:r>
              <a:rPr lang="en-US" b="1" dirty="0" smtClean="0"/>
              <a:t>fuzzy” category membership</a:t>
            </a:r>
            <a:r>
              <a:rPr lang="en-US" dirty="0" smtClean="0"/>
              <a:t>.  (Wittgenstein, others), and </a:t>
            </a:r>
            <a:r>
              <a:rPr lang="en-US" b="1" dirty="0" smtClean="0"/>
              <a:t>“shared parts”. </a:t>
            </a:r>
            <a:r>
              <a:rPr lang="en-US" dirty="0" smtClean="0"/>
              <a:t>(Category definitions can overlap due to shared features).</a:t>
            </a:r>
          </a:p>
          <a:p>
            <a:pPr marL="514350" indent="-514350">
              <a:buAutoNum type="arabicPeriod"/>
            </a:pPr>
            <a:r>
              <a:rPr lang="en-US" dirty="0" smtClean="0"/>
              <a:t>Allows Model to be </a:t>
            </a:r>
            <a:r>
              <a:rPr lang="en-US" b="1" dirty="0" smtClean="0"/>
              <a:t>extended to an arbitrary number of categories</a:t>
            </a:r>
            <a:r>
              <a:rPr lang="en-US" dirty="0" smtClean="0"/>
              <a:t>.</a:t>
            </a:r>
          </a:p>
          <a:p>
            <a:pPr marL="514350" indent="-514350">
              <a:buAutoNum type="arabicPeriod"/>
            </a:pP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8291"/>
            <a:ext cx="7772400" cy="1470025"/>
          </a:xfrm>
        </p:spPr>
        <p:txBody>
          <a:bodyPr/>
          <a:lstStyle/>
          <a:p>
            <a:r>
              <a:rPr lang="en-US" dirty="0" smtClean="0"/>
              <a:t>The Big Question</a:t>
            </a:r>
            <a:endParaRPr lang="en-US" dirty="0"/>
          </a:p>
        </p:txBody>
      </p:sp>
      <p:sp>
        <p:nvSpPr>
          <p:cNvPr id="3" name="Subtitle 2"/>
          <p:cNvSpPr>
            <a:spLocks noGrp="1"/>
          </p:cNvSpPr>
          <p:nvPr>
            <p:ph type="subTitle" idx="1"/>
          </p:nvPr>
        </p:nvSpPr>
        <p:spPr>
          <a:xfrm>
            <a:off x="1371600" y="1928316"/>
            <a:ext cx="7086600" cy="3427144"/>
          </a:xfrm>
        </p:spPr>
        <p:txBody>
          <a:bodyPr/>
          <a:lstStyle/>
          <a:p>
            <a:r>
              <a:rPr lang="en-US" dirty="0" smtClean="0"/>
              <a:t>Our Environment is always changing, but to make sense of it, and (evolutionarily) to survive, we infer patterns and form theories to predict its workings.  How do we (dynamically) modify those theories as circumstances change?</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model with 3 categories</a:t>
            </a:r>
            <a:endParaRPr lang="en-US" dirty="0"/>
          </a:p>
        </p:txBody>
      </p:sp>
      <p:pic>
        <p:nvPicPr>
          <p:cNvPr id="6" name="Content Placeholder 5" descr="Recat Model basic image + basic text 3 categories labeled correctly.png"/>
          <p:cNvPicPr>
            <a:picLocks noGrp="1" noChangeAspect="1"/>
          </p:cNvPicPr>
          <p:nvPr>
            <p:ph idx="1"/>
          </p:nvPr>
        </p:nvPicPr>
        <p:blipFill>
          <a:blip r:embed="rId3"/>
          <a:srcRect l="-18187" r="-18187"/>
          <a:stretch>
            <a:fillRect/>
          </a:stretch>
        </p:blipFill>
        <p:spPr>
          <a:xfrm>
            <a:off x="457200" y="1417638"/>
            <a:ext cx="8229600" cy="5221037"/>
          </a:xfrm>
        </p:spPr>
      </p:pic>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Model: 2 Key functions</a:t>
            </a:r>
            <a:endParaRPr lang="en-US" dirty="0"/>
          </a:p>
        </p:txBody>
      </p:sp>
      <p:sp>
        <p:nvSpPr>
          <p:cNvPr id="3" name="Content Placeholder 2"/>
          <p:cNvSpPr>
            <a:spLocks noGrp="1"/>
          </p:cNvSpPr>
          <p:nvPr>
            <p:ph idx="1"/>
          </p:nvPr>
        </p:nvSpPr>
        <p:spPr/>
        <p:txBody>
          <a:bodyPr/>
          <a:lstStyle/>
          <a:p>
            <a:pPr marL="514350" indent="-514350">
              <a:buAutoNum type="arabicPeriod"/>
            </a:pPr>
            <a:r>
              <a:rPr lang="en-US" dirty="0" smtClean="0"/>
              <a:t>Categorizing an instance based on past experience.</a:t>
            </a:r>
          </a:p>
          <a:p>
            <a:pPr marL="514350" indent="-514350">
              <a:buAutoNum type="arabicPeriod"/>
            </a:pPr>
            <a:r>
              <a:rPr lang="en-US" dirty="0" smtClean="0"/>
              <a:t>Updating the model, given feedback from a categorization attempt		</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smtClean="0"/>
              <a:t>The Model in action</a:t>
            </a:r>
            <a:endParaRPr lang="en-US" b="1" dirty="0"/>
          </a:p>
        </p:txBody>
      </p:sp>
      <p:sp>
        <p:nvSpPr>
          <p:cNvPr id="3" name="Content Placeholder 2"/>
          <p:cNvSpPr>
            <a:spLocks noGrp="1"/>
          </p:cNvSpPr>
          <p:nvPr>
            <p:ph idx="1"/>
          </p:nvPr>
        </p:nvSpPr>
        <p:spPr>
          <a:xfrm>
            <a:off x="457200" y="1143000"/>
            <a:ext cx="8229600" cy="5495675"/>
          </a:xfrm>
        </p:spPr>
        <p:txBody>
          <a:bodyPr>
            <a:normAutofit fontScale="85000" lnSpcReduction="10000"/>
          </a:bodyPr>
          <a:lstStyle/>
          <a:p>
            <a:pPr marL="514350" indent="-514350">
              <a:buNone/>
            </a:pPr>
            <a:r>
              <a:rPr lang="en-US" b="1" dirty="0" smtClean="0"/>
              <a:t>Instance Categorization:</a:t>
            </a:r>
          </a:p>
          <a:p>
            <a:pPr marL="514350" indent="-514350">
              <a:buNone/>
            </a:pPr>
            <a:r>
              <a:rPr lang="en-US" dirty="0" smtClean="0"/>
              <a:t>	1.  Observe instance, activate feature values.</a:t>
            </a:r>
          </a:p>
          <a:p>
            <a:pPr marL="514350" indent="-514350">
              <a:buNone/>
            </a:pPr>
            <a:r>
              <a:rPr lang="en-US" dirty="0" smtClean="0"/>
              <a:t>	2.  From observed features, calculate the independent 	likelihoods for each category (based on past 	experience).</a:t>
            </a:r>
          </a:p>
          <a:p>
            <a:pPr marL="514350" indent="-514350">
              <a:buNone/>
            </a:pPr>
            <a:r>
              <a:rPr lang="en-US" dirty="0" smtClean="0"/>
              <a:t>	3.  Weigh category likelihoods relative to each </a:t>
            </a:r>
          </a:p>
          <a:p>
            <a:pPr marL="514350" indent="-514350">
              <a:buNone/>
            </a:pPr>
            <a:r>
              <a:rPr lang="en-US" dirty="0" smtClean="0"/>
              <a:t>		  other.</a:t>
            </a:r>
          </a:p>
          <a:p>
            <a:pPr marL="514350" indent="-514350">
              <a:buNone/>
            </a:pPr>
            <a:r>
              <a:rPr lang="en-US" dirty="0" smtClean="0"/>
              <a:t>	4.  Select most probable category.  Output 	resulting decision.</a:t>
            </a:r>
          </a:p>
          <a:p>
            <a:pPr marL="514350" indent="-514350">
              <a:buNone/>
            </a:pPr>
            <a:r>
              <a:rPr lang="en-US" b="1" dirty="0" smtClean="0"/>
              <a:t>Update:</a:t>
            </a:r>
          </a:p>
          <a:p>
            <a:pPr marL="514350" indent="-514350">
              <a:buNone/>
            </a:pPr>
            <a:r>
              <a:rPr lang="en-US" dirty="0" smtClean="0"/>
              <a:t>	1.  Receive feedback.</a:t>
            </a:r>
          </a:p>
          <a:p>
            <a:pPr marL="514350" indent="-514350">
              <a:buNone/>
            </a:pPr>
            <a:r>
              <a:rPr lang="en-US" dirty="0" smtClean="0"/>
              <a:t>	2.  Update Category membership (based on errors).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2562"/>
            <a:ext cx="8229600" cy="1417638"/>
          </a:xfrm>
        </p:spPr>
        <p:txBody>
          <a:bodyPr>
            <a:normAutofit/>
          </a:bodyPr>
          <a:lstStyle/>
          <a:p>
            <a:r>
              <a:rPr lang="en-US" sz="3600" b="1" dirty="0" smtClean="0"/>
              <a:t>The Model:  Guessing Category; step 1 + 2.</a:t>
            </a:r>
            <a:br>
              <a:rPr lang="en-US" sz="3600" b="1" dirty="0" smtClean="0"/>
            </a:br>
            <a:r>
              <a:rPr lang="en-US" sz="3600" b="1" dirty="0" smtClean="0"/>
              <a:t>View instance, activate features</a:t>
            </a:r>
            <a:endParaRPr lang="en-US" sz="3600" b="1" dirty="0"/>
          </a:p>
        </p:txBody>
      </p:sp>
      <p:pic>
        <p:nvPicPr>
          <p:cNvPr id="4" name="Content Placeholder 3" descr="Recat Model basic image + basic text 2_3 Calc_cat_indep_prob_1.png"/>
          <p:cNvPicPr>
            <a:picLocks noGrp="1" noChangeAspect="1"/>
          </p:cNvPicPr>
          <p:nvPr>
            <p:ph idx="1"/>
          </p:nvPr>
        </p:nvPicPr>
        <p:blipFill>
          <a:blip r:embed="rId2"/>
          <a:srcRect l="-18187" r="-18187"/>
          <a:stretch>
            <a:fillRect/>
          </a:stretch>
        </p:blipFill>
        <p:spPr>
          <a:xfrm>
            <a:off x="457200" y="1600200"/>
            <a:ext cx="8229600" cy="4889500"/>
          </a:xfrm>
        </p:spPr>
      </p:pic>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600" b="1" dirty="0" smtClean="0"/>
              <a:t>Guessing Category: Steps 3 + 4</a:t>
            </a:r>
            <a:endParaRPr lang="en-US" sz="3600" b="1" dirty="0"/>
          </a:p>
        </p:txBody>
      </p:sp>
      <p:pic>
        <p:nvPicPr>
          <p:cNvPr id="4" name="Content Placeholder 3" descr="Recat Model basic image + basic text 2_3 Calc_cat_indep_prob and action selection.png"/>
          <p:cNvPicPr>
            <a:picLocks noGrp="1" noChangeAspect="1"/>
          </p:cNvPicPr>
          <p:nvPr>
            <p:ph idx="1"/>
          </p:nvPr>
        </p:nvPicPr>
        <p:blipFill>
          <a:blip r:embed="rId3"/>
          <a:srcRect l="-18187" r="-18187"/>
          <a:stretch>
            <a:fillRect/>
          </a:stretch>
        </p:blipFill>
        <p:spPr>
          <a:xfrm>
            <a:off x="222585" y="1143000"/>
            <a:ext cx="8921415" cy="5430205"/>
          </a:xfrm>
        </p:spPr>
      </p:pic>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t>The model (theory): Category Selection as Bayesian Classification</a:t>
            </a:r>
            <a:endParaRPr lang="en-US" sz="3200" b="1" dirty="0"/>
          </a:p>
        </p:txBody>
      </p:sp>
      <p:pic>
        <p:nvPicPr>
          <p:cNvPr id="4" name="Content Placeholder 3" descr="Recat Bayes theorem image"/>
          <p:cNvPicPr>
            <a:picLocks noGrp="1" noChangeAspect="1"/>
          </p:cNvPicPr>
          <p:nvPr>
            <p:ph idx="1"/>
          </p:nvPr>
        </p:nvPicPr>
        <p:blipFill>
          <a:blip r:embed="rId2"/>
          <a:srcRect t="-73741" b="-73741"/>
          <a:stretch>
            <a:fillRect/>
          </a:stretch>
        </p:blipFill>
        <p:spPr>
          <a:xfrm>
            <a:off x="4625203" y="1181191"/>
            <a:ext cx="3502419" cy="1961376"/>
          </a:xfrm>
        </p:spPr>
      </p:pic>
      <p:sp>
        <p:nvSpPr>
          <p:cNvPr id="5" name="TextBox 4"/>
          <p:cNvSpPr txBox="1"/>
          <p:nvPr/>
        </p:nvSpPr>
        <p:spPr>
          <a:xfrm>
            <a:off x="1849433" y="1798741"/>
            <a:ext cx="2775770" cy="523220"/>
          </a:xfrm>
          <a:prstGeom prst="rect">
            <a:avLst/>
          </a:prstGeom>
          <a:noFill/>
        </p:spPr>
        <p:txBody>
          <a:bodyPr wrap="square" rtlCol="0">
            <a:spAutoFit/>
          </a:bodyPr>
          <a:lstStyle/>
          <a:p>
            <a:r>
              <a:rPr lang="en-US" sz="2800" b="1" dirty="0" err="1" smtClean="0"/>
              <a:t>Bayes</a:t>
            </a:r>
            <a:r>
              <a:rPr lang="en-US" sz="2800" b="1" dirty="0" smtClean="0"/>
              <a:t> Theorem</a:t>
            </a:r>
            <a:r>
              <a:rPr lang="en-US" sz="2400" dirty="0" smtClean="0"/>
              <a:t>:</a:t>
            </a:r>
            <a:endParaRPr lang="en-US" sz="2400" dirty="0"/>
          </a:p>
        </p:txBody>
      </p:sp>
      <p:sp>
        <p:nvSpPr>
          <p:cNvPr id="7" name="TextBox 6"/>
          <p:cNvSpPr txBox="1"/>
          <p:nvPr/>
        </p:nvSpPr>
        <p:spPr>
          <a:xfrm>
            <a:off x="457200" y="2658089"/>
            <a:ext cx="8229600" cy="4401205"/>
          </a:xfrm>
          <a:prstGeom prst="rect">
            <a:avLst/>
          </a:prstGeom>
          <a:noFill/>
        </p:spPr>
        <p:txBody>
          <a:bodyPr wrap="square" rtlCol="0">
            <a:spAutoFit/>
          </a:bodyPr>
          <a:lstStyle/>
          <a:p>
            <a:r>
              <a:rPr lang="en-US" sz="2800" b="1" dirty="0" smtClean="0"/>
              <a:t>Bayesian Classification</a:t>
            </a:r>
            <a:r>
              <a:rPr lang="en-US" sz="2800" dirty="0" smtClean="0"/>
              <a:t>:</a:t>
            </a:r>
          </a:p>
          <a:p>
            <a:pPr>
              <a:buFontTx/>
              <a:buChar char="-"/>
            </a:pPr>
            <a:r>
              <a:rPr lang="en-US" sz="2800" dirty="0" smtClean="0"/>
              <a:t> Uses </a:t>
            </a:r>
            <a:r>
              <a:rPr lang="en-US" sz="2800" dirty="0" err="1" smtClean="0"/>
              <a:t>Bayes</a:t>
            </a:r>
            <a:r>
              <a:rPr lang="en-US" sz="2800" dirty="0" smtClean="0"/>
              <a:t> theorem to choose which category is most   probable, given the feature-values.</a:t>
            </a:r>
          </a:p>
          <a:p>
            <a:pPr>
              <a:buFontTx/>
              <a:buChar char="-"/>
            </a:pPr>
            <a:r>
              <a:rPr lang="en-US" sz="2800" dirty="0" smtClean="0"/>
              <a:t>Presumes features are independent (though often effective extremely even when this is not the case) (See Zhang, 2004).</a:t>
            </a:r>
          </a:p>
          <a:p>
            <a:pPr>
              <a:buFontTx/>
              <a:buChar char="-"/>
            </a:pPr>
            <a:r>
              <a:rPr lang="en-US" sz="2800" dirty="0" smtClean="0"/>
              <a:t>Multiplies (learned) independent probabilities of features given categories to assess likelihood of category membership.</a:t>
            </a:r>
          </a:p>
          <a:p>
            <a:pPr>
              <a:buFontTx/>
              <a:buChar char="-"/>
            </a:pPr>
            <a:endParaRPr lang="en-US" sz="2800" dirty="0"/>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17638"/>
          </a:xfrm>
        </p:spPr>
        <p:txBody>
          <a:bodyPr>
            <a:normAutofit/>
          </a:bodyPr>
          <a:lstStyle/>
          <a:p>
            <a:r>
              <a:rPr lang="en-US" sz="3200" b="1" dirty="0" smtClean="0"/>
              <a:t>Model math: features as </a:t>
            </a:r>
            <a:r>
              <a:rPr lang="en-US" sz="3200" b="1" dirty="0" err="1" smtClean="0"/>
              <a:t>marginals</a:t>
            </a:r>
            <a:endParaRPr lang="en-US" sz="3200" b="1" dirty="0"/>
          </a:p>
        </p:txBody>
      </p:sp>
      <p:pic>
        <p:nvPicPr>
          <p:cNvPr id="4" name="Content Placeholder 3" descr="Recat Bayes theorem cat given feat image"/>
          <p:cNvPicPr>
            <a:picLocks noGrp="1" noChangeAspect="1"/>
          </p:cNvPicPr>
          <p:nvPr>
            <p:ph idx="1"/>
          </p:nvPr>
        </p:nvPicPr>
        <p:blipFill>
          <a:blip r:embed="rId2"/>
          <a:srcRect t="-148215" b="-148215"/>
          <a:stretch>
            <a:fillRect/>
          </a:stretch>
        </p:blipFill>
        <p:spPr>
          <a:xfrm>
            <a:off x="3744670" y="709806"/>
            <a:ext cx="5399330" cy="2144694"/>
          </a:xfrm>
        </p:spPr>
      </p:pic>
      <p:pic>
        <p:nvPicPr>
          <p:cNvPr id="5" name="Picture 4" descr="Recat Bayes marginal decomposition 1.tiff"/>
          <p:cNvPicPr>
            <a:picLocks noChangeAspect="1"/>
          </p:cNvPicPr>
          <p:nvPr/>
        </p:nvPicPr>
        <p:blipFill>
          <a:blip r:embed="rId3"/>
          <a:stretch>
            <a:fillRect/>
          </a:stretch>
        </p:blipFill>
        <p:spPr>
          <a:xfrm>
            <a:off x="0" y="4248539"/>
            <a:ext cx="9144000" cy="2445488"/>
          </a:xfrm>
          <a:prstGeom prst="rect">
            <a:avLst/>
          </a:prstGeom>
        </p:spPr>
      </p:pic>
      <p:sp>
        <p:nvSpPr>
          <p:cNvPr id="6" name="TextBox 5"/>
          <p:cNvSpPr txBox="1"/>
          <p:nvPr/>
        </p:nvSpPr>
        <p:spPr>
          <a:xfrm>
            <a:off x="628476" y="1728412"/>
            <a:ext cx="2932889" cy="830997"/>
          </a:xfrm>
          <a:prstGeom prst="rect">
            <a:avLst/>
          </a:prstGeom>
          <a:noFill/>
        </p:spPr>
        <p:txBody>
          <a:bodyPr wrap="square" rtlCol="0">
            <a:spAutoFit/>
          </a:bodyPr>
          <a:lstStyle/>
          <a:p>
            <a:r>
              <a:rPr lang="en-US" sz="2400" dirty="0" err="1" smtClean="0"/>
              <a:t>Bayes</a:t>
            </a:r>
            <a:r>
              <a:rPr lang="en-US" sz="2400" dirty="0" smtClean="0"/>
              <a:t> theorem, for categories:</a:t>
            </a:r>
            <a:endParaRPr lang="en-US" sz="2400" dirty="0"/>
          </a:p>
        </p:txBody>
      </p:sp>
      <p:pic>
        <p:nvPicPr>
          <p:cNvPr id="7" name="Picture 6" descr="Recat Bayes simple english.tiff"/>
          <p:cNvPicPr>
            <a:picLocks noChangeAspect="1"/>
          </p:cNvPicPr>
          <p:nvPr/>
        </p:nvPicPr>
        <p:blipFill>
          <a:blip r:embed="rId4"/>
          <a:stretch>
            <a:fillRect/>
          </a:stretch>
        </p:blipFill>
        <p:spPr>
          <a:xfrm>
            <a:off x="3561365" y="2333800"/>
            <a:ext cx="5448300" cy="1041400"/>
          </a:xfrm>
          <a:prstGeom prst="rect">
            <a:avLst/>
          </a:prstGeom>
        </p:spPr>
      </p:pic>
      <p:sp>
        <p:nvSpPr>
          <p:cNvPr id="8" name="TextBox 7"/>
          <p:cNvSpPr txBox="1"/>
          <p:nvPr/>
        </p:nvSpPr>
        <p:spPr>
          <a:xfrm>
            <a:off x="628476" y="2623667"/>
            <a:ext cx="2736490" cy="461665"/>
          </a:xfrm>
          <a:prstGeom prst="rect">
            <a:avLst/>
          </a:prstGeom>
          <a:noFill/>
        </p:spPr>
        <p:txBody>
          <a:bodyPr wrap="square" rtlCol="0">
            <a:spAutoFit/>
          </a:bodyPr>
          <a:lstStyle/>
          <a:p>
            <a:r>
              <a:rPr lang="en-US" sz="2400" dirty="0" smtClean="0"/>
              <a:t>In words:</a:t>
            </a:r>
            <a:endParaRPr lang="en-US" sz="2400" dirty="0"/>
          </a:p>
        </p:txBody>
      </p:sp>
      <p:sp>
        <p:nvSpPr>
          <p:cNvPr id="9" name="TextBox 8"/>
          <p:cNvSpPr txBox="1"/>
          <p:nvPr/>
        </p:nvSpPr>
        <p:spPr>
          <a:xfrm>
            <a:off x="-1" y="3875834"/>
            <a:ext cx="8274936" cy="461665"/>
          </a:xfrm>
          <a:prstGeom prst="rect">
            <a:avLst/>
          </a:prstGeom>
          <a:noFill/>
        </p:spPr>
        <p:txBody>
          <a:bodyPr wrap="square" rtlCol="0">
            <a:spAutoFit/>
          </a:bodyPr>
          <a:lstStyle/>
          <a:p>
            <a:r>
              <a:rPr lang="en-US" sz="2400" b="1" dirty="0" smtClean="0"/>
              <a:t>Likelihood (top term) marginalized over multiple features</a:t>
            </a:r>
            <a:endParaRPr lang="en-US" sz="2400" b="1" dirty="0"/>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Model Math:  </a:t>
            </a:r>
            <a:r>
              <a:rPr lang="en-US" b="1" dirty="0" err="1" smtClean="0"/>
              <a:t>Marginals</a:t>
            </a:r>
            <a:r>
              <a:rPr lang="en-US" b="1" dirty="0" smtClean="0"/>
              <a:t> with independence assumptions</a:t>
            </a:r>
            <a:endParaRPr lang="en-US" b="1" dirty="0"/>
          </a:p>
        </p:txBody>
      </p:sp>
      <p:pic>
        <p:nvPicPr>
          <p:cNvPr id="5" name="Content Placeholder 4" descr="Recat Bayes factorized marginal indep assumption.tiff"/>
          <p:cNvPicPr>
            <a:picLocks noGrp="1" noChangeAspect="1"/>
          </p:cNvPicPr>
          <p:nvPr>
            <p:ph idx="1"/>
          </p:nvPr>
        </p:nvPicPr>
        <p:blipFill>
          <a:blip r:embed="rId2"/>
          <a:srcRect t="-34935" b="-34935"/>
          <a:stretch>
            <a:fillRect/>
          </a:stretch>
        </p:blipFill>
        <p:spPr>
          <a:xfrm>
            <a:off x="733221" y="1600201"/>
            <a:ext cx="6919211" cy="3805300"/>
          </a:xfrm>
        </p:spPr>
      </p:pic>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math so far: In words</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  For each category, the model presumes that the likelihood of a single feature of each category is independent of both the other features and other category definitions.</a:t>
            </a:r>
          </a:p>
          <a:p>
            <a:pPr>
              <a:buNone/>
            </a:pPr>
            <a:endParaRPr lang="en-US" dirty="0" smtClean="0"/>
          </a:p>
          <a:p>
            <a:pPr>
              <a:buNone/>
            </a:pPr>
            <a:r>
              <a:rPr lang="en-US" dirty="0" smtClean="0"/>
              <a:t>-  Multiplying the (independent) marginalized likelihoods of the features (predictive of category membership) produces an estimate of the probability of the current instance being a member of the particular category.</a:t>
            </a:r>
          </a:p>
          <a:p>
            <a:pPr>
              <a:buNone/>
            </a:pPr>
            <a:endParaRPr lang="en-US" dirty="0" smtClean="0"/>
          </a:p>
          <a:p>
            <a:pPr>
              <a:buFontTx/>
              <a:buChar char="-"/>
            </a:pPr>
            <a:r>
              <a:rPr lang="en-US" dirty="0" smtClean="0"/>
              <a:t>Note:  In Boolean logic/probability the “and” operator corresponds to multiplication.</a:t>
            </a:r>
          </a:p>
          <a:p>
            <a:pPr>
              <a:buNone/>
            </a:pPr>
            <a:endParaRPr lang="en-US" dirty="0" smtClean="0"/>
          </a:p>
          <a:p>
            <a:pPr>
              <a:buFontTx/>
              <a:buChar char="-"/>
            </a:pPr>
            <a:r>
              <a:rPr lang="en-US" dirty="0" smtClean="0"/>
              <a:t>But how to select which category!?!</a:t>
            </a:r>
          </a:p>
          <a:p>
            <a:pPr>
              <a:buNone/>
            </a:pPr>
            <a:endParaRPr lang="en-US" dirty="0"/>
          </a:p>
          <a:p>
            <a:pPr>
              <a:buNone/>
            </a:pP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5"/>
            <a:ext cx="8229600" cy="588180"/>
          </a:xfrm>
        </p:spPr>
        <p:txBody>
          <a:bodyPr>
            <a:normAutofit fontScale="90000"/>
          </a:bodyPr>
          <a:lstStyle/>
          <a:p>
            <a:r>
              <a:rPr lang="en-US" sz="4000" b="1" dirty="0" smtClean="0"/>
              <a:t>Final Category Selection</a:t>
            </a:r>
            <a:endParaRPr lang="en-US" sz="4000" b="1" dirty="0"/>
          </a:p>
        </p:txBody>
      </p:sp>
      <p:sp>
        <p:nvSpPr>
          <p:cNvPr id="3" name="Content Placeholder 2"/>
          <p:cNvSpPr>
            <a:spLocks noGrp="1"/>
          </p:cNvSpPr>
          <p:nvPr>
            <p:ph idx="1"/>
          </p:nvPr>
        </p:nvSpPr>
        <p:spPr>
          <a:xfrm>
            <a:off x="0" y="636066"/>
            <a:ext cx="3311345" cy="2134385"/>
          </a:xfrm>
        </p:spPr>
        <p:txBody>
          <a:bodyPr>
            <a:normAutofit/>
          </a:bodyPr>
          <a:lstStyle/>
          <a:p>
            <a:pPr>
              <a:buNone/>
            </a:pPr>
            <a:endParaRPr lang="en-US" sz="2400" dirty="0" smtClean="0"/>
          </a:p>
          <a:p>
            <a:pPr>
              <a:buNone/>
            </a:pPr>
            <a:endParaRPr lang="en-US" sz="2400" dirty="0" smtClean="0"/>
          </a:p>
          <a:p>
            <a:pPr>
              <a:buNone/>
            </a:pPr>
            <a:r>
              <a:rPr lang="en-US" sz="2800" dirty="0" err="1"/>
              <a:t>pr</a:t>
            </a:r>
            <a:r>
              <a:rPr lang="en-US" sz="2800" baseline="-25000" dirty="0" err="1"/>
              <a:t>out</a:t>
            </a:r>
            <a:r>
              <a:rPr lang="en-US" sz="2800" dirty="0" err="1"/>
              <a:t>(C</a:t>
            </a:r>
            <a:r>
              <a:rPr lang="en-US" sz="2800" baseline="-25000" dirty="0" err="1"/>
              <a:t>x</a:t>
            </a:r>
            <a:r>
              <a:rPr lang="en-US" sz="2800" baseline="-25000" dirty="0"/>
              <a:t> </a:t>
            </a:r>
            <a:r>
              <a:rPr lang="en-US" sz="2800" dirty="0"/>
              <a:t>| F</a:t>
            </a:r>
            <a:r>
              <a:rPr lang="en-US" sz="2800" baseline="-25000" dirty="0"/>
              <a:t>1 </a:t>
            </a:r>
            <a:r>
              <a:rPr lang="en-US" sz="2800" dirty="0"/>
              <a:t>… F</a:t>
            </a:r>
            <a:r>
              <a:rPr lang="en-US" sz="2800" baseline="-25000" dirty="0"/>
              <a:t>m</a:t>
            </a:r>
            <a:r>
              <a:rPr lang="en-US" sz="2800" dirty="0"/>
              <a:t>) </a:t>
            </a:r>
            <a:r>
              <a:rPr lang="en-US" sz="2800" dirty="0" smtClean="0"/>
              <a:t> =    	</a:t>
            </a:r>
          </a:p>
          <a:p>
            <a:pPr>
              <a:buNone/>
            </a:pPr>
            <a:endParaRPr lang="en-US" u="sng" dirty="0" smtClean="0"/>
          </a:p>
          <a:p>
            <a:pPr>
              <a:buNone/>
            </a:pPr>
            <a:endParaRPr lang="en-US" dirty="0"/>
          </a:p>
        </p:txBody>
      </p:sp>
      <p:sp>
        <p:nvSpPr>
          <p:cNvPr id="4" name="TextBox 3"/>
          <p:cNvSpPr txBox="1"/>
          <p:nvPr/>
        </p:nvSpPr>
        <p:spPr>
          <a:xfrm>
            <a:off x="3356984" y="515025"/>
            <a:ext cx="5832655" cy="2123658"/>
          </a:xfrm>
          <a:prstGeom prst="rect">
            <a:avLst/>
          </a:prstGeom>
          <a:noFill/>
        </p:spPr>
        <p:txBody>
          <a:bodyPr wrap="square" rtlCol="0">
            <a:spAutoFit/>
          </a:bodyPr>
          <a:lstStyle/>
          <a:p>
            <a:pPr>
              <a:buNone/>
            </a:pPr>
            <a:r>
              <a:rPr lang="en-US" sz="3600" dirty="0" smtClean="0"/>
              <a:t>	</a:t>
            </a:r>
            <a:r>
              <a:rPr lang="en-US" sz="3600" dirty="0" err="1" smtClean="0"/>
              <a:t>pr</a:t>
            </a:r>
            <a:r>
              <a:rPr lang="en-US" sz="3600" baseline="-25000" dirty="0" err="1" smtClean="0"/>
              <a:t>ind</a:t>
            </a:r>
            <a:r>
              <a:rPr lang="en-US" sz="3600" dirty="0" smtClean="0"/>
              <a:t>(</a:t>
            </a:r>
            <a:r>
              <a:rPr lang="en-US" sz="3600" dirty="0" err="1" smtClean="0"/>
              <a:t>C</a:t>
            </a:r>
            <a:r>
              <a:rPr lang="en-US" sz="3600" baseline="-25000" dirty="0" err="1" smtClean="0"/>
              <a:t>x</a:t>
            </a:r>
            <a:r>
              <a:rPr lang="en-US" sz="3600" baseline="-25000" dirty="0" smtClean="0"/>
              <a:t> </a:t>
            </a:r>
            <a:r>
              <a:rPr lang="en-US" sz="3600" dirty="0" smtClean="0"/>
              <a:t>| F</a:t>
            </a:r>
            <a:r>
              <a:rPr lang="en-US" sz="3600" baseline="-25000" dirty="0" smtClean="0"/>
              <a:t>1 </a:t>
            </a:r>
            <a:r>
              <a:rPr lang="en-US" sz="3600" dirty="0" smtClean="0"/>
              <a:t>… F</a:t>
            </a:r>
            <a:r>
              <a:rPr lang="en-US" sz="3600" baseline="-25000" dirty="0" smtClean="0"/>
              <a:t>m</a:t>
            </a:r>
            <a:r>
              <a:rPr lang="en-US" sz="3600" u="sng" dirty="0" smtClean="0"/>
              <a:t>)</a:t>
            </a:r>
            <a:r>
              <a:rPr lang="en-US" sz="3600" baseline="-25000" dirty="0" smtClean="0"/>
              <a:t>____________________</a:t>
            </a:r>
          </a:p>
          <a:p>
            <a:pPr>
              <a:buNone/>
            </a:pPr>
            <a:endParaRPr lang="en-US" sz="3600" baseline="-25000" dirty="0" smtClean="0"/>
          </a:p>
          <a:p>
            <a:pPr>
              <a:buNone/>
            </a:pPr>
            <a:r>
              <a:rPr lang="en-US" sz="3600" baseline="-25000" dirty="0" smtClean="0"/>
              <a:t>   </a:t>
            </a:r>
            <a:r>
              <a:rPr lang="en-US" sz="3600" baseline="-25000" dirty="0" err="1" smtClean="0"/>
              <a:t>i</a:t>
            </a:r>
            <a:r>
              <a:rPr lang="en-US" sz="3600" dirty="0" err="1" smtClean="0"/>
              <a:t>Sum</a:t>
            </a:r>
            <a:r>
              <a:rPr lang="en-US" sz="3600" baseline="30000" dirty="0" err="1" smtClean="0"/>
              <a:t>n</a:t>
            </a:r>
            <a:r>
              <a:rPr lang="en-US" sz="3600" baseline="30000" dirty="0" smtClean="0"/>
              <a:t>  </a:t>
            </a:r>
            <a:r>
              <a:rPr lang="en-US" sz="3600" dirty="0" smtClean="0"/>
              <a:t>( </a:t>
            </a:r>
            <a:r>
              <a:rPr lang="en-US" sz="3600" dirty="0" err="1" smtClean="0"/>
              <a:t>pr</a:t>
            </a:r>
            <a:r>
              <a:rPr lang="en-US" sz="3600" baseline="-25000" dirty="0" err="1" smtClean="0"/>
              <a:t>ind</a:t>
            </a:r>
            <a:r>
              <a:rPr lang="en-US" sz="3600" dirty="0" err="1" smtClean="0"/>
              <a:t>(C</a:t>
            </a:r>
            <a:r>
              <a:rPr lang="en-US" sz="3600" baseline="-25000" dirty="0" err="1" smtClean="0"/>
              <a:t>i</a:t>
            </a:r>
            <a:r>
              <a:rPr lang="en-US" sz="3600" baseline="-25000" dirty="0" smtClean="0"/>
              <a:t> </a:t>
            </a:r>
            <a:r>
              <a:rPr lang="en-US" sz="3600" dirty="0" smtClean="0"/>
              <a:t>| F</a:t>
            </a:r>
            <a:r>
              <a:rPr lang="en-US" sz="3600" baseline="-25000" dirty="0" smtClean="0"/>
              <a:t>1 </a:t>
            </a:r>
            <a:r>
              <a:rPr lang="en-US" sz="3600" dirty="0" smtClean="0"/>
              <a:t>… F</a:t>
            </a:r>
            <a:r>
              <a:rPr lang="en-US" sz="3600" baseline="-25000" dirty="0" smtClean="0"/>
              <a:t>m</a:t>
            </a:r>
            <a:r>
              <a:rPr lang="en-US" sz="3600" dirty="0" smtClean="0"/>
              <a:t>)  )</a:t>
            </a:r>
            <a:endParaRPr lang="en-US" sz="3600" dirty="0"/>
          </a:p>
        </p:txBody>
      </p:sp>
      <p:sp>
        <p:nvSpPr>
          <p:cNvPr id="5" name="TextBox 4"/>
          <p:cNvSpPr txBox="1"/>
          <p:nvPr/>
        </p:nvSpPr>
        <p:spPr>
          <a:xfrm>
            <a:off x="241925" y="2802630"/>
            <a:ext cx="8648810" cy="2862323"/>
          </a:xfrm>
          <a:prstGeom prst="rect">
            <a:avLst/>
          </a:prstGeom>
          <a:noFill/>
        </p:spPr>
        <p:txBody>
          <a:bodyPr wrap="square" rtlCol="0">
            <a:spAutoFit/>
          </a:bodyPr>
          <a:lstStyle/>
          <a:p>
            <a:r>
              <a:rPr lang="en-US" dirty="0" smtClean="0">
                <a:solidFill>
                  <a:schemeClr val="accent1">
                    <a:lumMod val="75000"/>
                  </a:schemeClr>
                </a:solidFill>
              </a:rPr>
              <a:t>Categories compete based on their relative probabilities (similar to biased competition in theories of action selection).  </a:t>
            </a:r>
          </a:p>
          <a:p>
            <a:endParaRPr lang="en-US" dirty="0" smtClean="0">
              <a:solidFill>
                <a:schemeClr val="accent1">
                  <a:lumMod val="75000"/>
                </a:schemeClr>
              </a:solidFill>
            </a:endParaRPr>
          </a:p>
          <a:p>
            <a:r>
              <a:rPr lang="en-US" dirty="0" smtClean="0">
                <a:solidFill>
                  <a:schemeClr val="accent1">
                    <a:lumMod val="75000"/>
                  </a:schemeClr>
                </a:solidFill>
              </a:rPr>
              <a:t>_________________________________________________________________________</a:t>
            </a:r>
          </a:p>
          <a:p>
            <a:r>
              <a:rPr lang="en-US" b="1" dirty="0" smtClean="0">
                <a:solidFill>
                  <a:schemeClr val="accent2">
                    <a:lumMod val="75000"/>
                  </a:schemeClr>
                </a:solidFill>
              </a:rPr>
              <a:t>Speculation</a:t>
            </a:r>
            <a:r>
              <a:rPr lang="en-US" dirty="0" smtClean="0">
                <a:solidFill>
                  <a:schemeClr val="accent1">
                    <a:lumMod val="75000"/>
                  </a:schemeClr>
                </a:solidFill>
              </a:rPr>
              <a:t>: This may be formally similar to the Gibbs measure in machine learning.  If so, the resulting probability distribution (over categories, given the current instance) can be thought of as fitting a log-linear model “in subjects heads”, where the categories serve as predictor variables, the category’s overall probability (given the features, and relative to other categories) is the weight of each variable, and the “predicted quantity” (the Y variable in the log-linear model) is success in categorization.  </a:t>
            </a:r>
            <a:endParaRPr lang="en-US" dirty="0">
              <a:solidFill>
                <a:schemeClr val="accent1">
                  <a:lumMod val="75000"/>
                </a:schemeClr>
              </a:solidFill>
            </a:endParaRPr>
          </a:p>
        </p:txBody>
      </p:sp>
      <p:pic>
        <p:nvPicPr>
          <p:cNvPr id="6" name="Picture 5" descr="Recat Gibbs Distribution Image"/>
          <p:cNvPicPr>
            <a:picLocks noChangeAspect="1"/>
          </p:cNvPicPr>
          <p:nvPr/>
        </p:nvPicPr>
        <p:blipFill>
          <a:blip r:embed="rId3"/>
          <a:stretch>
            <a:fillRect/>
          </a:stretch>
        </p:blipFill>
        <p:spPr>
          <a:xfrm>
            <a:off x="241925" y="6008975"/>
            <a:ext cx="3632200" cy="584200"/>
          </a:xfrm>
          <a:prstGeom prst="rect">
            <a:avLst/>
          </a:prstGeom>
          <a:ln w="3175" cmpd="sng">
            <a:solidFill>
              <a:schemeClr val="bg1"/>
            </a:solidFill>
          </a:ln>
        </p:spPr>
      </p:pic>
      <p:pic>
        <p:nvPicPr>
          <p:cNvPr id="7" name="Picture 6" descr="Recat loglinear image"/>
          <p:cNvPicPr>
            <a:picLocks noChangeAspect="1"/>
          </p:cNvPicPr>
          <p:nvPr/>
        </p:nvPicPr>
        <p:blipFill>
          <a:blip r:embed="rId4"/>
          <a:stretch>
            <a:fillRect/>
          </a:stretch>
        </p:blipFill>
        <p:spPr>
          <a:xfrm>
            <a:off x="6051341" y="6008975"/>
            <a:ext cx="2635459" cy="647700"/>
          </a:xfrm>
          <a:prstGeom prst="rect">
            <a:avLst/>
          </a:prstGeom>
          <a:ln w="0" cap="flat" cmpd="sng" algn="ctr">
            <a:solidFill>
              <a:schemeClr val="bg1"/>
            </a:solidFill>
            <a:prstDash val="solid"/>
            <a:round/>
            <a:headEnd type="none" w="med" len="med"/>
            <a:tailEnd type="none" w="med" len="med"/>
          </a:ln>
        </p:spPr>
      </p:pic>
      <p:sp>
        <p:nvSpPr>
          <p:cNvPr id="8" name="TextBox 7"/>
          <p:cNvSpPr txBox="1"/>
          <p:nvPr/>
        </p:nvSpPr>
        <p:spPr>
          <a:xfrm>
            <a:off x="457200" y="5664953"/>
            <a:ext cx="1622860" cy="369332"/>
          </a:xfrm>
          <a:prstGeom prst="rect">
            <a:avLst/>
          </a:prstGeom>
          <a:noFill/>
        </p:spPr>
        <p:txBody>
          <a:bodyPr wrap="none" rtlCol="0">
            <a:spAutoFit/>
          </a:bodyPr>
          <a:lstStyle/>
          <a:p>
            <a:r>
              <a:rPr lang="en-US" b="1" dirty="0" smtClean="0">
                <a:solidFill>
                  <a:srgbClr val="953735"/>
                </a:solidFill>
              </a:rPr>
              <a:t>Gibbs Measure</a:t>
            </a:r>
            <a:endParaRPr lang="en-US" b="1" dirty="0">
              <a:solidFill>
                <a:srgbClr val="953735"/>
              </a:solidFill>
            </a:endParaRPr>
          </a:p>
        </p:txBody>
      </p:sp>
      <p:sp>
        <p:nvSpPr>
          <p:cNvPr id="9" name="TextBox 8"/>
          <p:cNvSpPr txBox="1"/>
          <p:nvPr/>
        </p:nvSpPr>
        <p:spPr>
          <a:xfrm>
            <a:off x="6273312" y="5639643"/>
            <a:ext cx="1810750" cy="369332"/>
          </a:xfrm>
          <a:prstGeom prst="rect">
            <a:avLst/>
          </a:prstGeom>
          <a:noFill/>
        </p:spPr>
        <p:txBody>
          <a:bodyPr wrap="none" rtlCol="0">
            <a:spAutoFit/>
          </a:bodyPr>
          <a:lstStyle/>
          <a:p>
            <a:r>
              <a:rPr lang="en-US" b="1" dirty="0" smtClean="0">
                <a:solidFill>
                  <a:srgbClr val="953735"/>
                </a:solidFill>
              </a:rPr>
              <a:t>Log-linear Model</a:t>
            </a:r>
            <a:endParaRPr lang="en-US" b="1" dirty="0">
              <a:solidFill>
                <a:srgbClr val="953735"/>
              </a:solidFill>
            </a:endParaRPr>
          </a:p>
        </p:txBody>
      </p:sp>
      <p:sp>
        <p:nvSpPr>
          <p:cNvPr id="10" name="TextBox 9"/>
          <p:cNvSpPr txBox="1"/>
          <p:nvPr/>
        </p:nvSpPr>
        <p:spPr>
          <a:xfrm>
            <a:off x="4651380" y="6131510"/>
            <a:ext cx="1399962" cy="461665"/>
          </a:xfrm>
          <a:prstGeom prst="rect">
            <a:avLst/>
          </a:prstGeom>
          <a:noFill/>
        </p:spPr>
        <p:txBody>
          <a:bodyPr wrap="square" rtlCol="0">
            <a:spAutoFit/>
          </a:bodyPr>
          <a:lstStyle/>
          <a:p>
            <a:r>
              <a:rPr lang="en-US" sz="2400" dirty="0" smtClean="0"/>
              <a:t>Y = </a:t>
            </a:r>
            <a:endParaRPr lang="en-US" sz="2400" dirty="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 Motif:</a:t>
            </a:r>
            <a:endParaRPr lang="en-US" b="1" dirty="0"/>
          </a:p>
        </p:txBody>
      </p:sp>
      <p:sp>
        <p:nvSpPr>
          <p:cNvPr id="3" name="Content Placeholder 2"/>
          <p:cNvSpPr>
            <a:spLocks noGrp="1"/>
          </p:cNvSpPr>
          <p:nvPr>
            <p:ph idx="1"/>
          </p:nvPr>
        </p:nvSpPr>
        <p:spPr/>
        <p:txBody>
          <a:bodyPr/>
          <a:lstStyle/>
          <a:p>
            <a:pPr>
              <a:buNone/>
            </a:pPr>
            <a:r>
              <a:rPr lang="en-US" dirty="0" smtClean="0"/>
              <a:t>When is environmental change “just noise”, and when is it “meaningful” in terms of updating our theories?  How can we tell the difference?</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Updating: words</a:t>
            </a:r>
            <a:endParaRPr lang="en-US" dirty="0"/>
          </a:p>
        </p:txBody>
      </p:sp>
      <p:sp>
        <p:nvSpPr>
          <p:cNvPr id="3" name="Content Placeholder 2"/>
          <p:cNvSpPr>
            <a:spLocks noGrp="1"/>
          </p:cNvSpPr>
          <p:nvPr>
            <p:ph idx="1"/>
          </p:nvPr>
        </p:nvSpPr>
        <p:spPr/>
        <p:txBody>
          <a:bodyPr>
            <a:normAutofit lnSpcReduction="10000"/>
          </a:bodyPr>
          <a:lstStyle/>
          <a:p>
            <a:r>
              <a:rPr lang="en-US" dirty="0" smtClean="0"/>
              <a:t>Subjects receive feedback, and (subconsciously) adjust the weights of the features, relative to the categories, in response.</a:t>
            </a:r>
          </a:p>
          <a:p>
            <a:r>
              <a:rPr lang="en-US" dirty="0" smtClean="0"/>
              <a:t>Takes the form of Bayesian Updating, but </a:t>
            </a:r>
            <a:r>
              <a:rPr lang="en-US" dirty="0" smtClean="0">
                <a:solidFill>
                  <a:srgbClr val="953735"/>
                </a:solidFill>
              </a:rPr>
              <a:t>also </a:t>
            </a:r>
            <a:r>
              <a:rPr lang="en-US" dirty="0" smtClean="0"/>
              <a:t>looks a lot like (associative) reward learning.</a:t>
            </a:r>
          </a:p>
          <a:p>
            <a:r>
              <a:rPr lang="en-US" dirty="0" smtClean="0"/>
              <a:t>Note:  Since feedback is provided in the form “this was in category ____” updates happen only for the category observed/given.  </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Update: Picture</a:t>
            </a:r>
            <a:endParaRPr lang="en-US" dirty="0"/>
          </a:p>
        </p:txBody>
      </p:sp>
      <p:pic>
        <p:nvPicPr>
          <p:cNvPr id="6" name="Content Placeholder 5" descr="Recat Model basic image + basic text 2.png"/>
          <p:cNvPicPr>
            <a:picLocks noGrp="1" noChangeAspect="1"/>
          </p:cNvPicPr>
          <p:nvPr>
            <p:ph idx="1"/>
          </p:nvPr>
        </p:nvPicPr>
        <p:blipFill>
          <a:blip r:embed="rId2"/>
          <a:srcRect l="-18187" r="-18187"/>
          <a:stretch>
            <a:fillRect/>
          </a:stretch>
        </p:blipFill>
        <p:spPr>
          <a:xfrm>
            <a:off x="-907184" y="1600200"/>
            <a:ext cx="6977068" cy="4525963"/>
          </a:xfrm>
        </p:spPr>
      </p:pic>
      <p:sp>
        <p:nvSpPr>
          <p:cNvPr id="7" name="TextBox 6"/>
          <p:cNvSpPr txBox="1"/>
          <p:nvPr/>
        </p:nvSpPr>
        <p:spPr>
          <a:xfrm>
            <a:off x="5689208" y="1784866"/>
            <a:ext cx="3454792" cy="369332"/>
          </a:xfrm>
          <a:prstGeom prst="rect">
            <a:avLst/>
          </a:prstGeom>
          <a:noFill/>
        </p:spPr>
        <p:txBody>
          <a:bodyPr wrap="none" rtlCol="0">
            <a:spAutoFit/>
          </a:bodyPr>
          <a:lstStyle/>
          <a:p>
            <a:r>
              <a:rPr lang="en-US" b="1" dirty="0" smtClean="0">
                <a:solidFill>
                  <a:schemeClr val="accent1">
                    <a:lumMod val="75000"/>
                  </a:schemeClr>
                </a:solidFill>
              </a:rPr>
              <a:t>Features remain active in memory</a:t>
            </a:r>
            <a:endParaRPr lang="en-US" b="1" dirty="0">
              <a:solidFill>
                <a:schemeClr val="accent1">
                  <a:lumMod val="75000"/>
                </a:schemeClr>
              </a:solidFill>
            </a:endParaRPr>
          </a:p>
        </p:txBody>
      </p:sp>
      <p:sp>
        <p:nvSpPr>
          <p:cNvPr id="8" name="TextBox 7"/>
          <p:cNvSpPr txBox="1"/>
          <p:nvPr/>
        </p:nvSpPr>
        <p:spPr>
          <a:xfrm>
            <a:off x="3258984" y="4005188"/>
            <a:ext cx="4404459" cy="646331"/>
          </a:xfrm>
          <a:prstGeom prst="rect">
            <a:avLst/>
          </a:prstGeom>
          <a:noFill/>
        </p:spPr>
        <p:txBody>
          <a:bodyPr wrap="none" rtlCol="0">
            <a:spAutoFit/>
          </a:bodyPr>
          <a:lstStyle/>
          <a:p>
            <a:r>
              <a:rPr lang="en-US" b="1" dirty="0" smtClean="0"/>
              <a:t>Relevant Category activated, given feedback</a:t>
            </a:r>
          </a:p>
          <a:p>
            <a:r>
              <a:rPr lang="en-US" b="1" dirty="0" smtClean="0"/>
              <a:t>(for example, relevant category = B)</a:t>
            </a:r>
            <a:endParaRPr lang="en-US" b="1" dirty="0"/>
          </a:p>
        </p:txBody>
      </p:sp>
      <p:sp>
        <p:nvSpPr>
          <p:cNvPr id="9" name="TextBox 8"/>
          <p:cNvSpPr txBox="1"/>
          <p:nvPr/>
        </p:nvSpPr>
        <p:spPr>
          <a:xfrm>
            <a:off x="2972418" y="1415534"/>
            <a:ext cx="1531226" cy="369332"/>
          </a:xfrm>
          <a:prstGeom prst="rect">
            <a:avLst/>
          </a:prstGeom>
          <a:noFill/>
        </p:spPr>
        <p:txBody>
          <a:bodyPr wrap="none" rtlCol="0">
            <a:spAutoFit/>
          </a:bodyPr>
          <a:lstStyle/>
          <a:p>
            <a:r>
              <a:rPr lang="en-US" b="1" dirty="0" smtClean="0"/>
              <a:t>Post-feedback</a:t>
            </a:r>
            <a:endParaRPr lang="en-US" b="1" dirty="0"/>
          </a:p>
        </p:txBody>
      </p:sp>
      <p:sp>
        <p:nvSpPr>
          <p:cNvPr id="11" name="TextBox 10"/>
          <p:cNvSpPr txBox="1"/>
          <p:nvPr/>
        </p:nvSpPr>
        <p:spPr>
          <a:xfrm>
            <a:off x="6503612" y="2250861"/>
            <a:ext cx="2640388" cy="1754327"/>
          </a:xfrm>
          <a:prstGeom prst="rect">
            <a:avLst/>
          </a:prstGeom>
          <a:noFill/>
        </p:spPr>
        <p:txBody>
          <a:bodyPr wrap="square" rtlCol="0">
            <a:spAutoFit/>
          </a:bodyPr>
          <a:lstStyle/>
          <a:p>
            <a:r>
              <a:rPr lang="en-US" b="1" dirty="0" smtClean="0">
                <a:solidFill>
                  <a:srgbClr val="008000"/>
                </a:solidFill>
              </a:rPr>
              <a:t>Update feature weights:  Since </a:t>
            </a:r>
            <a:r>
              <a:rPr lang="en-US" b="1" dirty="0" err="1" smtClean="0">
                <a:solidFill>
                  <a:srgbClr val="008000"/>
                </a:solidFill>
              </a:rPr>
              <a:t>Cat+Features</a:t>
            </a:r>
            <a:r>
              <a:rPr lang="en-US" b="1" dirty="0" smtClean="0">
                <a:solidFill>
                  <a:srgbClr val="008000"/>
                </a:solidFill>
              </a:rPr>
              <a:t> active, this functions a bit like </a:t>
            </a:r>
            <a:r>
              <a:rPr lang="en-US" b="1" dirty="0" err="1" smtClean="0">
                <a:solidFill>
                  <a:srgbClr val="008000"/>
                </a:solidFill>
              </a:rPr>
              <a:t>Hebbian</a:t>
            </a:r>
            <a:r>
              <a:rPr lang="en-US" b="1" dirty="0" smtClean="0">
                <a:solidFill>
                  <a:srgbClr val="008000"/>
                </a:solidFill>
              </a:rPr>
              <a:t>, </a:t>
            </a:r>
            <a:r>
              <a:rPr lang="en-US" b="1" dirty="0" err="1" smtClean="0">
                <a:solidFill>
                  <a:srgbClr val="008000"/>
                </a:solidFill>
              </a:rPr>
              <a:t>associatve</a:t>
            </a:r>
            <a:r>
              <a:rPr lang="en-US" b="1" dirty="0" smtClean="0">
                <a:solidFill>
                  <a:srgbClr val="008000"/>
                </a:solidFill>
              </a:rPr>
              <a:t> learning.  (Actual algorithm = Bayesian)</a:t>
            </a:r>
            <a:endParaRPr lang="en-US" b="1" dirty="0">
              <a:solidFill>
                <a:srgbClr val="008000"/>
              </a:solidFill>
            </a:endParaRPr>
          </a:p>
        </p:txBody>
      </p:sp>
      <p:sp>
        <p:nvSpPr>
          <p:cNvPr id="12" name="TextBox 11"/>
          <p:cNvSpPr txBox="1"/>
          <p:nvPr/>
        </p:nvSpPr>
        <p:spPr>
          <a:xfrm>
            <a:off x="4821665" y="2154198"/>
            <a:ext cx="319198" cy="1938992"/>
          </a:xfrm>
          <a:prstGeom prst="rect">
            <a:avLst/>
          </a:prstGeom>
          <a:noFill/>
        </p:spPr>
        <p:txBody>
          <a:bodyPr wrap="square" rtlCol="0">
            <a:spAutoFit/>
          </a:bodyPr>
          <a:lstStyle/>
          <a:p>
            <a:r>
              <a:rPr lang="en-US" sz="2000" b="1" dirty="0" smtClean="0"/>
              <a:t>^</a:t>
            </a:r>
          </a:p>
          <a:p>
            <a:r>
              <a:rPr lang="en-US" sz="2000" b="1" dirty="0" smtClean="0"/>
              <a:t>|</a:t>
            </a:r>
          </a:p>
          <a:p>
            <a:r>
              <a:rPr lang="en-US" sz="2000" b="1" dirty="0" smtClean="0"/>
              <a:t>^</a:t>
            </a:r>
          </a:p>
          <a:p>
            <a:r>
              <a:rPr lang="en-US" sz="2000" b="1" dirty="0" smtClean="0"/>
              <a:t>|</a:t>
            </a:r>
          </a:p>
          <a:p>
            <a:r>
              <a:rPr lang="en-US" sz="2000" b="1" dirty="0" smtClean="0"/>
              <a:t>^</a:t>
            </a:r>
          </a:p>
          <a:p>
            <a:r>
              <a:rPr lang="en-US" sz="2000" b="1" dirty="0"/>
              <a:t>|</a:t>
            </a:r>
          </a:p>
        </p:txBody>
      </p:sp>
      <p:sp>
        <p:nvSpPr>
          <p:cNvPr id="13" name="TextBox 12"/>
          <p:cNvSpPr txBox="1"/>
          <p:nvPr/>
        </p:nvSpPr>
        <p:spPr>
          <a:xfrm>
            <a:off x="5168629" y="2820729"/>
            <a:ext cx="1041158" cy="923330"/>
          </a:xfrm>
          <a:prstGeom prst="rect">
            <a:avLst/>
          </a:prstGeom>
          <a:noFill/>
        </p:spPr>
        <p:txBody>
          <a:bodyPr wrap="none" rtlCol="0">
            <a:spAutoFit/>
          </a:bodyPr>
          <a:lstStyle/>
          <a:p>
            <a:pPr algn="ctr"/>
            <a:r>
              <a:rPr lang="en-US" dirty="0" smtClean="0"/>
              <a:t>Direction</a:t>
            </a:r>
          </a:p>
          <a:p>
            <a:pPr algn="ctr"/>
            <a:r>
              <a:rPr lang="en-US" dirty="0" smtClean="0"/>
              <a:t>Of</a:t>
            </a:r>
          </a:p>
          <a:p>
            <a:pPr algn="ctr"/>
            <a:r>
              <a:rPr lang="en-US" dirty="0" smtClean="0"/>
              <a:t>update</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172"/>
            <a:ext cx="8229600" cy="1143000"/>
          </a:xfrm>
        </p:spPr>
        <p:txBody>
          <a:bodyPr>
            <a:normAutofit fontScale="90000"/>
          </a:bodyPr>
          <a:lstStyle/>
          <a:p>
            <a:r>
              <a:rPr lang="en-US" dirty="0" smtClean="0"/>
              <a:t>Considerations for update procedure</a:t>
            </a:r>
            <a:endParaRPr lang="en-US" dirty="0"/>
          </a:p>
        </p:txBody>
      </p:sp>
      <p:sp>
        <p:nvSpPr>
          <p:cNvPr id="3" name="Content Placeholder 2"/>
          <p:cNvSpPr>
            <a:spLocks noGrp="1"/>
          </p:cNvSpPr>
          <p:nvPr>
            <p:ph idx="1"/>
          </p:nvPr>
        </p:nvSpPr>
        <p:spPr>
          <a:xfrm>
            <a:off x="457200" y="940243"/>
            <a:ext cx="8229600" cy="5917757"/>
          </a:xfrm>
        </p:spPr>
        <p:txBody>
          <a:bodyPr>
            <a:normAutofit fontScale="40000" lnSpcReduction="20000"/>
          </a:bodyPr>
          <a:lstStyle/>
          <a:p>
            <a:pPr marL="914400" lvl="1" indent="-514350">
              <a:buNone/>
            </a:pPr>
            <a:r>
              <a:rPr lang="en-US" sz="5000" dirty="0" smtClean="0"/>
              <a:t>1.  Biologically/Behaviorally plausible</a:t>
            </a:r>
          </a:p>
          <a:p>
            <a:pPr marL="914400" lvl="1" indent="-514350">
              <a:buNone/>
            </a:pPr>
            <a:r>
              <a:rPr lang="en-US" sz="5000" dirty="0" smtClean="0"/>
              <a:t>		</a:t>
            </a:r>
            <a:r>
              <a:rPr lang="en-US" sz="5000" b="1" dirty="0" smtClean="0"/>
              <a:t>Reward Learning</a:t>
            </a:r>
          </a:p>
          <a:p>
            <a:pPr marL="914400" lvl="1" indent="-514350">
              <a:buNone/>
            </a:pPr>
            <a:r>
              <a:rPr lang="en-US" sz="5000" dirty="0" smtClean="0"/>
              <a:t>		e.g. </a:t>
            </a:r>
            <a:r>
              <a:rPr lang="en-US" sz="5000" dirty="0" err="1" smtClean="0"/>
              <a:t>Rescorla</a:t>
            </a:r>
            <a:r>
              <a:rPr lang="en-US" sz="5000" dirty="0" smtClean="0"/>
              <a:t> Wagner (and other general 	prediction error 	based equations).</a:t>
            </a:r>
          </a:p>
          <a:p>
            <a:pPr marL="914400" lvl="1" indent="-514350">
              <a:buNone/>
            </a:pPr>
            <a:r>
              <a:rPr lang="en-US" sz="5000" dirty="0" smtClean="0"/>
              <a:t>		pro: large variety of applications (machine learning, 	biology 	(e.g. tonic Dopamine spike), 	conditioning) lots of evidence 	(</a:t>
            </a:r>
            <a:r>
              <a:rPr lang="en-US" sz="5000" dirty="0" err="1" smtClean="0"/>
              <a:t>Mathys</a:t>
            </a:r>
            <a:r>
              <a:rPr lang="en-US" sz="5000" dirty="0" smtClean="0"/>
              <a:t> et. al 2012)</a:t>
            </a:r>
          </a:p>
          <a:p>
            <a:pPr marL="914400" lvl="1" indent="-514350">
              <a:buNone/>
            </a:pPr>
            <a:r>
              <a:rPr lang="en-US" sz="5000" dirty="0" smtClean="0"/>
              <a:t>		pro: easy to compute, convergence guaranteed under certain	conditions</a:t>
            </a:r>
          </a:p>
          <a:p>
            <a:pPr marL="914400" lvl="1" indent="-514350">
              <a:buNone/>
            </a:pPr>
            <a:r>
              <a:rPr lang="en-US" sz="5000" dirty="0" smtClean="0"/>
              <a:t>		pro: can include individual parameters</a:t>
            </a:r>
          </a:p>
          <a:p>
            <a:pPr marL="914400" lvl="1" indent="-514350">
              <a:buNone/>
            </a:pPr>
            <a:r>
              <a:rPr lang="en-US" sz="5000" dirty="0" smtClean="0"/>
              <a:t>		con: not mathematically normative</a:t>
            </a:r>
          </a:p>
          <a:p>
            <a:pPr marL="914400" lvl="1" indent="-514350">
              <a:buNone/>
            </a:pPr>
            <a:r>
              <a:rPr lang="en-US" sz="5000" dirty="0" smtClean="0"/>
              <a:t>	</a:t>
            </a:r>
          </a:p>
          <a:p>
            <a:pPr marL="914400" lvl="1" indent="-514350">
              <a:buAutoNum type="arabicPeriod" startAt="2"/>
            </a:pPr>
            <a:r>
              <a:rPr lang="en-US" sz="5000" dirty="0" smtClean="0"/>
              <a:t>Mathematically/Computationally Normative</a:t>
            </a:r>
          </a:p>
          <a:p>
            <a:pPr marL="1314450" lvl="2" indent="-514350">
              <a:buNone/>
            </a:pPr>
            <a:r>
              <a:rPr lang="en-US" sz="5000" dirty="0" smtClean="0"/>
              <a:t>	</a:t>
            </a:r>
            <a:r>
              <a:rPr lang="en-US" sz="5000" b="1" dirty="0" smtClean="0"/>
              <a:t>Bayesian</a:t>
            </a:r>
            <a:r>
              <a:rPr lang="en-US" sz="5000" dirty="0" smtClean="0"/>
              <a:t>	</a:t>
            </a:r>
          </a:p>
          <a:p>
            <a:pPr marL="1314450" lvl="2" indent="-514350">
              <a:buNone/>
            </a:pPr>
            <a:r>
              <a:rPr lang="en-US" sz="5000" dirty="0" smtClean="0"/>
              <a:t>	Pro: Optimal/Normative  (</a:t>
            </a:r>
            <a:r>
              <a:rPr lang="en-US" sz="5000" dirty="0" err="1" smtClean="0"/>
              <a:t>Jaynes</a:t>
            </a:r>
            <a:r>
              <a:rPr lang="en-US" sz="5000" dirty="0" smtClean="0"/>
              <a:t> 2003)</a:t>
            </a:r>
          </a:p>
          <a:p>
            <a:pPr marL="1314450" lvl="2" indent="-514350">
              <a:buNone/>
            </a:pPr>
            <a:r>
              <a:rPr lang="en-US" sz="5000" dirty="0" smtClean="0"/>
              <a:t>	Pro: Some biological plausibility (“Bayesian brain” (Friston 2008(?), Clark, 2012)</a:t>
            </a:r>
          </a:p>
          <a:p>
            <a:pPr marL="1314450" lvl="2" indent="-514350">
              <a:buNone/>
            </a:pPr>
            <a:r>
              <a:rPr lang="en-US" sz="5000" dirty="0" smtClean="0"/>
              <a:t>	</a:t>
            </a:r>
            <a:r>
              <a:rPr lang="en-US" sz="5000" dirty="0" err="1" smtClean="0"/>
              <a:t>Pro(ish</a:t>
            </a:r>
            <a:r>
              <a:rPr lang="en-US" sz="5000" dirty="0" smtClean="0"/>
              <a:t>): Can include individual parameters (in the form of priors), though sometimes difficult</a:t>
            </a:r>
          </a:p>
          <a:p>
            <a:pPr marL="1314450" lvl="2" indent="-514350">
              <a:buNone/>
            </a:pPr>
            <a:r>
              <a:rPr lang="en-US" sz="5000" dirty="0" smtClean="0"/>
              <a:t>	Con: Sometimes difficult to implement computationally</a:t>
            </a:r>
          </a:p>
          <a:p>
            <a:pPr marL="914400" lvl="1" indent="-514350">
              <a:buNone/>
            </a:pPr>
            <a:endParaRPr lang="en-US" dirty="0" smtClean="0"/>
          </a:p>
          <a:p>
            <a:pPr marL="914400" lvl="1" indent="-514350">
              <a:buAutoNum type="arabicPeriod"/>
            </a:pP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Reward Learning/Prediction Error</a:t>
            </a:r>
            <a:endParaRPr lang="en-US" dirty="0"/>
          </a:p>
        </p:txBody>
      </p:sp>
      <p:sp>
        <p:nvSpPr>
          <p:cNvPr id="3" name="Content Placeholder 2"/>
          <p:cNvSpPr>
            <a:spLocks noGrp="1"/>
          </p:cNvSpPr>
          <p:nvPr>
            <p:ph idx="1"/>
          </p:nvPr>
        </p:nvSpPr>
        <p:spPr/>
        <p:txBody>
          <a:bodyPr>
            <a:normAutofit fontScale="40000" lnSpcReduction="20000"/>
          </a:bodyPr>
          <a:lstStyle/>
          <a:p>
            <a:pPr>
              <a:buFontTx/>
              <a:buChar char="-"/>
            </a:pPr>
            <a:r>
              <a:rPr lang="en-US" b="1" dirty="0" smtClean="0"/>
              <a:t>General form of Reward Learning algorithm:</a:t>
            </a:r>
          </a:p>
          <a:p>
            <a:pPr>
              <a:buFontTx/>
              <a:buChar char="-"/>
            </a:pPr>
            <a:endParaRPr lang="en-US" dirty="0"/>
          </a:p>
          <a:p>
            <a:pPr>
              <a:buFontTx/>
              <a:buChar char="-"/>
            </a:pPr>
            <a:endParaRPr lang="en-US" dirty="0" smtClean="0"/>
          </a:p>
          <a:p>
            <a:pPr lvl="1">
              <a:buFontTx/>
              <a:buChar char="-"/>
            </a:pPr>
            <a:r>
              <a:rPr lang="en-US" sz="8727" dirty="0" err="1" smtClean="0">
                <a:solidFill>
                  <a:srgbClr val="008000"/>
                </a:solidFill>
              </a:rPr>
              <a:t>New_prediction</a:t>
            </a:r>
            <a:r>
              <a:rPr lang="en-US" sz="8727" dirty="0" smtClean="0">
                <a:solidFill>
                  <a:srgbClr val="008000"/>
                </a:solidFill>
              </a:rPr>
              <a:t> = </a:t>
            </a:r>
            <a:r>
              <a:rPr lang="en-US" sz="8727" dirty="0" err="1" smtClean="0">
                <a:solidFill>
                  <a:srgbClr val="008000"/>
                </a:solidFill>
              </a:rPr>
              <a:t>old_prediction</a:t>
            </a:r>
            <a:r>
              <a:rPr lang="en-US" sz="8727" dirty="0" smtClean="0">
                <a:solidFill>
                  <a:srgbClr val="008000"/>
                </a:solidFill>
              </a:rPr>
              <a:t> +((</a:t>
            </a:r>
            <a:r>
              <a:rPr lang="en-US" sz="8727" dirty="0" err="1" smtClean="0">
                <a:solidFill>
                  <a:srgbClr val="008000"/>
                </a:solidFill>
              </a:rPr>
              <a:t>learning_rate</a:t>
            </a:r>
            <a:r>
              <a:rPr lang="en-US" sz="8727" dirty="0" smtClean="0">
                <a:solidFill>
                  <a:srgbClr val="008000"/>
                </a:solidFill>
              </a:rPr>
              <a:t>) </a:t>
            </a:r>
            <a:r>
              <a:rPr lang="en-US" sz="8727" dirty="0" err="1" smtClean="0">
                <a:solidFill>
                  <a:srgbClr val="008000"/>
                </a:solidFill>
              </a:rPr>
              <a:t>x</a:t>
            </a:r>
            <a:r>
              <a:rPr lang="en-US" sz="8727" dirty="0" smtClean="0">
                <a:solidFill>
                  <a:srgbClr val="008000"/>
                </a:solidFill>
              </a:rPr>
              <a:t>( </a:t>
            </a:r>
            <a:r>
              <a:rPr lang="en-US" sz="8727" dirty="0" err="1" smtClean="0">
                <a:solidFill>
                  <a:srgbClr val="008000"/>
                </a:solidFill>
              </a:rPr>
              <a:t>new_data</a:t>
            </a:r>
            <a:r>
              <a:rPr lang="en-US" sz="8727" dirty="0" smtClean="0">
                <a:solidFill>
                  <a:srgbClr val="008000"/>
                </a:solidFill>
              </a:rPr>
              <a:t> – </a:t>
            </a:r>
            <a:r>
              <a:rPr lang="en-US" sz="8727" dirty="0" err="1" smtClean="0">
                <a:solidFill>
                  <a:srgbClr val="008000"/>
                </a:solidFill>
              </a:rPr>
              <a:t>old_prediction</a:t>
            </a:r>
            <a:r>
              <a:rPr lang="en-US" sz="8727" dirty="0" smtClean="0">
                <a:solidFill>
                  <a:srgbClr val="008000"/>
                </a:solidFill>
              </a:rPr>
              <a:t>) )</a:t>
            </a:r>
          </a:p>
          <a:p>
            <a:pPr lvl="1">
              <a:buFontTx/>
              <a:buChar char="-"/>
            </a:pPr>
            <a:endParaRPr lang="en-US" sz="5714" dirty="0" smtClean="0">
              <a:solidFill>
                <a:schemeClr val="accent3">
                  <a:lumMod val="75000"/>
                </a:schemeClr>
              </a:solidFill>
            </a:endParaRPr>
          </a:p>
          <a:p>
            <a:pPr lvl="1">
              <a:buFontTx/>
              <a:buChar char="-"/>
            </a:pPr>
            <a:r>
              <a:rPr lang="en-US" sz="5053" dirty="0" smtClean="0">
                <a:solidFill>
                  <a:srgbClr val="254061"/>
                </a:solidFill>
              </a:rPr>
              <a:t>Learning Rate = how fast new information is incorporate.  </a:t>
            </a:r>
          </a:p>
          <a:p>
            <a:pPr lvl="1">
              <a:buFontTx/>
              <a:buChar char="-"/>
            </a:pPr>
            <a:r>
              <a:rPr lang="en-US" sz="5053" dirty="0" smtClean="0">
                <a:solidFill>
                  <a:srgbClr val="254061"/>
                </a:solidFill>
              </a:rPr>
              <a:t>New data – </a:t>
            </a:r>
            <a:r>
              <a:rPr lang="en-US" sz="5053" dirty="0" err="1" smtClean="0">
                <a:solidFill>
                  <a:srgbClr val="254061"/>
                </a:solidFill>
              </a:rPr>
              <a:t>old_prediction</a:t>
            </a:r>
            <a:r>
              <a:rPr lang="en-US" sz="5053" dirty="0" smtClean="0">
                <a:solidFill>
                  <a:srgbClr val="254061"/>
                </a:solidFill>
              </a:rPr>
              <a:t> = “prediction error”</a:t>
            </a:r>
          </a:p>
          <a:p>
            <a:pPr>
              <a:buFontTx/>
              <a:buChar char="-"/>
            </a:pPr>
            <a:r>
              <a:rPr lang="en-US" dirty="0" smtClean="0"/>
              <a:t>Reward learning algorithms are useful algorithms for updating beliefs based on new information.  Unlike Bayesian methods they are heuristics and not principle driven.</a:t>
            </a:r>
          </a:p>
          <a:p>
            <a:pPr>
              <a:buFontTx/>
              <a:buChar char="-"/>
            </a:pPr>
            <a:r>
              <a:rPr lang="en-US" dirty="0" smtClean="0"/>
              <a:t>RL algorithms tend to be quick and computationally efficient, whereas Bayesian rule can lead to difficult to compute integrals.</a:t>
            </a:r>
          </a:p>
          <a:p>
            <a:pPr>
              <a:buFontTx/>
              <a:buChar char="-"/>
            </a:pPr>
            <a:r>
              <a:rPr lang="en-US" dirty="0" smtClean="0"/>
              <a:t>RL has successfully </a:t>
            </a:r>
            <a:r>
              <a:rPr lang="en-US" dirty="0" err="1" smtClean="0"/>
              <a:t>modelled</a:t>
            </a:r>
            <a:r>
              <a:rPr lang="en-US" dirty="0" smtClean="0"/>
              <a:t> many real-world behaviors (e.g. </a:t>
            </a:r>
            <a:r>
              <a:rPr lang="en-US" dirty="0" err="1" smtClean="0"/>
              <a:t>Rescorla</a:t>
            </a:r>
            <a:r>
              <a:rPr lang="en-US" dirty="0" smtClean="0"/>
              <a:t>-Wagner).</a:t>
            </a:r>
          </a:p>
          <a:p>
            <a:pPr>
              <a:buNone/>
            </a:pP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385621"/>
          </a:xfrm>
        </p:spPr>
        <p:txBody>
          <a:bodyPr>
            <a:normAutofit fontScale="90000"/>
          </a:bodyPr>
          <a:lstStyle/>
          <a:p>
            <a:pPr lvl="1" algn="ctr" defTabSz="457200" rtl="0">
              <a:spcBef>
                <a:spcPct val="0"/>
              </a:spcBef>
            </a:pPr>
            <a:r>
              <a:rPr lang="en-US" sz="2800" b="1" dirty="0" smtClean="0"/>
              <a:t>Prediction Error Based Updating, Example</a:t>
            </a:r>
            <a:br>
              <a:rPr lang="en-US" sz="2800" b="1" dirty="0" smtClean="0"/>
            </a:br>
            <a:r>
              <a:rPr lang="en-US" sz="2667" dirty="0" err="1" smtClean="0">
                <a:solidFill>
                  <a:srgbClr val="008000"/>
                </a:solidFill>
              </a:rPr>
              <a:t>New_prediction</a:t>
            </a:r>
            <a:r>
              <a:rPr lang="en-US" sz="2667" dirty="0" smtClean="0">
                <a:solidFill>
                  <a:srgbClr val="008000"/>
                </a:solidFill>
              </a:rPr>
              <a:t> = </a:t>
            </a:r>
            <a:r>
              <a:rPr lang="en-US" sz="2667" dirty="0" err="1" smtClean="0">
                <a:solidFill>
                  <a:srgbClr val="008000"/>
                </a:solidFill>
              </a:rPr>
              <a:t>old_prediction</a:t>
            </a:r>
            <a:r>
              <a:rPr lang="en-US" sz="2667" dirty="0" smtClean="0">
                <a:solidFill>
                  <a:srgbClr val="008000"/>
                </a:solidFill>
              </a:rPr>
              <a:t> +((</a:t>
            </a:r>
            <a:r>
              <a:rPr lang="en-US" sz="2667" dirty="0" err="1" smtClean="0">
                <a:solidFill>
                  <a:srgbClr val="008000"/>
                </a:solidFill>
              </a:rPr>
              <a:t>learning_rate</a:t>
            </a:r>
            <a:r>
              <a:rPr lang="en-US" sz="2667" dirty="0" smtClean="0">
                <a:solidFill>
                  <a:srgbClr val="008000"/>
                </a:solidFill>
              </a:rPr>
              <a:t>) </a:t>
            </a:r>
            <a:r>
              <a:rPr lang="en-US" sz="2667" dirty="0" err="1" smtClean="0">
                <a:solidFill>
                  <a:srgbClr val="008000"/>
                </a:solidFill>
              </a:rPr>
              <a:t>x</a:t>
            </a:r>
            <a:r>
              <a:rPr lang="en-US" sz="2667" dirty="0" smtClean="0">
                <a:solidFill>
                  <a:srgbClr val="008000"/>
                </a:solidFill>
              </a:rPr>
              <a:t>( </a:t>
            </a:r>
            <a:r>
              <a:rPr lang="en-US" sz="2667" dirty="0" err="1" smtClean="0">
                <a:solidFill>
                  <a:srgbClr val="008000"/>
                </a:solidFill>
              </a:rPr>
              <a:t>new_data</a:t>
            </a:r>
            <a:r>
              <a:rPr lang="en-US" sz="2667" dirty="0" smtClean="0">
                <a:solidFill>
                  <a:srgbClr val="008000"/>
                </a:solidFill>
              </a:rPr>
              <a:t> – </a:t>
            </a:r>
            <a:r>
              <a:rPr lang="en-US" sz="2667" dirty="0" err="1" smtClean="0">
                <a:solidFill>
                  <a:srgbClr val="008000"/>
                </a:solidFill>
              </a:rPr>
              <a:t>old_prediction</a:t>
            </a:r>
            <a:r>
              <a:rPr lang="en-US" sz="2667" dirty="0" smtClean="0">
                <a:solidFill>
                  <a:srgbClr val="008000"/>
                </a:solidFill>
              </a:rPr>
              <a:t>) )</a:t>
            </a:r>
            <a:r>
              <a:rPr lang="en-US" sz="8727" dirty="0" smtClean="0">
                <a:solidFill>
                  <a:srgbClr val="008000"/>
                </a:solidFill>
              </a:rPr>
              <a:t/>
            </a:r>
            <a:br>
              <a:rPr lang="en-US" sz="8727" dirty="0" smtClean="0">
                <a:solidFill>
                  <a:srgbClr val="008000"/>
                </a:solidFill>
              </a:rPr>
            </a:br>
            <a:endParaRPr lang="en-US" sz="2800" b="1" dirty="0"/>
          </a:p>
        </p:txBody>
      </p:sp>
      <p:pic>
        <p:nvPicPr>
          <p:cNvPr id="4" name="Content Placeholder 3" descr="Recat baseball example"/>
          <p:cNvPicPr>
            <a:picLocks noGrp="1" noChangeAspect="1"/>
          </p:cNvPicPr>
          <p:nvPr>
            <p:ph idx="1"/>
          </p:nvPr>
        </p:nvPicPr>
        <p:blipFill>
          <a:blip r:embed="rId2"/>
          <a:srcRect l="-86921" r="-86921"/>
          <a:stretch>
            <a:fillRect/>
          </a:stretch>
        </p:blipFill>
        <p:spPr>
          <a:xfrm>
            <a:off x="-2264351" y="1600200"/>
            <a:ext cx="7888890" cy="4525963"/>
          </a:xfrm>
        </p:spPr>
      </p:pic>
      <p:sp>
        <p:nvSpPr>
          <p:cNvPr id="6" name="TextBox 5"/>
          <p:cNvSpPr txBox="1"/>
          <p:nvPr/>
        </p:nvSpPr>
        <p:spPr>
          <a:xfrm>
            <a:off x="3329772" y="1692603"/>
            <a:ext cx="5814228" cy="5909311"/>
          </a:xfrm>
          <a:prstGeom prst="rect">
            <a:avLst/>
          </a:prstGeom>
          <a:noFill/>
        </p:spPr>
        <p:txBody>
          <a:bodyPr vert="horz" wrap="square" rtlCol="0">
            <a:spAutoFit/>
          </a:bodyPr>
          <a:lstStyle/>
          <a:p>
            <a:r>
              <a:rPr lang="en-US" b="1" dirty="0" smtClean="0"/>
              <a:t>How much force should the pitcher use to get the ball over</a:t>
            </a:r>
          </a:p>
          <a:p>
            <a:r>
              <a:rPr lang="en-US" b="1" dirty="0" smtClean="0"/>
              <a:t> home-plate?</a:t>
            </a:r>
          </a:p>
          <a:p>
            <a:r>
              <a:rPr lang="en-US" b="1" dirty="0" smtClean="0">
                <a:solidFill>
                  <a:srgbClr val="008000"/>
                </a:solidFill>
              </a:rPr>
              <a:t>Alternately:</a:t>
            </a:r>
          </a:p>
          <a:p>
            <a:r>
              <a:rPr lang="en-US" b="1" dirty="0" smtClean="0"/>
              <a:t>What is the (predicted amount) of force needed to travel the distance to </a:t>
            </a:r>
            <a:r>
              <a:rPr lang="en-US" b="1" dirty="0" err="1" smtClean="0"/>
              <a:t>homeplate</a:t>
            </a:r>
            <a:r>
              <a:rPr lang="en-US" b="1" dirty="0" smtClean="0"/>
              <a:t>?</a:t>
            </a:r>
          </a:p>
          <a:p>
            <a:endParaRPr lang="en-US" dirty="0" smtClean="0"/>
          </a:p>
          <a:p>
            <a:pPr marL="342900" indent="-342900">
              <a:buAutoNum type="arabicPeriod"/>
            </a:pPr>
            <a:r>
              <a:rPr lang="en-US" dirty="0" smtClean="0"/>
              <a:t>Pitcher guesses amount of force</a:t>
            </a:r>
          </a:p>
          <a:p>
            <a:pPr marL="342900" indent="-342900">
              <a:buAutoNum type="arabicPeriod"/>
            </a:pPr>
            <a:r>
              <a:rPr lang="en-US" dirty="0" smtClean="0"/>
              <a:t>Throws ball</a:t>
            </a:r>
          </a:p>
          <a:p>
            <a:pPr marL="342900" indent="-342900">
              <a:buAutoNum type="arabicPeriod"/>
            </a:pPr>
            <a:r>
              <a:rPr lang="en-US" dirty="0" err="1" smtClean="0"/>
              <a:t>Recieves</a:t>
            </a:r>
            <a:r>
              <a:rPr lang="en-US" dirty="0" smtClean="0"/>
              <a:t> feedback (Oh no! He threw it too far!)</a:t>
            </a:r>
          </a:p>
          <a:p>
            <a:pPr marL="342900" indent="-342900">
              <a:buAutoNum type="arabicPeriod"/>
            </a:pPr>
            <a:r>
              <a:rPr lang="en-US" dirty="0" smtClean="0"/>
              <a:t>Next pitch:  Adjusts amount of force used.</a:t>
            </a:r>
          </a:p>
          <a:p>
            <a:pPr marL="342900" indent="-342900">
              <a:buAutoNum type="arabicPeriod"/>
            </a:pPr>
            <a:endParaRPr lang="en-US" dirty="0" smtClean="0"/>
          </a:p>
          <a:p>
            <a:pPr marL="342900" lvl="1" indent="-342900"/>
            <a:r>
              <a:rPr lang="en-US" dirty="0" err="1" smtClean="0">
                <a:solidFill>
                  <a:schemeClr val="accent1">
                    <a:lumMod val="50000"/>
                  </a:schemeClr>
                </a:solidFill>
              </a:rPr>
              <a:t>Amount_of_force(new</a:t>
            </a:r>
            <a:r>
              <a:rPr lang="en-US" dirty="0" smtClean="0">
                <a:solidFill>
                  <a:schemeClr val="accent1">
                    <a:lumMod val="50000"/>
                  </a:schemeClr>
                </a:solidFill>
              </a:rPr>
              <a:t> pitch) = expected_ </a:t>
            </a:r>
            <a:r>
              <a:rPr lang="en-US" dirty="0" err="1" smtClean="0">
                <a:solidFill>
                  <a:schemeClr val="accent1">
                    <a:lumMod val="50000"/>
                  </a:schemeClr>
                </a:solidFill>
              </a:rPr>
              <a:t>distance_given_previous_force</a:t>
            </a:r>
            <a:r>
              <a:rPr lang="en-US" dirty="0" smtClean="0">
                <a:solidFill>
                  <a:schemeClr val="accent1">
                    <a:lumMod val="50000"/>
                  </a:schemeClr>
                </a:solidFill>
              </a:rPr>
              <a:t> +((</a:t>
            </a:r>
            <a:r>
              <a:rPr lang="en-US" dirty="0" err="1" smtClean="0">
                <a:solidFill>
                  <a:schemeClr val="accent1">
                    <a:lumMod val="50000"/>
                  </a:schemeClr>
                </a:solidFill>
              </a:rPr>
              <a:t>learning_rate</a:t>
            </a:r>
            <a:r>
              <a:rPr lang="en-US" dirty="0" smtClean="0">
                <a:solidFill>
                  <a:schemeClr val="accent1">
                    <a:lumMod val="50000"/>
                  </a:schemeClr>
                </a:solidFill>
              </a:rPr>
              <a:t>) </a:t>
            </a:r>
            <a:r>
              <a:rPr lang="en-US" dirty="0" err="1" smtClean="0">
                <a:solidFill>
                  <a:schemeClr val="accent1">
                    <a:lumMod val="50000"/>
                  </a:schemeClr>
                </a:solidFill>
              </a:rPr>
              <a:t>x</a:t>
            </a:r>
            <a:r>
              <a:rPr lang="en-US" dirty="0" smtClean="0">
                <a:solidFill>
                  <a:schemeClr val="accent1">
                    <a:lumMod val="50000"/>
                  </a:schemeClr>
                </a:solidFill>
              </a:rPr>
              <a:t>( </a:t>
            </a:r>
            <a:r>
              <a:rPr lang="en-US" dirty="0" err="1" smtClean="0">
                <a:solidFill>
                  <a:schemeClr val="accent1">
                    <a:lumMod val="50000"/>
                  </a:schemeClr>
                </a:solidFill>
              </a:rPr>
              <a:t>distance_ball</a:t>
            </a:r>
            <a:r>
              <a:rPr lang="en-US" dirty="0" smtClean="0">
                <a:solidFill>
                  <a:schemeClr val="accent1">
                    <a:lumMod val="50000"/>
                  </a:schemeClr>
                </a:solidFill>
              </a:rPr>
              <a:t> travelled – intended </a:t>
            </a:r>
            <a:r>
              <a:rPr lang="en-US" dirty="0" err="1" smtClean="0">
                <a:solidFill>
                  <a:schemeClr val="accent1">
                    <a:lumMod val="50000"/>
                  </a:schemeClr>
                </a:solidFill>
              </a:rPr>
              <a:t>distance_based_on_previous_force</a:t>
            </a:r>
            <a:r>
              <a:rPr lang="en-US" dirty="0" smtClean="0">
                <a:solidFill>
                  <a:schemeClr val="accent1">
                    <a:lumMod val="50000"/>
                  </a:schemeClr>
                </a:solidFill>
              </a:rPr>
              <a:t>) )</a:t>
            </a:r>
          </a:p>
          <a:p>
            <a:pPr marL="342900" lvl="1" indent="-342900"/>
            <a:endParaRPr lang="en-US" dirty="0" smtClean="0">
              <a:solidFill>
                <a:schemeClr val="accent1">
                  <a:lumMod val="50000"/>
                </a:schemeClr>
              </a:solidFill>
            </a:endParaRPr>
          </a:p>
          <a:p>
            <a:pPr marL="342900" lvl="1" indent="-342900"/>
            <a:r>
              <a:rPr lang="en-US" dirty="0" smtClean="0">
                <a:solidFill>
                  <a:schemeClr val="accent1">
                    <a:lumMod val="50000"/>
                  </a:schemeClr>
                </a:solidFill>
              </a:rPr>
              <a:t>* Note: would need to convert distances and forces into appropriate units.</a:t>
            </a:r>
          </a:p>
          <a:p>
            <a:pPr marL="342900" indent="-342900"/>
            <a:endParaRPr lang="en-US" dirty="0" smtClean="0"/>
          </a:p>
          <a:p>
            <a:endParaRPr lang="en-US" b="1" dirty="0"/>
          </a:p>
          <a:p>
            <a:endParaRPr lang="en-US" b="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Bayesian inference (again)</a:t>
            </a:r>
            <a:endParaRPr lang="en-US" dirty="0"/>
          </a:p>
        </p:txBody>
      </p:sp>
      <p:pic>
        <p:nvPicPr>
          <p:cNvPr id="4" name="Content Placeholder 3" descr="Recat Bayesian inference image"/>
          <p:cNvPicPr>
            <a:picLocks noGrp="1" noChangeAspect="1"/>
          </p:cNvPicPr>
          <p:nvPr>
            <p:ph idx="1"/>
          </p:nvPr>
        </p:nvPicPr>
        <p:blipFill>
          <a:blip r:embed="rId2"/>
          <a:srcRect t="-94365" b="-94365"/>
          <a:stretch>
            <a:fillRect/>
          </a:stretch>
        </p:blipFill>
        <p:spPr>
          <a:xfrm>
            <a:off x="2106625" y="1417638"/>
            <a:ext cx="4378859" cy="2408204"/>
          </a:xfrm>
        </p:spPr>
      </p:pic>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Which one? Reward Learning and prediction error or Bayesian Inference?</a:t>
            </a:r>
            <a:endParaRPr lang="en-US" dirty="0"/>
          </a:p>
        </p:txBody>
      </p:sp>
      <p:sp>
        <p:nvSpPr>
          <p:cNvPr id="3" name="Content Placeholder 2"/>
          <p:cNvSpPr>
            <a:spLocks noGrp="1"/>
          </p:cNvSpPr>
          <p:nvPr>
            <p:ph idx="1"/>
          </p:nvPr>
        </p:nvSpPr>
        <p:spPr/>
        <p:txBody>
          <a:bodyPr/>
          <a:lstStyle/>
          <a:p>
            <a:pPr>
              <a:buNone/>
            </a:pPr>
            <a:r>
              <a:rPr lang="en-US" dirty="0" smtClean="0"/>
              <a:t>Answer:  Both</a:t>
            </a:r>
          </a:p>
          <a:p>
            <a:pPr>
              <a:buNone/>
            </a:pPr>
            <a:endParaRPr lang="en-US" dirty="0" smtClean="0"/>
          </a:p>
          <a:p>
            <a:pPr>
              <a:buNone/>
            </a:pPr>
            <a:r>
              <a:rPr lang="en-US" dirty="0" smtClean="0"/>
              <a:t>Model uses a </a:t>
            </a:r>
            <a:r>
              <a:rPr lang="en-US" dirty="0" err="1" smtClean="0"/>
              <a:t>hierarcharchical</a:t>
            </a:r>
            <a:r>
              <a:rPr lang="en-US" dirty="0" smtClean="0"/>
              <a:t> Bayesian update algorithm, which behaves like a reward learning algorithm.  The best of both worlds!</a:t>
            </a:r>
          </a:p>
          <a:p>
            <a:pPr>
              <a:buNone/>
            </a:pPr>
            <a:r>
              <a:rPr lang="en-US" dirty="0" smtClean="0"/>
              <a:t>	(</a:t>
            </a:r>
            <a:r>
              <a:rPr lang="en-US" dirty="0" err="1" smtClean="0"/>
              <a:t>Mathys</a:t>
            </a:r>
            <a:r>
              <a:rPr lang="en-US" dirty="0" smtClean="0"/>
              <a:t> et, 2012)</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8229600" cy="2045442"/>
          </a:xfrm>
        </p:spPr>
        <p:txBody>
          <a:bodyPr>
            <a:normAutofit fontScale="90000"/>
          </a:bodyPr>
          <a:lstStyle/>
          <a:p>
            <a:r>
              <a:rPr lang="en-US" dirty="0" smtClean="0"/>
              <a:t/>
            </a:r>
            <a:br>
              <a:rPr lang="en-US" dirty="0" smtClean="0"/>
            </a:br>
            <a:r>
              <a:rPr lang="en-US" sz="4000" dirty="0" smtClean="0">
                <a:solidFill>
                  <a:schemeClr val="accent2">
                    <a:lumMod val="75000"/>
                  </a:schemeClr>
                </a:solidFill>
              </a:rPr>
              <a:t>But How?</a:t>
            </a:r>
            <a:r>
              <a:rPr lang="en-US" dirty="0" smtClean="0"/>
              <a:t/>
            </a:r>
            <a:br>
              <a:rPr lang="en-US" dirty="0" smtClean="0"/>
            </a:br>
            <a:r>
              <a:rPr lang="en-US" sz="3111" b="1" dirty="0" smtClean="0"/>
              <a:t>Hierarchical Bayesian Inference</a:t>
            </a:r>
            <a:r>
              <a:rPr lang="en-US" sz="3111" dirty="0" smtClean="0"/>
              <a:t>: Reasoning about causes of causes and Changes within Changes.</a:t>
            </a:r>
            <a:endParaRPr lang="en-US" sz="3111" dirty="0"/>
          </a:p>
        </p:txBody>
      </p:sp>
      <p:sp>
        <p:nvSpPr>
          <p:cNvPr id="3" name="Content Placeholder 2"/>
          <p:cNvSpPr>
            <a:spLocks noGrp="1"/>
          </p:cNvSpPr>
          <p:nvPr>
            <p:ph idx="1"/>
          </p:nvPr>
        </p:nvSpPr>
        <p:spPr>
          <a:xfrm>
            <a:off x="457200" y="1820071"/>
            <a:ext cx="8229600" cy="4306092"/>
          </a:xfrm>
        </p:spPr>
        <p:txBody>
          <a:bodyPr>
            <a:normAutofit fontScale="70000" lnSpcReduction="20000"/>
          </a:bodyPr>
          <a:lstStyle/>
          <a:p>
            <a:pPr>
              <a:buNone/>
            </a:pPr>
            <a:endParaRPr lang="en-US" dirty="0" smtClean="0"/>
          </a:p>
          <a:p>
            <a:pPr>
              <a:buNone/>
            </a:pPr>
            <a:r>
              <a:rPr lang="en-US" b="1" dirty="0" smtClean="0"/>
              <a:t>Hierarchical Bayesian inference </a:t>
            </a:r>
            <a:r>
              <a:rPr lang="en-US" dirty="0" smtClean="0"/>
              <a:t>nests sets of predictions:  For example:  The priors of at one level can be set by a higher level, while “lower” levels can influence the likelihoods at higher levels.</a:t>
            </a:r>
          </a:p>
          <a:p>
            <a:pPr>
              <a:buNone/>
            </a:pPr>
            <a:endParaRPr lang="en-US" dirty="0"/>
          </a:p>
          <a:p>
            <a:pPr>
              <a:buNone/>
            </a:pPr>
            <a:r>
              <a:rPr lang="en-US" b="1" dirty="0" smtClean="0"/>
              <a:t>Why bother?  </a:t>
            </a:r>
            <a:r>
              <a:rPr lang="en-US" dirty="0" smtClean="0"/>
              <a:t>Environmentally plausible:  Events may be caused by multiple interdependent factors.  Hierarchical Bayesian inference can capture these dependencies.</a:t>
            </a:r>
          </a:p>
          <a:p>
            <a:pPr>
              <a:buNone/>
            </a:pPr>
            <a:r>
              <a:rPr lang="en-US" dirty="0" smtClean="0"/>
              <a:t>	Biologically plausible:  The organization of cortical hierarchies may </a:t>
            </a:r>
            <a:r>
              <a:rPr lang="en-US" dirty="0" err="1" smtClean="0"/>
              <a:t>relflect</a:t>
            </a:r>
            <a:r>
              <a:rPr lang="en-US" dirty="0" smtClean="0"/>
              <a:t> this computational process  (</a:t>
            </a:r>
            <a:r>
              <a:rPr lang="en-US" dirty="0" err="1" smtClean="0"/>
              <a:t>Rao+Ballard</a:t>
            </a:r>
            <a:r>
              <a:rPr lang="en-US" dirty="0" smtClean="0"/>
              <a:t> 2003, </a:t>
            </a:r>
            <a:r>
              <a:rPr lang="en-US" dirty="0" err="1" smtClean="0"/>
              <a:t>Kiebel</a:t>
            </a:r>
            <a:r>
              <a:rPr lang="en-US" dirty="0" smtClean="0"/>
              <a:t> et al, 2008, 2009).</a:t>
            </a:r>
          </a:p>
          <a:p>
            <a:pPr>
              <a:buNone/>
            </a:pPr>
            <a:r>
              <a:rPr lang="en-US" dirty="0" smtClean="0"/>
              <a:t>	Behaviorally plausible:  Non-linear forms could yield non-monotonic behaviors of the type seen in deep learning.</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Update Rule: Hierarchical Model Explained</a:t>
            </a:r>
            <a:endParaRPr lang="en-US" dirty="0"/>
          </a:p>
        </p:txBody>
      </p:sp>
      <p:sp>
        <p:nvSpPr>
          <p:cNvPr id="3" name="Content Placeholder 2"/>
          <p:cNvSpPr>
            <a:spLocks noGrp="1"/>
          </p:cNvSpPr>
          <p:nvPr>
            <p:ph idx="1"/>
          </p:nvPr>
        </p:nvSpPr>
        <p:spPr/>
        <p:txBody>
          <a:bodyPr>
            <a:normAutofit/>
          </a:bodyPr>
          <a:lstStyle/>
          <a:p>
            <a:pPr>
              <a:buNone/>
            </a:pPr>
            <a:r>
              <a:rPr lang="en-US" dirty="0" smtClean="0"/>
              <a:t>Hierarchical models presume that observed changes are the result of unobservable (hidden) underlying causes.  They are hierarchical in the sense that they presume that unobservable causes can themselves have deeper unobservable hidden causes (which in turn may have still deeper underlying causes…).</a:t>
            </a:r>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Update Rule: Example of a hierarchy of causes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Observable:  Whether or not it is light or dark in the classroom.</a:t>
            </a:r>
          </a:p>
          <a:p>
            <a:r>
              <a:rPr lang="en-US" dirty="0" smtClean="0"/>
              <a:t>Hidden Cause 1</a:t>
            </a:r>
          </a:p>
          <a:p>
            <a:pPr>
              <a:buNone/>
            </a:pPr>
            <a:r>
              <a:rPr lang="en-US" dirty="0" smtClean="0"/>
              <a:t>	- light switch on or off</a:t>
            </a:r>
          </a:p>
          <a:p>
            <a:r>
              <a:rPr lang="en-US" dirty="0" smtClean="0"/>
              <a:t>Hidden Cause 2</a:t>
            </a:r>
          </a:p>
          <a:p>
            <a:pPr lvl="1"/>
            <a:r>
              <a:rPr lang="en-US" dirty="0" smtClean="0"/>
              <a:t>Time of Day</a:t>
            </a:r>
          </a:p>
          <a:p>
            <a:r>
              <a:rPr lang="en-US" dirty="0" smtClean="0"/>
              <a:t>Hidden Cause 3</a:t>
            </a:r>
          </a:p>
          <a:p>
            <a:pPr lvl="1"/>
            <a:r>
              <a:rPr lang="en-US" dirty="0" smtClean="0"/>
              <a:t>Season</a:t>
            </a:r>
          </a:p>
          <a:p>
            <a:r>
              <a:rPr lang="en-US" dirty="0" smtClean="0"/>
              <a:t>Other Possible Hidden factors/sources of noise</a:t>
            </a:r>
          </a:p>
          <a:p>
            <a:pPr lvl="1">
              <a:buNone/>
            </a:pPr>
            <a:r>
              <a:rPr lang="en-US" dirty="0" smtClean="0"/>
              <a:t>	Weather, Patterns of use, presence of people….</a:t>
            </a: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6137"/>
            <a:ext cx="8229600" cy="1143000"/>
          </a:xfrm>
        </p:spPr>
        <p:txBody>
          <a:bodyPr/>
          <a:lstStyle/>
          <a:p>
            <a:r>
              <a:rPr lang="en-US" dirty="0" smtClean="0"/>
              <a:t>The Medium Question</a:t>
            </a:r>
            <a:endParaRPr lang="en-US" dirty="0"/>
          </a:p>
        </p:txBody>
      </p:sp>
      <p:sp>
        <p:nvSpPr>
          <p:cNvPr id="3" name="Content Placeholder 2"/>
          <p:cNvSpPr>
            <a:spLocks noGrp="1"/>
          </p:cNvSpPr>
          <p:nvPr>
            <p:ph idx="1"/>
          </p:nvPr>
        </p:nvSpPr>
        <p:spPr>
          <a:xfrm>
            <a:off x="457200" y="2016481"/>
            <a:ext cx="8229600" cy="4525963"/>
          </a:xfrm>
        </p:spPr>
        <p:txBody>
          <a:bodyPr/>
          <a:lstStyle/>
          <a:p>
            <a:pPr algn="ctr">
              <a:buNone/>
            </a:pPr>
            <a:r>
              <a:rPr lang="en-US" dirty="0" smtClean="0">
                <a:solidFill>
                  <a:schemeClr val="bg1">
                    <a:lumMod val="50000"/>
                  </a:schemeClr>
                </a:solidFill>
              </a:rPr>
              <a:t>Category formation (and change) can be a  proxy for broader conceptual change:  Compressing a set of features into a broader category (given feedback) might be analogous to theory formation.  </a:t>
            </a:r>
          </a:p>
          <a:p>
            <a:pPr algn="ctr">
              <a:buNone/>
            </a:pPr>
            <a:r>
              <a:rPr lang="en-US" dirty="0" smtClean="0">
                <a:solidFill>
                  <a:schemeClr val="bg1">
                    <a:lumMod val="50000"/>
                  </a:schemeClr>
                </a:solidFill>
              </a:rPr>
              <a:t>(E.g. “Features X and Y predict membership in Category </a:t>
            </a:r>
            <a:r>
              <a:rPr lang="en-US" dirty="0">
                <a:solidFill>
                  <a:schemeClr val="bg1">
                    <a:lumMod val="50000"/>
                  </a:schemeClr>
                </a:solidFill>
              </a:rPr>
              <a:t>Z</a:t>
            </a:r>
            <a:r>
              <a:rPr lang="en-US" dirty="0" smtClean="0">
                <a:solidFill>
                  <a:schemeClr val="bg1">
                    <a:lumMod val="50000"/>
                  </a:schemeClr>
                </a:solidFill>
              </a:rPr>
              <a:t>”)</a:t>
            </a:r>
            <a:endParaRPr lang="en-US" dirty="0">
              <a:solidFill>
                <a:schemeClr val="bg1">
                  <a:lumMod val="50000"/>
                </a:schemeClr>
              </a:solidFill>
            </a:endParaRPr>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Update Rule: Example Hierarchy (cont.)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Knowing only information about whether the the room is light or dark, we can’t definitively say whether the switch is on or off, or what time of day it is, or what season.  However, these and other factors likely effect the patterns of light and dark.  We can try and capture these patterns statistically.  For example, the tendency of the light to be on (which might partly reflect time of day) might be reflected by it’s variance.  Changes in the variance itself (the volatility) might reflect the time of year (longer or shorter days).  One’s model can have any number of levels to capture these sorts of dependencies. </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Yea, but…  </a:t>
            </a:r>
            <a:r>
              <a:rPr lang="en-US" sz="2667" dirty="0" smtClean="0"/>
              <a:t>That hierarchy seems awful specific: can hierarchical </a:t>
            </a:r>
            <a:r>
              <a:rPr lang="en-US" sz="2667" dirty="0" err="1" smtClean="0"/>
              <a:t>Bayes</a:t>
            </a:r>
            <a:r>
              <a:rPr lang="en-US" sz="2667" dirty="0" smtClean="0"/>
              <a:t> models capture dependencies without being overly specific?</a:t>
            </a:r>
            <a:endParaRPr lang="en-US" sz="2667" dirty="0"/>
          </a:p>
        </p:txBody>
      </p:sp>
      <p:sp>
        <p:nvSpPr>
          <p:cNvPr id="3" name="Content Placeholder 2"/>
          <p:cNvSpPr>
            <a:spLocks noGrp="1"/>
          </p:cNvSpPr>
          <p:nvPr>
            <p:ph idx="1"/>
          </p:nvPr>
        </p:nvSpPr>
        <p:spPr/>
        <p:txBody>
          <a:bodyPr>
            <a:normAutofit fontScale="85000" lnSpcReduction="20000"/>
          </a:bodyPr>
          <a:lstStyle/>
          <a:p>
            <a:r>
              <a:rPr lang="en-US" dirty="0" smtClean="0"/>
              <a:t>Hierarchical Bayesian models don’t need to know the exact mapping or causes of the mapping, only that there is one, and that the relationships can be captured by some probabilistic distribution.</a:t>
            </a:r>
          </a:p>
          <a:p>
            <a:r>
              <a:rPr lang="en-US" dirty="0" smtClean="0"/>
              <a:t>In the </a:t>
            </a:r>
            <a:r>
              <a:rPr lang="en-US" dirty="0" err="1" smtClean="0"/>
              <a:t>martian</a:t>
            </a:r>
            <a:r>
              <a:rPr lang="en-US" dirty="0" smtClean="0"/>
              <a:t> bacteria re-cat situation, category definition changes could be due to any number of factors in the </a:t>
            </a:r>
            <a:r>
              <a:rPr lang="en-US" dirty="0" err="1" smtClean="0"/>
              <a:t>martian</a:t>
            </a:r>
            <a:r>
              <a:rPr lang="en-US" dirty="0" smtClean="0"/>
              <a:t> environment, (and, of course, are actually due to the </a:t>
            </a:r>
            <a:r>
              <a:rPr lang="en-US" dirty="0" err="1" smtClean="0"/>
              <a:t>experimter’s</a:t>
            </a:r>
            <a:r>
              <a:rPr lang="en-US" dirty="0" smtClean="0"/>
              <a:t> manipulations).  For a hierarchical model It’s not (necessarily) terribly important to know the source of the change, only to guess that there is one, and that it has certain distribution.</a:t>
            </a:r>
          </a:p>
          <a:p>
            <a:pPr>
              <a:buNone/>
            </a:pP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OK: but, specifically, how does the model use this?</a:t>
            </a:r>
            <a:endParaRPr lang="en-US" dirty="0"/>
          </a:p>
        </p:txBody>
      </p:sp>
      <p:sp>
        <p:nvSpPr>
          <p:cNvPr id="3" name="Content Placeholder 2"/>
          <p:cNvSpPr>
            <a:spLocks noGrp="1"/>
          </p:cNvSpPr>
          <p:nvPr>
            <p:ph idx="1"/>
          </p:nvPr>
        </p:nvSpPr>
        <p:spPr>
          <a:xfrm>
            <a:off x="457200" y="1732794"/>
            <a:ext cx="8229600" cy="4525963"/>
          </a:xfrm>
        </p:spPr>
        <p:txBody>
          <a:bodyPr>
            <a:normAutofit fontScale="70000" lnSpcReduction="20000"/>
          </a:bodyPr>
          <a:lstStyle/>
          <a:p>
            <a:pPr>
              <a:buNone/>
            </a:pPr>
            <a:r>
              <a:rPr lang="en-US" dirty="0" smtClean="0"/>
              <a:t>The update algorithm models environmental change as a series of Gaussian processes/ distributions linked by their variances.  That is, the mean at each higher level of the model influences the variance at a lower model level.</a:t>
            </a:r>
          </a:p>
          <a:p>
            <a:pPr>
              <a:buNone/>
            </a:pPr>
            <a:r>
              <a:rPr lang="en-US" dirty="0" smtClean="0"/>
              <a:t>	ultimately, this plays out in the observable world by dictating the probability of certain feature/category pairs.</a:t>
            </a:r>
          </a:p>
          <a:p>
            <a:pPr>
              <a:buNone/>
            </a:pPr>
            <a:r>
              <a:rPr lang="en-US" dirty="0" smtClean="0"/>
              <a:t>The specific model here posits 3 levels:  The observation level, where the category/feature pair is the outcome of a Bernoulli process, whose variance is effected by a second hidden (Gaussian) process, the variance of which in turn is modeled by a second (Gaussian) process.</a:t>
            </a:r>
          </a:p>
          <a:p>
            <a:pPr>
              <a:buNone/>
            </a:pPr>
            <a:r>
              <a:rPr lang="en-US" dirty="0" smtClean="0"/>
              <a:t>	The second level of the model captures uncertainty about the outcome, and the third can be </a:t>
            </a:r>
            <a:r>
              <a:rPr lang="en-US" dirty="0" err="1" smtClean="0"/>
              <a:t>interpretted</a:t>
            </a:r>
            <a:r>
              <a:rPr lang="en-US" dirty="0" smtClean="0"/>
              <a:t> as assumptions about environmental volatility.</a:t>
            </a:r>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2800" dirty="0" smtClean="0"/>
              <a:t>General Model for environmental “in subjects head”</a:t>
            </a:r>
            <a:br>
              <a:rPr lang="en-US" sz="2800" dirty="0" smtClean="0"/>
            </a:br>
            <a:r>
              <a:rPr lang="en-US" sz="2800" dirty="0" smtClean="0"/>
              <a:t>used for hierarchical Bayesian inference.</a:t>
            </a:r>
            <a:endParaRPr lang="en-US" sz="2800" dirty="0"/>
          </a:p>
        </p:txBody>
      </p:sp>
      <p:pic>
        <p:nvPicPr>
          <p:cNvPr id="4" name="Content Placeholder 3" descr="Recat presentation HGF Bayesian network.tiff"/>
          <p:cNvPicPr>
            <a:picLocks noGrp="1" noChangeAspect="1"/>
          </p:cNvPicPr>
          <p:nvPr>
            <p:ph idx="1"/>
          </p:nvPr>
        </p:nvPicPr>
        <p:blipFill>
          <a:blip r:embed="rId2"/>
          <a:srcRect l="-69936" r="-69936"/>
          <a:stretch>
            <a:fillRect/>
          </a:stretch>
        </p:blipFill>
        <p:spPr>
          <a:xfrm>
            <a:off x="-1983949" y="1143000"/>
            <a:ext cx="8229600" cy="5715000"/>
          </a:xfrm>
        </p:spPr>
      </p:pic>
      <p:sp>
        <p:nvSpPr>
          <p:cNvPr id="5" name="TextBox 4"/>
          <p:cNvSpPr txBox="1"/>
          <p:nvPr/>
        </p:nvSpPr>
        <p:spPr>
          <a:xfrm>
            <a:off x="3804077" y="5017845"/>
            <a:ext cx="5545108" cy="923330"/>
          </a:xfrm>
          <a:prstGeom prst="rect">
            <a:avLst/>
          </a:prstGeom>
          <a:noFill/>
        </p:spPr>
        <p:txBody>
          <a:bodyPr wrap="none" rtlCol="0">
            <a:spAutoFit/>
          </a:bodyPr>
          <a:lstStyle/>
          <a:p>
            <a:r>
              <a:rPr lang="en-US" b="1" dirty="0" smtClean="0"/>
              <a:t>Observation: </a:t>
            </a:r>
            <a:r>
              <a:rPr lang="en-US" b="1" dirty="0" err="1" smtClean="0"/>
              <a:t>Category+feature</a:t>
            </a:r>
            <a:r>
              <a:rPr lang="en-US" b="1" dirty="0" smtClean="0"/>
              <a:t>: Appear together? </a:t>
            </a:r>
            <a:r>
              <a:rPr lang="en-US" b="1" dirty="0"/>
              <a:t>Y</a:t>
            </a:r>
            <a:r>
              <a:rPr lang="en-US" b="1" dirty="0" smtClean="0"/>
              <a:t>/N?</a:t>
            </a:r>
          </a:p>
          <a:p>
            <a:r>
              <a:rPr lang="en-US" b="1" dirty="0" smtClean="0"/>
              <a:t>(</a:t>
            </a:r>
            <a:r>
              <a:rPr lang="en-US" b="1" dirty="0" err="1" smtClean="0"/>
              <a:t>Interpretted</a:t>
            </a:r>
            <a:r>
              <a:rPr lang="en-US" b="1" dirty="0" smtClean="0"/>
              <a:t> as the results of a Bernoulli process whose</a:t>
            </a:r>
          </a:p>
          <a:p>
            <a:r>
              <a:rPr lang="en-US" b="1" dirty="0" smtClean="0"/>
              <a:t>Variance is influenced by hidden process 1).</a:t>
            </a:r>
            <a:endParaRPr lang="en-US" b="1" dirty="0"/>
          </a:p>
        </p:txBody>
      </p:sp>
      <p:sp>
        <p:nvSpPr>
          <p:cNvPr id="6" name="TextBox 5"/>
          <p:cNvSpPr txBox="1"/>
          <p:nvPr/>
        </p:nvSpPr>
        <p:spPr>
          <a:xfrm>
            <a:off x="3804077" y="3447557"/>
            <a:ext cx="5503617" cy="1200329"/>
          </a:xfrm>
          <a:prstGeom prst="rect">
            <a:avLst/>
          </a:prstGeom>
          <a:noFill/>
        </p:spPr>
        <p:txBody>
          <a:bodyPr wrap="none" rtlCol="0">
            <a:spAutoFit/>
          </a:bodyPr>
          <a:lstStyle/>
          <a:p>
            <a:r>
              <a:rPr lang="en-US" b="1" dirty="0" smtClean="0"/>
              <a:t>Hidden process level #1:  Influences variance of </a:t>
            </a:r>
          </a:p>
          <a:p>
            <a:r>
              <a:rPr lang="en-US" b="1" dirty="0" smtClean="0"/>
              <a:t>Category/Feature mapping.  (Can be interpreted </a:t>
            </a:r>
          </a:p>
          <a:p>
            <a:r>
              <a:rPr lang="en-US" b="1" dirty="0" smtClean="0"/>
              <a:t>as predictions about the uncertainty of seeing a specific</a:t>
            </a:r>
          </a:p>
          <a:p>
            <a:r>
              <a:rPr lang="en-US" b="1" dirty="0" smtClean="0"/>
              <a:t>Category/feature mapping).</a:t>
            </a:r>
            <a:endParaRPr lang="en-US" b="1" dirty="0"/>
          </a:p>
        </p:txBody>
      </p:sp>
      <p:sp>
        <p:nvSpPr>
          <p:cNvPr id="7" name="TextBox 6"/>
          <p:cNvSpPr txBox="1"/>
          <p:nvPr/>
        </p:nvSpPr>
        <p:spPr>
          <a:xfrm>
            <a:off x="4123563" y="1583567"/>
            <a:ext cx="4819686" cy="923330"/>
          </a:xfrm>
          <a:prstGeom prst="rect">
            <a:avLst/>
          </a:prstGeom>
          <a:noFill/>
        </p:spPr>
        <p:txBody>
          <a:bodyPr wrap="none" rtlCol="0">
            <a:spAutoFit/>
          </a:bodyPr>
          <a:lstStyle/>
          <a:p>
            <a:r>
              <a:rPr lang="en-US" b="1" dirty="0" smtClean="0"/>
              <a:t>Hidden process, level #2: influences variance of </a:t>
            </a:r>
          </a:p>
          <a:p>
            <a:r>
              <a:rPr lang="en-US" b="1" dirty="0" err="1" smtClean="0"/>
              <a:t>Proces</a:t>
            </a:r>
            <a:r>
              <a:rPr lang="en-US" b="1" dirty="0" smtClean="0"/>
              <a:t> level 1.  (Can be interpreted as inferences </a:t>
            </a:r>
          </a:p>
          <a:p>
            <a:r>
              <a:rPr lang="en-US" b="1" dirty="0" smtClean="0"/>
              <a:t>about environmental volatility).</a:t>
            </a:r>
            <a:endParaRPr lang="en-US" b="1" dirty="0"/>
          </a:p>
        </p:txBody>
      </p:sp>
    </p:spTree>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74638"/>
            <a:ext cx="8229600" cy="1143000"/>
          </a:xfrm>
        </p:spPr>
        <p:txBody>
          <a:bodyPr>
            <a:normAutofit/>
          </a:bodyPr>
          <a:lstStyle/>
          <a:p>
            <a:r>
              <a:rPr lang="en-US" sz="2800" dirty="0" smtClean="0"/>
              <a:t>“Random Walk” Hierarchical Model with 3 levels, used for the Re-Cat Model</a:t>
            </a:r>
            <a:endParaRPr lang="en-US" sz="2800"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457199" y="1417638"/>
            <a:ext cx="8229599" cy="4556397"/>
          </a:xfrm>
          <a:prstGeom prst="rect">
            <a:avLst/>
          </a:prstGeom>
        </p:spPr>
      </p:pic>
      <p:sp>
        <p:nvSpPr>
          <p:cNvPr id="5" name="TextBox 4"/>
          <p:cNvSpPr txBox="1"/>
          <p:nvPr/>
        </p:nvSpPr>
        <p:spPr>
          <a:xfrm>
            <a:off x="457198" y="5974035"/>
            <a:ext cx="8229599" cy="646331"/>
          </a:xfrm>
          <a:prstGeom prst="rect">
            <a:avLst/>
          </a:prstGeom>
          <a:noFill/>
        </p:spPr>
        <p:txBody>
          <a:bodyPr wrap="square" rtlCol="0">
            <a:spAutoFit/>
          </a:bodyPr>
          <a:lstStyle/>
          <a:p>
            <a:r>
              <a:rPr lang="en-US" dirty="0" smtClean="0"/>
              <a:t>Change</a:t>
            </a:r>
            <a:r>
              <a:rPr lang="en-US" baseline="0" dirty="0" smtClean="0"/>
              <a:t> over time is modeled as a nested random walk, with the variance at each level effected by the means of the preceding level.</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804862"/>
          </a:xfrm>
        </p:spPr>
        <p:txBody>
          <a:bodyPr>
            <a:normAutofit/>
          </a:bodyPr>
          <a:lstStyle/>
          <a:p>
            <a:r>
              <a:rPr lang="en-US" sz="2800" u="sng" dirty="0" smtClean="0"/>
              <a:t>Update Equations Derived from the Hierarchical Model</a:t>
            </a:r>
            <a:endParaRPr lang="en-US" sz="2800" u="sng" dirty="0"/>
          </a:p>
        </p:txBody>
      </p:sp>
      <p:sp>
        <p:nvSpPr>
          <p:cNvPr id="5" name="Text Placeholder 4"/>
          <p:cNvSpPr>
            <a:spLocks noGrp="1"/>
          </p:cNvSpPr>
          <p:nvPr>
            <p:ph type="body" idx="1"/>
          </p:nvPr>
        </p:nvSpPr>
        <p:spPr>
          <a:xfrm>
            <a:off x="457200" y="1079500"/>
            <a:ext cx="4040188" cy="639762"/>
          </a:xfrm>
        </p:spPr>
        <p:txBody>
          <a:bodyPr/>
          <a:lstStyle/>
          <a:p>
            <a:r>
              <a:rPr lang="en-US" dirty="0" smtClean="0"/>
              <a:t>Definitions</a:t>
            </a:r>
            <a:endParaRPr lang="en-US" dirty="0"/>
          </a:p>
        </p:txBody>
      </p:sp>
      <p:sp>
        <p:nvSpPr>
          <p:cNvPr id="6" name="Content Placeholder 5"/>
          <p:cNvSpPr>
            <a:spLocks noGrp="1"/>
          </p:cNvSpPr>
          <p:nvPr>
            <p:ph sz="half" idx="2"/>
          </p:nvPr>
        </p:nvSpPr>
        <p:spPr>
          <a:xfrm>
            <a:off x="457200" y="1719262"/>
            <a:ext cx="4040188" cy="4406901"/>
          </a:xfrm>
          <a:ln>
            <a:solidFill>
              <a:schemeClr val="tx1"/>
            </a:solidFill>
          </a:ln>
        </p:spPr>
        <p:txBody>
          <a:bodyPr>
            <a:normAutofit/>
          </a:bodyPr>
          <a:lstStyle/>
          <a:p>
            <a:pPr>
              <a:buNone/>
            </a:pPr>
            <a:r>
              <a:rPr lang="en-US" sz="1800" dirty="0" smtClean="0"/>
              <a:t>Note: prediction for the first level is as a sigmoid function of the mu_2.</a:t>
            </a:r>
            <a:endParaRPr lang="en-US" sz="1800" dirty="0"/>
          </a:p>
        </p:txBody>
      </p:sp>
      <p:sp>
        <p:nvSpPr>
          <p:cNvPr id="7" name="Text Placeholder 6"/>
          <p:cNvSpPr>
            <a:spLocks noGrp="1"/>
          </p:cNvSpPr>
          <p:nvPr>
            <p:ph type="body" sz="quarter" idx="3"/>
          </p:nvPr>
        </p:nvSpPr>
        <p:spPr>
          <a:xfrm>
            <a:off x="4645025" y="1079500"/>
            <a:ext cx="4041775" cy="1095375"/>
          </a:xfrm>
        </p:spPr>
        <p:txBody>
          <a:bodyPr>
            <a:normAutofit fontScale="92500" lnSpcReduction="10000"/>
          </a:bodyPr>
          <a:lstStyle/>
          <a:p>
            <a:r>
              <a:rPr lang="en-US" dirty="0" smtClean="0"/>
              <a:t>Update Equations for the 2</a:t>
            </a:r>
            <a:r>
              <a:rPr lang="en-US" baseline="30000" dirty="0" smtClean="0"/>
              <a:t>nd</a:t>
            </a:r>
            <a:r>
              <a:rPr lang="en-US" dirty="0" smtClean="0"/>
              <a:t> and 3</a:t>
            </a:r>
            <a:r>
              <a:rPr lang="en-US" baseline="30000" dirty="0" smtClean="0"/>
              <a:t>rd</a:t>
            </a:r>
            <a:r>
              <a:rPr lang="en-US" dirty="0" smtClean="0"/>
              <a:t> Model Levels have the form of </a:t>
            </a:r>
            <a:r>
              <a:rPr lang="en-US" u="sng" dirty="0" smtClean="0"/>
              <a:t>Reward Learning </a:t>
            </a:r>
            <a:r>
              <a:rPr lang="en-US" dirty="0" smtClean="0"/>
              <a:t>Equations.</a:t>
            </a:r>
            <a:endParaRPr lang="en-US" dirty="0"/>
          </a:p>
        </p:txBody>
      </p:sp>
      <p:sp>
        <p:nvSpPr>
          <p:cNvPr id="8" name="Content Placeholder 7"/>
          <p:cNvSpPr>
            <a:spLocks noGrp="1"/>
          </p:cNvSpPr>
          <p:nvPr>
            <p:ph sz="quarter" idx="4"/>
          </p:nvPr>
        </p:nvSpPr>
        <p:spPr/>
        <p:txBody>
          <a:bodyPr/>
          <a:lstStyle/>
          <a:p>
            <a:endParaRPr lang="en-US"/>
          </a:p>
        </p:txBody>
      </p:sp>
      <p:pic>
        <p:nvPicPr>
          <p:cNvPr id="9" name="Picture 8"/>
          <p:cNvPicPr>
            <a:picLocks noChangeAspect="1"/>
          </p:cNvPicPr>
          <p:nvPr/>
        </p:nvPicPr>
        <p:blipFill>
          <a:blip r:embed="rId2"/>
          <a:stretch>
            <a:fillRect/>
          </a:stretch>
        </p:blipFill>
        <p:spPr>
          <a:xfrm>
            <a:off x="4645025" y="2555875"/>
            <a:ext cx="3765550" cy="3333749"/>
          </a:xfrm>
          <a:prstGeom prst="rect">
            <a:avLst/>
          </a:prstGeom>
        </p:spPr>
      </p:pic>
      <p:pic>
        <p:nvPicPr>
          <p:cNvPr id="10" name="Picture 9"/>
          <p:cNvPicPr>
            <a:picLocks noChangeAspect="1"/>
          </p:cNvPicPr>
          <p:nvPr/>
        </p:nvPicPr>
        <p:blipFill>
          <a:blip r:embed="rId3"/>
          <a:stretch>
            <a:fillRect/>
          </a:stretch>
        </p:blipFill>
        <p:spPr>
          <a:xfrm>
            <a:off x="2460625" y="2365376"/>
            <a:ext cx="2003425" cy="1274763"/>
          </a:xfrm>
          <a:prstGeom prst="rect">
            <a:avLst/>
          </a:prstGeom>
        </p:spPr>
      </p:pic>
      <p:pic>
        <p:nvPicPr>
          <p:cNvPr id="11" name="Picture 10"/>
          <p:cNvPicPr>
            <a:picLocks noChangeAspect="1"/>
          </p:cNvPicPr>
          <p:nvPr/>
        </p:nvPicPr>
        <p:blipFill>
          <a:blip r:embed="rId4"/>
          <a:stretch>
            <a:fillRect/>
          </a:stretch>
        </p:blipFill>
        <p:spPr>
          <a:xfrm>
            <a:off x="677862" y="2365376"/>
            <a:ext cx="1782763" cy="3254374"/>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556" dirty="0" smtClean="0"/>
              <a:t>Main Idea: Precision Weighted Prediction Error, derived from hierarchical Bayesian process</a:t>
            </a:r>
            <a:endParaRPr lang="en-US" sz="3556" dirty="0"/>
          </a:p>
        </p:txBody>
      </p:sp>
      <p:pic>
        <p:nvPicPr>
          <p:cNvPr id="4" name="Content Placeholder 3" descr="Recat_update equations image 3.tiff"/>
          <p:cNvPicPr>
            <a:picLocks noGrp="1" noChangeAspect="1"/>
          </p:cNvPicPr>
          <p:nvPr>
            <p:ph idx="1"/>
          </p:nvPr>
        </p:nvPicPr>
        <p:blipFill>
          <a:blip r:embed="rId2"/>
          <a:srcRect t="-126094" b="-126094"/>
          <a:stretch>
            <a:fillRect/>
          </a:stretch>
        </p:blipFill>
        <p:spPr>
          <a:xfrm>
            <a:off x="457200" y="274638"/>
            <a:ext cx="8229600" cy="3843312"/>
          </a:xfrm>
        </p:spPr>
      </p:pic>
      <p:pic>
        <p:nvPicPr>
          <p:cNvPr id="5" name="Picture 4" descr="Recat update_equations image 2.tiff"/>
          <p:cNvPicPr>
            <a:picLocks noChangeAspect="1"/>
          </p:cNvPicPr>
          <p:nvPr/>
        </p:nvPicPr>
        <p:blipFill>
          <a:blip r:embed="rId3"/>
          <a:stretch>
            <a:fillRect/>
          </a:stretch>
        </p:blipFill>
        <p:spPr>
          <a:xfrm>
            <a:off x="5076544" y="3038450"/>
            <a:ext cx="3610256" cy="1992674"/>
          </a:xfrm>
          <a:prstGeom prst="rect">
            <a:avLst/>
          </a:prstGeom>
        </p:spPr>
      </p:pic>
      <p:pic>
        <p:nvPicPr>
          <p:cNvPr id="6" name="Picture 5" descr="Recat update_equations image 1.tiff"/>
          <p:cNvPicPr>
            <a:picLocks noChangeAspect="1"/>
          </p:cNvPicPr>
          <p:nvPr/>
        </p:nvPicPr>
        <p:blipFill>
          <a:blip r:embed="rId4"/>
          <a:stretch>
            <a:fillRect/>
          </a:stretch>
        </p:blipFill>
        <p:spPr>
          <a:xfrm>
            <a:off x="1352549" y="3038450"/>
            <a:ext cx="3084403" cy="3504174"/>
          </a:xfrm>
          <a:prstGeom prst="rect">
            <a:avLst/>
          </a:prstGeom>
        </p:spPr>
      </p:pic>
      <p:sp>
        <p:nvSpPr>
          <p:cNvPr id="7" name="TextBox 6"/>
          <p:cNvSpPr txBox="1"/>
          <p:nvPr/>
        </p:nvSpPr>
        <p:spPr>
          <a:xfrm>
            <a:off x="4436952" y="5492790"/>
            <a:ext cx="5742565" cy="923330"/>
          </a:xfrm>
          <a:prstGeom prst="rect">
            <a:avLst/>
          </a:prstGeom>
          <a:noFill/>
        </p:spPr>
        <p:txBody>
          <a:bodyPr wrap="square" rtlCol="0">
            <a:spAutoFit/>
          </a:bodyPr>
          <a:lstStyle/>
          <a:p>
            <a:r>
              <a:rPr lang="en-US" b="1" dirty="0" smtClean="0"/>
              <a:t>Learning rate (precision weighted</a:t>
            </a:r>
          </a:p>
          <a:p>
            <a:r>
              <a:rPr lang="en-US" b="1" dirty="0" smtClean="0"/>
              <a:t> prediction error) as attention:</a:t>
            </a:r>
          </a:p>
          <a:p>
            <a:r>
              <a:rPr lang="en-US" b="1" dirty="0"/>
              <a:t>(</a:t>
            </a:r>
            <a:r>
              <a:rPr lang="en-US" b="1" dirty="0" smtClean="0"/>
              <a:t> Friston 2013, Feldman 2010?)</a:t>
            </a:r>
            <a:endParaRPr lang="en-US" b="1" dirty="0"/>
          </a:p>
        </p:txBody>
      </p:sp>
    </p:spTree>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u="sng" dirty="0" smtClean="0"/>
              <a:t>Importance of the Hierarchical Model and Individual Parameters in the Re-Cat task</a:t>
            </a:r>
            <a:endParaRPr lang="en-US" sz="3200" u="sng"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1. The idea of multiple timescales and/or hierarchies of causes implicit in the hierarchical model suggests a process by which subjects may separate ‘mere’ noisy errors from </a:t>
            </a:r>
            <a:r>
              <a:rPr lang="en-US" dirty="0" err="1" smtClean="0"/>
              <a:t>predictively</a:t>
            </a:r>
            <a:r>
              <a:rPr lang="en-US" dirty="0" smtClean="0"/>
              <a:t> useful underlying changes. </a:t>
            </a:r>
          </a:p>
          <a:p>
            <a:pPr>
              <a:buNone/>
            </a:pPr>
            <a:r>
              <a:rPr lang="en-US" dirty="0" smtClean="0"/>
              <a:t>2. Subjects may differ as to how long they count observed changes as noise, which in turn may effect how quickly they change their predictions/explicit theories.</a:t>
            </a:r>
          </a:p>
          <a:p>
            <a:pPr>
              <a:buNone/>
            </a:pPr>
            <a:r>
              <a:rPr lang="en-US" dirty="0" smtClean="0"/>
              <a:t>3. Individual parameters that effect assumptions about the variance at each level of the model (as well as the strength of the coupling between levels), may explain the individual variation mentioned above.</a:t>
            </a:r>
          </a:p>
        </p:txBody>
      </p:sp>
    </p:spTree>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sz="2400" b="1" dirty="0" smtClean="0"/>
              <a:t>Average Results (120 learners), Simple -&gt; Simple: “Slow” learner, 5 features, 2 categories (02 res, 02 </a:t>
            </a:r>
            <a:r>
              <a:rPr lang="en-US" sz="2400" b="1" dirty="0" err="1" smtClean="0"/>
              <a:t>tol</a:t>
            </a:r>
            <a:r>
              <a:rPr lang="en-US" sz="2400" b="1" dirty="0" smtClean="0"/>
              <a:t>), 120 trials each, shift at trial 60  </a:t>
            </a:r>
            <a:endParaRPr lang="en-US" sz="2400" b="1" dirty="0"/>
          </a:p>
        </p:txBody>
      </p:sp>
      <p:pic>
        <p:nvPicPr>
          <p:cNvPr id="4" name="Content Placeholder 3" descr="Recat Simple to Simple 120 trials k 4 om -2_2   sig_3 2 .png"/>
          <p:cNvPicPr>
            <a:picLocks noGrp="1" noChangeAspect="1"/>
          </p:cNvPicPr>
          <p:nvPr>
            <p:ph idx="1"/>
          </p:nvPr>
        </p:nvPicPr>
        <p:blipFill>
          <a:blip r:embed="rId2"/>
          <a:srcRect l="-18660" r="-18660"/>
          <a:stretch>
            <a:fillRect/>
          </a:stretch>
        </p:blipFill>
        <p:spPr>
          <a:xfrm>
            <a:off x="1358709" y="1143000"/>
            <a:ext cx="8229600" cy="4525963"/>
          </a:xfrm>
        </p:spPr>
      </p:pic>
      <p:sp>
        <p:nvSpPr>
          <p:cNvPr id="5" name="TextBox 4"/>
          <p:cNvSpPr txBox="1"/>
          <p:nvPr/>
        </p:nvSpPr>
        <p:spPr>
          <a:xfrm>
            <a:off x="457200" y="5394025"/>
            <a:ext cx="5579696" cy="1200329"/>
          </a:xfrm>
          <a:prstGeom prst="rect">
            <a:avLst/>
          </a:prstGeom>
          <a:noFill/>
        </p:spPr>
        <p:txBody>
          <a:bodyPr wrap="square" rtlCol="0">
            <a:spAutoFit/>
          </a:bodyPr>
          <a:lstStyle/>
          <a:p>
            <a:r>
              <a:rPr lang="en-US" dirty="0" smtClean="0">
                <a:solidFill>
                  <a:srgbClr val="0000FF"/>
                </a:solidFill>
              </a:rPr>
              <a:t>Blue = misconception, “oxygen resistant” weight</a:t>
            </a:r>
          </a:p>
          <a:p>
            <a:r>
              <a:rPr lang="en-US" dirty="0" smtClean="0">
                <a:solidFill>
                  <a:schemeClr val="accent5">
                    <a:lumMod val="40000"/>
                    <a:lumOff val="60000"/>
                  </a:schemeClr>
                </a:solidFill>
              </a:rPr>
              <a:t>Cyan = misconception, “oxygen in tolerant” weight</a:t>
            </a:r>
          </a:p>
          <a:p>
            <a:r>
              <a:rPr lang="en-US" dirty="0" smtClean="0">
                <a:solidFill>
                  <a:schemeClr val="accent4">
                    <a:lumMod val="75000"/>
                  </a:schemeClr>
                </a:solidFill>
              </a:rPr>
              <a:t>Purple = target “oxygen resistant” weight</a:t>
            </a:r>
          </a:p>
          <a:p>
            <a:r>
              <a:rPr lang="en-US" dirty="0" smtClean="0">
                <a:solidFill>
                  <a:srgbClr val="FFFF00"/>
                </a:solidFill>
              </a:rPr>
              <a:t>Yellow = target “oxygen intolerant” weight</a:t>
            </a:r>
            <a:endParaRPr lang="en-US" dirty="0">
              <a:solidFill>
                <a:srgbClr val="FFFF00"/>
              </a:solidFill>
            </a:endParaRPr>
          </a:p>
        </p:txBody>
      </p:sp>
      <p:sp>
        <p:nvSpPr>
          <p:cNvPr id="6" name="TextBox 5"/>
          <p:cNvSpPr txBox="1"/>
          <p:nvPr/>
        </p:nvSpPr>
        <p:spPr>
          <a:xfrm>
            <a:off x="457200" y="2474324"/>
            <a:ext cx="901509" cy="646331"/>
          </a:xfrm>
          <a:prstGeom prst="rect">
            <a:avLst/>
          </a:prstGeom>
          <a:noFill/>
        </p:spPr>
        <p:txBody>
          <a:bodyPr wrap="none" rtlCol="0">
            <a:spAutoFit/>
          </a:bodyPr>
          <a:lstStyle/>
          <a:p>
            <a:r>
              <a:rPr lang="en-US" dirty="0" smtClean="0"/>
              <a:t>Feature</a:t>
            </a:r>
          </a:p>
          <a:p>
            <a:r>
              <a:rPr lang="en-US" dirty="0" smtClean="0"/>
              <a:t>weight</a:t>
            </a:r>
            <a:endParaRPr lang="en-US" dirty="0"/>
          </a:p>
        </p:txBody>
      </p:sp>
      <p:sp>
        <p:nvSpPr>
          <p:cNvPr id="7" name="TextBox 6"/>
          <p:cNvSpPr txBox="1"/>
          <p:nvPr/>
        </p:nvSpPr>
        <p:spPr>
          <a:xfrm>
            <a:off x="6564712" y="5668963"/>
            <a:ext cx="2595582" cy="923330"/>
          </a:xfrm>
          <a:prstGeom prst="rect">
            <a:avLst/>
          </a:prstGeom>
          <a:noFill/>
        </p:spPr>
        <p:txBody>
          <a:bodyPr wrap="none" rtlCol="0">
            <a:spAutoFit/>
          </a:bodyPr>
          <a:lstStyle/>
          <a:p>
            <a:r>
              <a:rPr lang="en-US" dirty="0" smtClean="0">
                <a:solidFill>
                  <a:schemeClr val="accent2">
                    <a:lumMod val="75000"/>
                  </a:schemeClr>
                </a:solidFill>
              </a:rPr>
              <a:t>Red Dot = percent correct </a:t>
            </a:r>
          </a:p>
          <a:p>
            <a:r>
              <a:rPr lang="en-US" dirty="0" smtClean="0">
                <a:solidFill>
                  <a:schemeClr val="accent2">
                    <a:lumMod val="75000"/>
                  </a:schemeClr>
                </a:solidFill>
              </a:rPr>
              <a:t>Per trial (average over </a:t>
            </a:r>
          </a:p>
          <a:p>
            <a:r>
              <a:rPr lang="en-US" dirty="0" smtClean="0">
                <a:solidFill>
                  <a:schemeClr val="accent2">
                    <a:lumMod val="75000"/>
                  </a:schemeClr>
                </a:solidFill>
              </a:rPr>
              <a:t>120 learners)</a:t>
            </a:r>
            <a:endParaRPr lang="en-US" dirty="0">
              <a:solidFill>
                <a:schemeClr val="accent2">
                  <a:lumMod val="75000"/>
                </a:schemeClr>
              </a:solidFill>
            </a:endParaRPr>
          </a:p>
        </p:txBody>
      </p:sp>
    </p:spTree>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smtClean="0"/>
              <a:t>Average Results (120 learners), Simple -&gt; Complex: “Slow” learner, 5 features, 2 categories (02 res, 02 </a:t>
            </a:r>
            <a:r>
              <a:rPr lang="en-US" sz="2000" b="1" dirty="0" err="1" smtClean="0"/>
              <a:t>tol</a:t>
            </a:r>
            <a:r>
              <a:rPr lang="en-US" sz="2000" b="1" dirty="0" smtClean="0"/>
              <a:t>), 120 trials each, shift at trial 60 </a:t>
            </a:r>
            <a:endParaRPr lang="en-US" sz="2000" b="1" dirty="0"/>
          </a:p>
        </p:txBody>
      </p:sp>
      <p:pic>
        <p:nvPicPr>
          <p:cNvPr id="4" name="Content Placeholder 3" descr="Recat Simple to Complex 120 trials k 4    om -2_2    sig_3  2.png"/>
          <p:cNvPicPr>
            <a:picLocks noGrp="1" noChangeAspect="1"/>
          </p:cNvPicPr>
          <p:nvPr>
            <p:ph idx="1"/>
          </p:nvPr>
        </p:nvPicPr>
        <p:blipFill>
          <a:blip r:embed="rId2"/>
          <a:srcRect l="-18660" r="-18660"/>
          <a:stretch>
            <a:fillRect/>
          </a:stretch>
        </p:blipFill>
        <p:spPr>
          <a:xfrm>
            <a:off x="1149958" y="1187812"/>
            <a:ext cx="8229600" cy="4525963"/>
          </a:xfrm>
        </p:spPr>
      </p:pic>
      <p:sp>
        <p:nvSpPr>
          <p:cNvPr id="5" name="TextBox 4"/>
          <p:cNvSpPr txBox="1"/>
          <p:nvPr/>
        </p:nvSpPr>
        <p:spPr>
          <a:xfrm>
            <a:off x="457200" y="2474324"/>
            <a:ext cx="901509" cy="646331"/>
          </a:xfrm>
          <a:prstGeom prst="rect">
            <a:avLst/>
          </a:prstGeom>
          <a:noFill/>
        </p:spPr>
        <p:txBody>
          <a:bodyPr wrap="none" rtlCol="0">
            <a:spAutoFit/>
          </a:bodyPr>
          <a:lstStyle/>
          <a:p>
            <a:r>
              <a:rPr lang="en-US" dirty="0" smtClean="0"/>
              <a:t>Feature</a:t>
            </a:r>
          </a:p>
          <a:p>
            <a:r>
              <a:rPr lang="en-US" dirty="0" smtClean="0"/>
              <a:t>weight</a:t>
            </a:r>
            <a:endParaRPr lang="en-US" dirty="0"/>
          </a:p>
        </p:txBody>
      </p:sp>
      <p:sp>
        <p:nvSpPr>
          <p:cNvPr id="6" name="TextBox 5"/>
          <p:cNvSpPr txBox="1"/>
          <p:nvPr/>
        </p:nvSpPr>
        <p:spPr>
          <a:xfrm>
            <a:off x="457200" y="5394025"/>
            <a:ext cx="5530213" cy="1200329"/>
          </a:xfrm>
          <a:prstGeom prst="rect">
            <a:avLst/>
          </a:prstGeom>
          <a:noFill/>
        </p:spPr>
        <p:txBody>
          <a:bodyPr wrap="square" rtlCol="0">
            <a:spAutoFit/>
          </a:bodyPr>
          <a:lstStyle/>
          <a:p>
            <a:r>
              <a:rPr lang="en-US" dirty="0" smtClean="0">
                <a:solidFill>
                  <a:srgbClr val="0000FF"/>
                </a:solidFill>
              </a:rPr>
              <a:t>Blue = misconception, “oxygen resistant” weight</a:t>
            </a:r>
          </a:p>
          <a:p>
            <a:r>
              <a:rPr lang="en-US" dirty="0" smtClean="0">
                <a:solidFill>
                  <a:schemeClr val="accent5">
                    <a:lumMod val="40000"/>
                    <a:lumOff val="60000"/>
                  </a:schemeClr>
                </a:solidFill>
              </a:rPr>
              <a:t>Cyan = misconception, “oxygen intolerant” weight</a:t>
            </a:r>
          </a:p>
          <a:p>
            <a:r>
              <a:rPr lang="en-US" dirty="0" smtClean="0">
                <a:solidFill>
                  <a:schemeClr val="accent4">
                    <a:lumMod val="75000"/>
                  </a:schemeClr>
                </a:solidFill>
              </a:rPr>
              <a:t>Purple = target “oxygen resistant” weight</a:t>
            </a:r>
          </a:p>
          <a:p>
            <a:r>
              <a:rPr lang="en-US" dirty="0" smtClean="0">
                <a:solidFill>
                  <a:srgbClr val="FFFF00"/>
                </a:solidFill>
              </a:rPr>
              <a:t>Yellow = target “oxygen intolerant” weight</a:t>
            </a:r>
            <a:endParaRPr lang="en-US" dirty="0">
              <a:solidFill>
                <a:srgbClr val="FFFF00"/>
              </a:solidFill>
            </a:endParaRPr>
          </a:p>
        </p:txBody>
      </p:sp>
      <p:sp>
        <p:nvSpPr>
          <p:cNvPr id="7" name="TextBox 6"/>
          <p:cNvSpPr txBox="1"/>
          <p:nvPr/>
        </p:nvSpPr>
        <p:spPr>
          <a:xfrm>
            <a:off x="6564712" y="5668963"/>
            <a:ext cx="2595582" cy="923330"/>
          </a:xfrm>
          <a:prstGeom prst="rect">
            <a:avLst/>
          </a:prstGeom>
          <a:noFill/>
        </p:spPr>
        <p:txBody>
          <a:bodyPr wrap="none" rtlCol="0">
            <a:spAutoFit/>
          </a:bodyPr>
          <a:lstStyle/>
          <a:p>
            <a:r>
              <a:rPr lang="en-US" dirty="0" smtClean="0">
                <a:solidFill>
                  <a:schemeClr val="accent2">
                    <a:lumMod val="75000"/>
                  </a:schemeClr>
                </a:solidFill>
              </a:rPr>
              <a:t>Red Dot = percent correct </a:t>
            </a:r>
          </a:p>
          <a:p>
            <a:r>
              <a:rPr lang="en-US" dirty="0" smtClean="0">
                <a:solidFill>
                  <a:schemeClr val="accent2">
                    <a:lumMod val="75000"/>
                  </a:schemeClr>
                </a:solidFill>
              </a:rPr>
              <a:t>Per trial (average over </a:t>
            </a:r>
          </a:p>
          <a:p>
            <a:r>
              <a:rPr lang="en-US" dirty="0" smtClean="0">
                <a:solidFill>
                  <a:schemeClr val="accent2">
                    <a:lumMod val="75000"/>
                  </a:schemeClr>
                </a:solidFill>
              </a:rPr>
              <a:t>120 learners)</a:t>
            </a:r>
            <a:endParaRPr lang="en-US" dirty="0">
              <a:solidFill>
                <a:schemeClr val="accent2">
                  <a:lumMod val="75000"/>
                </a:schemeClr>
              </a:solidFill>
            </a:endParaRP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Experimental/Modeling Question</a:t>
            </a:r>
            <a:endParaRPr lang="en-US" dirty="0"/>
          </a:p>
        </p:txBody>
      </p:sp>
      <p:sp>
        <p:nvSpPr>
          <p:cNvPr id="3" name="Content Placeholder 2"/>
          <p:cNvSpPr>
            <a:spLocks noGrp="1"/>
          </p:cNvSpPr>
          <p:nvPr>
            <p:ph idx="1"/>
          </p:nvPr>
        </p:nvSpPr>
        <p:spPr>
          <a:xfrm>
            <a:off x="457200" y="1833165"/>
            <a:ext cx="8229600" cy="4525963"/>
          </a:xfrm>
        </p:spPr>
        <p:txBody>
          <a:bodyPr/>
          <a:lstStyle/>
          <a:p>
            <a:pPr algn="ctr">
              <a:buNone/>
            </a:pPr>
            <a:r>
              <a:rPr lang="en-US" dirty="0" smtClean="0">
                <a:solidFill>
                  <a:schemeClr val="bg1">
                    <a:lumMod val="50000"/>
                  </a:schemeClr>
                </a:solidFill>
              </a:rPr>
              <a:t>Given an experiment on Re-categorization (here-after “the </a:t>
            </a:r>
            <a:r>
              <a:rPr lang="en-US" dirty="0" err="1" smtClean="0">
                <a:solidFill>
                  <a:schemeClr val="bg1">
                    <a:lumMod val="50000"/>
                  </a:schemeClr>
                </a:solidFill>
              </a:rPr>
              <a:t>Recat</a:t>
            </a:r>
            <a:r>
              <a:rPr lang="en-US" dirty="0" smtClean="0">
                <a:solidFill>
                  <a:schemeClr val="bg1">
                    <a:lumMod val="50000"/>
                  </a:schemeClr>
                </a:solidFill>
              </a:rPr>
              <a:t> task”), is there a plausible, </a:t>
            </a:r>
            <a:r>
              <a:rPr lang="en-US" dirty="0" err="1" smtClean="0">
                <a:solidFill>
                  <a:schemeClr val="bg1">
                    <a:lumMod val="50000"/>
                  </a:schemeClr>
                </a:solidFill>
              </a:rPr>
              <a:t>generalizable</a:t>
            </a:r>
            <a:r>
              <a:rPr lang="en-US" dirty="0" smtClean="0">
                <a:solidFill>
                  <a:schemeClr val="bg1">
                    <a:lumMod val="50000"/>
                  </a:schemeClr>
                </a:solidFill>
              </a:rPr>
              <a:t> model to account for subjects’ (</a:t>
            </a:r>
            <a:r>
              <a:rPr lang="en-US" dirty="0" err="1" smtClean="0">
                <a:solidFill>
                  <a:schemeClr val="bg1">
                    <a:lumMod val="50000"/>
                  </a:schemeClr>
                </a:solidFill>
              </a:rPr>
              <a:t>re)categorization</a:t>
            </a:r>
            <a:r>
              <a:rPr lang="en-US" dirty="0" smtClean="0">
                <a:solidFill>
                  <a:schemeClr val="bg1">
                    <a:lumMod val="50000"/>
                  </a:schemeClr>
                </a:solidFill>
              </a:rPr>
              <a:t> behavior?</a:t>
            </a:r>
          </a:p>
          <a:p>
            <a:pPr algn="ctr">
              <a:buNone/>
            </a:pPr>
            <a:r>
              <a:rPr lang="en-US" dirty="0" smtClean="0">
                <a:solidFill>
                  <a:schemeClr val="bg1">
                    <a:lumMod val="50000"/>
                  </a:schemeClr>
                </a:solidFill>
              </a:rPr>
              <a:t> </a:t>
            </a:r>
            <a:endParaRPr lang="en-US" dirty="0">
              <a:solidFill>
                <a:schemeClr val="bg1">
                  <a:lumMod val="50000"/>
                </a:schemeClr>
              </a:solidFill>
            </a:endParaRPr>
          </a:p>
        </p:txBody>
      </p:sp>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2000" b="1" dirty="0" smtClean="0"/>
              <a:t>Average Results (120 learners), Complex -&gt; Complex: “Slow” learner, 5 features, 2 categories (02 res, 02 </a:t>
            </a:r>
            <a:r>
              <a:rPr lang="en-US" sz="2000" b="1" dirty="0" err="1" smtClean="0"/>
              <a:t>tol</a:t>
            </a:r>
            <a:r>
              <a:rPr lang="en-US" sz="2000" b="1" dirty="0" smtClean="0"/>
              <a:t>), 120 trials each, shift at trial 60 </a:t>
            </a:r>
            <a:endParaRPr lang="en-US" sz="2000" dirty="0"/>
          </a:p>
        </p:txBody>
      </p:sp>
      <p:pic>
        <p:nvPicPr>
          <p:cNvPr id="4" name="Content Placeholder 3" descr="Recat Graph Complex to Complex 120 trials k 4   -2_2 om    sig_3 2.png"/>
          <p:cNvPicPr>
            <a:picLocks noGrp="1" noChangeAspect="1"/>
          </p:cNvPicPr>
          <p:nvPr>
            <p:ph idx="1"/>
          </p:nvPr>
        </p:nvPicPr>
        <p:blipFill>
          <a:blip r:embed="rId2"/>
          <a:srcRect l="-18660" r="-18660"/>
          <a:stretch>
            <a:fillRect/>
          </a:stretch>
        </p:blipFill>
        <p:spPr>
          <a:xfrm>
            <a:off x="1314901" y="923885"/>
            <a:ext cx="8229600" cy="4525963"/>
          </a:xfrm>
        </p:spPr>
      </p:pic>
      <p:sp>
        <p:nvSpPr>
          <p:cNvPr id="5" name="TextBox 4"/>
          <p:cNvSpPr txBox="1"/>
          <p:nvPr/>
        </p:nvSpPr>
        <p:spPr>
          <a:xfrm>
            <a:off x="457200" y="5394025"/>
            <a:ext cx="5216822" cy="1200329"/>
          </a:xfrm>
          <a:prstGeom prst="rect">
            <a:avLst/>
          </a:prstGeom>
          <a:noFill/>
        </p:spPr>
        <p:txBody>
          <a:bodyPr wrap="square" rtlCol="0">
            <a:spAutoFit/>
          </a:bodyPr>
          <a:lstStyle/>
          <a:p>
            <a:r>
              <a:rPr lang="en-US" dirty="0" smtClean="0">
                <a:solidFill>
                  <a:srgbClr val="0000FF"/>
                </a:solidFill>
              </a:rPr>
              <a:t>Blue = misconception, “oxygen resistant” weight</a:t>
            </a:r>
          </a:p>
          <a:p>
            <a:r>
              <a:rPr lang="en-US" dirty="0" smtClean="0">
                <a:solidFill>
                  <a:schemeClr val="accent5">
                    <a:lumMod val="40000"/>
                    <a:lumOff val="60000"/>
                  </a:schemeClr>
                </a:solidFill>
              </a:rPr>
              <a:t>Cyan = misconception, “oxygen intolerant” weight</a:t>
            </a:r>
          </a:p>
          <a:p>
            <a:r>
              <a:rPr lang="en-US" dirty="0" smtClean="0">
                <a:solidFill>
                  <a:schemeClr val="accent4">
                    <a:lumMod val="75000"/>
                  </a:schemeClr>
                </a:solidFill>
              </a:rPr>
              <a:t>Purple = target “oxygen resistant” weight</a:t>
            </a:r>
          </a:p>
          <a:p>
            <a:r>
              <a:rPr lang="en-US" dirty="0" smtClean="0">
                <a:solidFill>
                  <a:srgbClr val="FFFF00"/>
                </a:solidFill>
              </a:rPr>
              <a:t>Yellow = target “oxygen intolerant” weight</a:t>
            </a:r>
            <a:endParaRPr lang="en-US" dirty="0">
              <a:solidFill>
                <a:srgbClr val="FFFF00"/>
              </a:solidFill>
            </a:endParaRPr>
          </a:p>
        </p:txBody>
      </p:sp>
      <p:sp>
        <p:nvSpPr>
          <p:cNvPr id="6" name="TextBox 5"/>
          <p:cNvSpPr txBox="1"/>
          <p:nvPr/>
        </p:nvSpPr>
        <p:spPr>
          <a:xfrm>
            <a:off x="6564712" y="5668963"/>
            <a:ext cx="2595582" cy="923330"/>
          </a:xfrm>
          <a:prstGeom prst="rect">
            <a:avLst/>
          </a:prstGeom>
          <a:noFill/>
        </p:spPr>
        <p:txBody>
          <a:bodyPr wrap="none" rtlCol="0">
            <a:spAutoFit/>
          </a:bodyPr>
          <a:lstStyle/>
          <a:p>
            <a:r>
              <a:rPr lang="en-US" dirty="0" smtClean="0">
                <a:solidFill>
                  <a:schemeClr val="accent2">
                    <a:lumMod val="75000"/>
                  </a:schemeClr>
                </a:solidFill>
              </a:rPr>
              <a:t>Red Dot = percent correct </a:t>
            </a:r>
          </a:p>
          <a:p>
            <a:r>
              <a:rPr lang="en-US" dirty="0" smtClean="0">
                <a:solidFill>
                  <a:schemeClr val="accent2">
                    <a:lumMod val="75000"/>
                  </a:schemeClr>
                </a:solidFill>
              </a:rPr>
              <a:t>Per trial (average over </a:t>
            </a:r>
          </a:p>
          <a:p>
            <a:r>
              <a:rPr lang="en-US" dirty="0" smtClean="0">
                <a:solidFill>
                  <a:schemeClr val="accent2">
                    <a:lumMod val="75000"/>
                  </a:schemeClr>
                </a:solidFill>
              </a:rPr>
              <a:t>120 learners)</a:t>
            </a:r>
            <a:endParaRPr lang="en-US" dirty="0">
              <a:solidFill>
                <a:schemeClr val="accent2">
                  <a:lumMod val="75000"/>
                </a:schemeClr>
              </a:solidFill>
            </a:endParaRPr>
          </a:p>
        </p:txBody>
      </p:sp>
      <p:sp>
        <p:nvSpPr>
          <p:cNvPr id="7" name="TextBox 6"/>
          <p:cNvSpPr txBox="1"/>
          <p:nvPr/>
        </p:nvSpPr>
        <p:spPr>
          <a:xfrm>
            <a:off x="457200" y="2474324"/>
            <a:ext cx="901509" cy="646331"/>
          </a:xfrm>
          <a:prstGeom prst="rect">
            <a:avLst/>
          </a:prstGeom>
          <a:noFill/>
        </p:spPr>
        <p:txBody>
          <a:bodyPr wrap="none" rtlCol="0">
            <a:spAutoFit/>
          </a:bodyPr>
          <a:lstStyle/>
          <a:p>
            <a:r>
              <a:rPr lang="en-US" dirty="0" smtClean="0"/>
              <a:t>Feature</a:t>
            </a:r>
          </a:p>
          <a:p>
            <a:r>
              <a:rPr lang="en-US" dirty="0" smtClean="0"/>
              <a:t>weight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smtClean="0"/>
              <a:t>Average Results (120 learners), Simple -&gt; Simple: “Fast” learner, 5 features, 2 categories (02 res, 02 </a:t>
            </a:r>
            <a:r>
              <a:rPr lang="en-US" sz="2000" b="1" dirty="0" err="1" smtClean="0"/>
              <a:t>tol</a:t>
            </a:r>
            <a:r>
              <a:rPr lang="en-US" sz="2000" b="1" dirty="0" smtClean="0"/>
              <a:t>), 120 trials each, shift at trial 60 </a:t>
            </a:r>
            <a:endParaRPr lang="en-US" sz="2000" dirty="0"/>
          </a:p>
        </p:txBody>
      </p:sp>
      <p:pic>
        <p:nvPicPr>
          <p:cNvPr id="4" name="Content Placeholder 3" descr="Recat graph Simple to Simple 120 trials k 1_2 om -2_2   sig_3  _5  normal settings from HGF paper.png"/>
          <p:cNvPicPr>
            <a:picLocks noGrp="1" noChangeAspect="1"/>
          </p:cNvPicPr>
          <p:nvPr>
            <p:ph idx="1"/>
          </p:nvPr>
        </p:nvPicPr>
        <p:blipFill>
          <a:blip r:embed="rId2"/>
          <a:srcRect l="-18660" r="-18660"/>
          <a:stretch>
            <a:fillRect/>
          </a:stretch>
        </p:blipFill>
        <p:spPr>
          <a:xfrm>
            <a:off x="1211297" y="1417638"/>
            <a:ext cx="8229600" cy="4525963"/>
          </a:xfrm>
        </p:spPr>
      </p:pic>
      <p:sp>
        <p:nvSpPr>
          <p:cNvPr id="5" name="TextBox 4"/>
          <p:cNvSpPr txBox="1"/>
          <p:nvPr/>
        </p:nvSpPr>
        <p:spPr>
          <a:xfrm>
            <a:off x="457200" y="5394025"/>
            <a:ext cx="5315788" cy="1200329"/>
          </a:xfrm>
          <a:prstGeom prst="rect">
            <a:avLst/>
          </a:prstGeom>
          <a:noFill/>
        </p:spPr>
        <p:txBody>
          <a:bodyPr wrap="square" rtlCol="0">
            <a:spAutoFit/>
          </a:bodyPr>
          <a:lstStyle/>
          <a:p>
            <a:r>
              <a:rPr lang="en-US" dirty="0" smtClean="0">
                <a:solidFill>
                  <a:srgbClr val="0000FF"/>
                </a:solidFill>
              </a:rPr>
              <a:t>Blue = misconception, “oxygen resistant” weight</a:t>
            </a:r>
          </a:p>
          <a:p>
            <a:r>
              <a:rPr lang="en-US" dirty="0" smtClean="0">
                <a:solidFill>
                  <a:schemeClr val="accent5">
                    <a:lumMod val="40000"/>
                    <a:lumOff val="60000"/>
                  </a:schemeClr>
                </a:solidFill>
              </a:rPr>
              <a:t>Cyan = misconception, “oxygen intolerant” weight</a:t>
            </a:r>
          </a:p>
          <a:p>
            <a:r>
              <a:rPr lang="en-US" dirty="0" smtClean="0">
                <a:solidFill>
                  <a:schemeClr val="accent4">
                    <a:lumMod val="75000"/>
                  </a:schemeClr>
                </a:solidFill>
              </a:rPr>
              <a:t>Purple = target “oxygen resistant” weight</a:t>
            </a:r>
          </a:p>
          <a:p>
            <a:r>
              <a:rPr lang="en-US" dirty="0" smtClean="0">
                <a:solidFill>
                  <a:srgbClr val="FFFF00"/>
                </a:solidFill>
              </a:rPr>
              <a:t>Yellow = target “oxygen intolerant” weight</a:t>
            </a:r>
            <a:endParaRPr lang="en-US" dirty="0">
              <a:solidFill>
                <a:srgbClr val="FFFF00"/>
              </a:solidFill>
            </a:endParaRPr>
          </a:p>
        </p:txBody>
      </p:sp>
      <p:sp>
        <p:nvSpPr>
          <p:cNvPr id="6" name="TextBox 5"/>
          <p:cNvSpPr txBox="1"/>
          <p:nvPr/>
        </p:nvSpPr>
        <p:spPr>
          <a:xfrm>
            <a:off x="6564712" y="5668963"/>
            <a:ext cx="2595582" cy="923330"/>
          </a:xfrm>
          <a:prstGeom prst="rect">
            <a:avLst/>
          </a:prstGeom>
          <a:noFill/>
        </p:spPr>
        <p:txBody>
          <a:bodyPr wrap="none" rtlCol="0">
            <a:spAutoFit/>
          </a:bodyPr>
          <a:lstStyle/>
          <a:p>
            <a:r>
              <a:rPr lang="en-US" dirty="0" smtClean="0">
                <a:solidFill>
                  <a:schemeClr val="accent2">
                    <a:lumMod val="75000"/>
                  </a:schemeClr>
                </a:solidFill>
              </a:rPr>
              <a:t>Red Dot = percent correct </a:t>
            </a:r>
          </a:p>
          <a:p>
            <a:r>
              <a:rPr lang="en-US" dirty="0" smtClean="0">
                <a:solidFill>
                  <a:schemeClr val="accent2">
                    <a:lumMod val="75000"/>
                  </a:schemeClr>
                </a:solidFill>
              </a:rPr>
              <a:t>Per trial (average over </a:t>
            </a:r>
          </a:p>
          <a:p>
            <a:r>
              <a:rPr lang="en-US" dirty="0" smtClean="0">
                <a:solidFill>
                  <a:schemeClr val="accent2">
                    <a:lumMod val="75000"/>
                  </a:schemeClr>
                </a:solidFill>
              </a:rPr>
              <a:t>120 learners)</a:t>
            </a:r>
            <a:endParaRPr lang="en-US" dirty="0">
              <a:solidFill>
                <a:schemeClr val="accent2">
                  <a:lumMod val="75000"/>
                </a:schemeClr>
              </a:solidFill>
            </a:endParaRPr>
          </a:p>
        </p:txBody>
      </p:sp>
      <p:sp>
        <p:nvSpPr>
          <p:cNvPr id="7" name="TextBox 6"/>
          <p:cNvSpPr txBox="1"/>
          <p:nvPr/>
        </p:nvSpPr>
        <p:spPr>
          <a:xfrm>
            <a:off x="457200" y="2474324"/>
            <a:ext cx="901509" cy="646331"/>
          </a:xfrm>
          <a:prstGeom prst="rect">
            <a:avLst/>
          </a:prstGeom>
          <a:noFill/>
        </p:spPr>
        <p:txBody>
          <a:bodyPr wrap="none" rtlCol="0">
            <a:spAutoFit/>
          </a:bodyPr>
          <a:lstStyle/>
          <a:p>
            <a:r>
              <a:rPr lang="en-US" dirty="0" smtClean="0"/>
              <a:t>Feature</a:t>
            </a:r>
          </a:p>
          <a:p>
            <a:r>
              <a:rPr lang="en-US" dirty="0" smtClean="0"/>
              <a:t>weight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t>Changes in internal parameter estimates, simple -&gt; simple, fast learner (1), 120 trials, misconception</a:t>
            </a:r>
            <a:endParaRPr lang="en-US" sz="2400" b="1" dirty="0"/>
          </a:p>
        </p:txBody>
      </p:sp>
      <p:pic>
        <p:nvPicPr>
          <p:cNvPr id="4" name="Content Placeholder 3" descr="Recat misconception all three features  1_4     om -2_2    sig_3 _5.png"/>
          <p:cNvPicPr>
            <a:picLocks noGrp="1" noChangeAspect="1"/>
          </p:cNvPicPr>
          <p:nvPr>
            <p:ph idx="1"/>
          </p:nvPr>
        </p:nvPicPr>
        <p:blipFill>
          <a:blip r:embed="rId2"/>
          <a:srcRect l="-18660" r="-18660"/>
          <a:stretch>
            <a:fillRect/>
          </a:stretch>
        </p:blipFill>
        <p:spPr>
          <a:xfrm>
            <a:off x="1611798" y="1417638"/>
            <a:ext cx="8229600" cy="4525963"/>
          </a:xfrm>
        </p:spPr>
      </p:pic>
      <p:sp>
        <p:nvSpPr>
          <p:cNvPr id="5" name="TextBox 4"/>
          <p:cNvSpPr txBox="1"/>
          <p:nvPr/>
        </p:nvSpPr>
        <p:spPr>
          <a:xfrm flipH="1">
            <a:off x="457196" y="5758934"/>
            <a:ext cx="8229603" cy="923330"/>
          </a:xfrm>
          <a:prstGeom prst="rect">
            <a:avLst/>
          </a:prstGeom>
          <a:noFill/>
        </p:spPr>
        <p:txBody>
          <a:bodyPr wrap="square" rtlCol="0">
            <a:spAutoFit/>
          </a:bodyPr>
          <a:lstStyle/>
          <a:p>
            <a:r>
              <a:rPr lang="en-US" dirty="0" smtClean="0">
                <a:solidFill>
                  <a:srgbClr val="953735"/>
                </a:solidFill>
              </a:rPr>
              <a:t>Red = feature weight (mu_1)</a:t>
            </a:r>
          </a:p>
          <a:p>
            <a:r>
              <a:rPr lang="en-US" dirty="0" smtClean="0">
                <a:solidFill>
                  <a:schemeClr val="tx2">
                    <a:lumMod val="75000"/>
                  </a:schemeClr>
                </a:solidFill>
              </a:rPr>
              <a:t>Blue = inferred environmental volatility (mu_3)</a:t>
            </a:r>
          </a:p>
          <a:p>
            <a:r>
              <a:rPr lang="en-US" dirty="0" smtClean="0">
                <a:solidFill>
                  <a:srgbClr val="008000"/>
                </a:solidFill>
              </a:rPr>
              <a:t>Green = precision weighted prediction error, </a:t>
            </a:r>
            <a:r>
              <a:rPr lang="en-US" smtClean="0">
                <a:solidFill>
                  <a:srgbClr val="008000"/>
                </a:solidFill>
              </a:rPr>
              <a:t>learning rate </a:t>
            </a:r>
            <a:r>
              <a:rPr lang="en-US" dirty="0" smtClean="0">
                <a:solidFill>
                  <a:srgbClr val="008000"/>
                </a:solidFill>
              </a:rPr>
              <a:t>(sg_2) (attention?)</a:t>
            </a:r>
            <a:endParaRPr lang="en-US" dirty="0">
              <a:solidFill>
                <a:srgbClr val="008000"/>
              </a:solidFill>
            </a:endParaRPr>
          </a:p>
        </p:txBody>
      </p:sp>
      <p:sp>
        <p:nvSpPr>
          <p:cNvPr id="6" name="TextBox 5"/>
          <p:cNvSpPr txBox="1"/>
          <p:nvPr/>
        </p:nvSpPr>
        <p:spPr>
          <a:xfrm>
            <a:off x="457197" y="4767197"/>
            <a:ext cx="1784601" cy="923330"/>
          </a:xfrm>
          <a:prstGeom prst="rect">
            <a:avLst/>
          </a:prstGeom>
          <a:noFill/>
        </p:spPr>
        <p:txBody>
          <a:bodyPr wrap="square" rtlCol="0">
            <a:spAutoFit/>
          </a:bodyPr>
          <a:lstStyle/>
          <a:p>
            <a:r>
              <a:rPr lang="en-US" dirty="0" smtClean="0"/>
              <a:t>Dotted lines = intolerant</a:t>
            </a:r>
          </a:p>
          <a:p>
            <a:r>
              <a:rPr lang="en-US" dirty="0" smtClean="0"/>
              <a:t>Solid lines =    res</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667" b="1" dirty="0" smtClean="0"/>
              <a:t>Changes in internal parameter estimates, simple -&gt; simple, fast learner (1), 120 trials, target</a:t>
            </a:r>
            <a:endParaRPr lang="en-US" sz="2667" dirty="0"/>
          </a:p>
        </p:txBody>
      </p:sp>
      <p:pic>
        <p:nvPicPr>
          <p:cNvPr id="4" name="Content Placeholder 3" descr="Recat graph targe all three levels k 1_4 om -2_2     sig_3   _5.png"/>
          <p:cNvPicPr>
            <a:picLocks noGrp="1" noChangeAspect="1"/>
          </p:cNvPicPr>
          <p:nvPr>
            <p:ph idx="1"/>
          </p:nvPr>
        </p:nvPicPr>
        <p:blipFill>
          <a:blip r:embed="rId2"/>
          <a:srcRect l="-18660" r="-18660"/>
          <a:stretch>
            <a:fillRect/>
          </a:stretch>
        </p:blipFill>
        <p:spPr>
          <a:xfrm>
            <a:off x="1116970" y="1417638"/>
            <a:ext cx="8229600" cy="4525963"/>
          </a:xfrm>
        </p:spPr>
      </p:pic>
      <p:sp>
        <p:nvSpPr>
          <p:cNvPr id="5" name="TextBox 4"/>
          <p:cNvSpPr txBox="1"/>
          <p:nvPr/>
        </p:nvSpPr>
        <p:spPr>
          <a:xfrm>
            <a:off x="457197" y="4767197"/>
            <a:ext cx="1784601" cy="923330"/>
          </a:xfrm>
          <a:prstGeom prst="rect">
            <a:avLst/>
          </a:prstGeom>
          <a:noFill/>
        </p:spPr>
        <p:txBody>
          <a:bodyPr wrap="square" rtlCol="0">
            <a:spAutoFit/>
          </a:bodyPr>
          <a:lstStyle/>
          <a:p>
            <a:r>
              <a:rPr lang="en-US" dirty="0" smtClean="0"/>
              <a:t>Dotted lines = intolerant</a:t>
            </a:r>
          </a:p>
          <a:p>
            <a:r>
              <a:rPr lang="en-US" dirty="0" smtClean="0"/>
              <a:t>Solid lines =    res</a:t>
            </a:r>
            <a:endParaRPr lang="en-US" dirty="0"/>
          </a:p>
        </p:txBody>
      </p:sp>
      <p:sp>
        <p:nvSpPr>
          <p:cNvPr id="6" name="TextBox 5"/>
          <p:cNvSpPr txBox="1"/>
          <p:nvPr/>
        </p:nvSpPr>
        <p:spPr>
          <a:xfrm flipH="1">
            <a:off x="457195" y="5758934"/>
            <a:ext cx="7822918" cy="923330"/>
          </a:xfrm>
          <a:prstGeom prst="rect">
            <a:avLst/>
          </a:prstGeom>
          <a:noFill/>
        </p:spPr>
        <p:txBody>
          <a:bodyPr wrap="square" rtlCol="0">
            <a:spAutoFit/>
          </a:bodyPr>
          <a:lstStyle/>
          <a:p>
            <a:r>
              <a:rPr lang="en-US" dirty="0" smtClean="0">
                <a:solidFill>
                  <a:srgbClr val="953735"/>
                </a:solidFill>
              </a:rPr>
              <a:t>Red = feature weight (mu_1)</a:t>
            </a:r>
          </a:p>
          <a:p>
            <a:r>
              <a:rPr lang="en-US" dirty="0" smtClean="0">
                <a:solidFill>
                  <a:schemeClr val="tx2">
                    <a:lumMod val="75000"/>
                  </a:schemeClr>
                </a:solidFill>
              </a:rPr>
              <a:t>Blue = inferred environmental volatility (mu_3)</a:t>
            </a:r>
          </a:p>
          <a:p>
            <a:r>
              <a:rPr lang="en-US" dirty="0" smtClean="0">
                <a:solidFill>
                  <a:srgbClr val="008000"/>
                </a:solidFill>
              </a:rPr>
              <a:t>Green = precision weighted prediction error, learning rate (sg_2) (attention?)</a:t>
            </a:r>
            <a:endParaRPr lang="en-US" dirty="0">
              <a:solidFill>
                <a:srgbClr val="008000"/>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Model finding Prediction Error (Simple)</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Model findings: feature weights, prediction error, precision </a:t>
            </a:r>
            <a:br>
              <a:rPr lang="en-US" dirty="0" smtClean="0"/>
            </a:br>
            <a:r>
              <a:rPr lang="en-US" dirty="0" smtClean="0"/>
              <a:t>(drivers of non-monotonic change)</a:t>
            </a:r>
            <a:br>
              <a:rPr lang="en-US" dirty="0" smtClean="0"/>
            </a:br>
            <a:r>
              <a:rPr lang="en-US" dirty="0" smtClean="0"/>
              <a:t>(Speed-up in RT, precision?)</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Wrap-up: What does the model explain?</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Reaction time speed up after shift</a:t>
            </a:r>
            <a:endParaRPr lang="en-US" dirty="0"/>
          </a:p>
        </p:txBody>
      </p:sp>
      <p:sp>
        <p:nvSpPr>
          <p:cNvPr id="3" name="Content Placeholder 2"/>
          <p:cNvSpPr>
            <a:spLocks noGrp="1"/>
          </p:cNvSpPr>
          <p:nvPr>
            <p:ph idx="1"/>
          </p:nvPr>
        </p:nvSpPr>
        <p:spPr/>
        <p:txBody>
          <a:bodyPr/>
          <a:lstStyle/>
          <a:p>
            <a:r>
              <a:rPr lang="en-US" dirty="0" smtClean="0"/>
              <a:t>Attention increases speed/accuracy (cite)</a:t>
            </a:r>
          </a:p>
          <a:p>
            <a:r>
              <a:rPr lang="en-US" dirty="0" smtClean="0"/>
              <a:t>(</a:t>
            </a:r>
            <a:r>
              <a:rPr lang="en-US" dirty="0" err="1" smtClean="0"/>
              <a:t>Attentional</a:t>
            </a:r>
            <a:r>
              <a:rPr lang="en-US" dirty="0" smtClean="0"/>
              <a:t>) Salience can be driven by conflict</a:t>
            </a:r>
          </a:p>
          <a:p>
            <a:r>
              <a:rPr lang="en-US" dirty="0" smtClean="0"/>
              <a:t>Precision weighted prediction error:  Pay attention to “meaningful changes”</a:t>
            </a:r>
          </a:p>
          <a:p>
            <a:r>
              <a:rPr lang="en-US" dirty="0" smtClean="0"/>
              <a:t>Sigma</a:t>
            </a:r>
            <a:r>
              <a:rPr lang="en-US" baseline="-25000" dirty="0" smtClean="0"/>
              <a:t>2</a:t>
            </a:r>
            <a:r>
              <a:rPr lang="en-US" dirty="0" smtClean="0"/>
              <a:t> is precision weighted prediction.</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Directions</a:t>
            </a:r>
            <a:endParaRPr lang="en-US" dirty="0"/>
          </a:p>
        </p:txBody>
      </p:sp>
      <p:sp>
        <p:nvSpPr>
          <p:cNvPr id="3" name="Content Placeholder 2"/>
          <p:cNvSpPr>
            <a:spLocks noGrp="1"/>
          </p:cNvSpPr>
          <p:nvPr>
            <p:ph idx="1"/>
          </p:nvPr>
        </p:nvSpPr>
        <p:spPr/>
        <p:txBody>
          <a:bodyPr/>
          <a:lstStyle/>
          <a:p>
            <a:pPr marL="514350" indent="-514350">
              <a:buAutoNum type="arabicPeriod"/>
            </a:pPr>
            <a:r>
              <a:rPr lang="en-US" dirty="0" smtClean="0"/>
              <a:t>Biological correlates? (Rough Sketch?), fit </a:t>
            </a:r>
            <a:r>
              <a:rPr lang="en-US" dirty="0" err="1" smtClean="0"/>
              <a:t>w</a:t>
            </a:r>
            <a:r>
              <a:rPr lang="en-US" dirty="0" smtClean="0"/>
              <a:t>/existing lit</a:t>
            </a:r>
          </a:p>
          <a:p>
            <a:pPr marL="914400" lvl="1" indent="-514350">
              <a:buAutoNum type="arabicPeriod"/>
            </a:pPr>
            <a:r>
              <a:rPr lang="en-US" dirty="0" smtClean="0"/>
              <a:t>Sketch of correlates (dopamine, brain regions)</a:t>
            </a:r>
          </a:p>
          <a:p>
            <a:pPr marL="914400" lvl="1" indent="-514350">
              <a:buAutoNum type="arabicPeriod"/>
            </a:pPr>
            <a:r>
              <a:rPr lang="en-US" dirty="0" smtClean="0"/>
              <a:t>2. </a:t>
            </a:r>
            <a:r>
              <a:rPr lang="en-US" dirty="0" err="1" smtClean="0"/>
              <a:t>Maks</a:t>
            </a:r>
            <a:r>
              <a:rPr lang="en-US" dirty="0" smtClean="0"/>
              <a:t> model</a:t>
            </a:r>
          </a:p>
          <a:p>
            <a:pPr marL="514350" indent="-514350">
              <a:buAutoNum type="arabicPeriod" startAt="2"/>
            </a:pPr>
            <a:r>
              <a:rPr lang="en-US" dirty="0" smtClean="0"/>
              <a:t>Comparison with other models.  (AIC/BIC, F ratio, linear models- model selection, COVIS, etc.)</a:t>
            </a:r>
          </a:p>
          <a:p>
            <a:pPr marL="514350" indent="-514350">
              <a:buAutoNum type="arabicPeriod" startAt="2"/>
            </a:pPr>
            <a:r>
              <a:rPr lang="en-US" dirty="0" smtClean="0"/>
              <a:t> Unexplained stuff?</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Content Placeholder 3" descr="Recat Model basic image + basic text 2.png"/>
          <p:cNvPicPr>
            <a:picLocks noChangeAspect="1"/>
          </p:cNvPicPr>
          <p:nvPr/>
        </p:nvPicPr>
        <p:blipFill>
          <a:blip r:embed="rId2"/>
          <a:srcRect l="-18187" r="-18187"/>
          <a:stretch>
            <a:fillRect/>
          </a:stretch>
        </p:blipFill>
        <p:spPr>
          <a:xfrm>
            <a:off x="457200" y="1600200"/>
            <a:ext cx="8229600" cy="4525963"/>
          </a:xfrm>
          <a:prstGeom prst="rect">
            <a:avLst/>
          </a:prstGeom>
          <a:solidFill>
            <a:srgbClr val="000000"/>
          </a:solidFill>
        </p:spPr>
      </p:pic>
    </p:spTree>
    <p:extLst>
      <p:ext uri="{BB962C8B-B14F-4D97-AF65-F5344CB8AC3E}">
        <p14:creationId xmlns:p14="http://schemas.microsoft.com/office/powerpoint/2010/main" val="3615236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experiment: part 1</a:t>
            </a:r>
            <a:endParaRPr lang="en-US" dirty="0"/>
          </a:p>
        </p:txBody>
      </p:sp>
      <p:sp>
        <p:nvSpPr>
          <p:cNvPr id="3" name="Content Placeholder 2"/>
          <p:cNvSpPr>
            <a:spLocks noGrp="1"/>
          </p:cNvSpPr>
          <p:nvPr>
            <p:ph idx="1"/>
          </p:nvPr>
        </p:nvSpPr>
        <p:spPr>
          <a:xfrm>
            <a:off x="457200" y="1600200"/>
            <a:ext cx="8393838" cy="5257800"/>
          </a:xfrm>
        </p:spPr>
        <p:txBody>
          <a:bodyPr>
            <a:normAutofit fontScale="55000" lnSpcReduction="20000"/>
          </a:bodyPr>
          <a:lstStyle/>
          <a:p>
            <a:pPr algn="ctr">
              <a:buNone/>
            </a:pPr>
            <a:r>
              <a:rPr lang="en-US" sz="5091" b="1" dirty="0" smtClean="0"/>
              <a:t>Subjects complete a basic inductive learning/categorization task</a:t>
            </a:r>
          </a:p>
          <a:p>
            <a:pPr algn="ctr">
              <a:buNone/>
            </a:pPr>
            <a:r>
              <a:rPr lang="en-US" sz="5091" b="1" dirty="0" smtClean="0"/>
              <a:t>“Martian Bacteria Classification”</a:t>
            </a:r>
          </a:p>
          <a:p>
            <a:pPr algn="ctr">
              <a:buNone/>
            </a:pPr>
            <a:endParaRPr lang="en-US" dirty="0" smtClean="0"/>
          </a:p>
          <a:p>
            <a:pPr>
              <a:buNone/>
            </a:pPr>
            <a:r>
              <a:rPr lang="en-US" sz="3840" dirty="0" smtClean="0"/>
              <a:t>1. Subjects are given a set of features, each of which has two possible values, and told that these map to a specific category (“whether or not they confer oxygen resistance to </a:t>
            </a:r>
            <a:r>
              <a:rPr lang="en-US" sz="3840" dirty="0" err="1" smtClean="0"/>
              <a:t>martian</a:t>
            </a:r>
            <a:r>
              <a:rPr lang="en-US" sz="3840" dirty="0" smtClean="0"/>
              <a:t> bacteria”), but are not told which features define the category.  The task is to learn which features define the category (confer oxygen resistance)..</a:t>
            </a:r>
          </a:p>
          <a:p>
            <a:pPr marL="742950" indent="-742950">
              <a:buNone/>
            </a:pPr>
            <a:r>
              <a:rPr lang="en-US" sz="3840" dirty="0" smtClean="0"/>
              <a:t>2.  Over a series of trials, subjects view a collection of features/values (“the </a:t>
            </a:r>
            <a:r>
              <a:rPr lang="en-US" sz="3840" dirty="0" err="1" smtClean="0"/>
              <a:t>martian</a:t>
            </a:r>
            <a:r>
              <a:rPr lang="en-US" sz="3840" dirty="0" smtClean="0"/>
              <a:t> bacterium”), and are told to guess whether or not this example is in the relevant category.  After guessing, they are provided feedback. (“the bacteria was (not) oxygen resistant”).</a:t>
            </a:r>
          </a:p>
          <a:p>
            <a:pPr marL="742950" indent="-742950">
              <a:buNone/>
            </a:pPr>
            <a:r>
              <a:rPr lang="en-US" sz="3840" dirty="0" smtClean="0"/>
              <a:t>3.  Participants provide feedback in the form of confidence </a:t>
            </a:r>
            <a:r>
              <a:rPr lang="en-US" sz="3840" dirty="0" err="1" smtClean="0"/>
              <a:t>judgements</a:t>
            </a:r>
            <a:r>
              <a:rPr lang="en-US" sz="3840" dirty="0" smtClean="0"/>
              <a:t> (after trials), and periodic importance ratings on features.  </a:t>
            </a:r>
            <a:endParaRPr lang="en-US" sz="3840" dirty="0"/>
          </a:p>
        </p:txBody>
      </p:sp>
    </p:spTree>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Recat Model basic image.png"/>
          <p:cNvPicPr>
            <a:picLocks noGrp="1" noChangeAspect="1"/>
          </p:cNvPicPr>
          <p:nvPr>
            <p:ph idx="1"/>
          </p:nvPr>
        </p:nvPicPr>
        <p:blipFill>
          <a:blip r:embed="rId2"/>
          <a:srcRect t="13336" b="13336"/>
          <a:stretch>
            <a:fillRect/>
          </a:stretch>
        </p:blipFill>
        <p:spPr>
          <a:xfrm>
            <a:off x="457200" y="1930399"/>
            <a:ext cx="8229600" cy="3924301"/>
          </a:xfrm>
        </p:spPr>
      </p:pic>
      <p:sp>
        <p:nvSpPr>
          <p:cNvPr id="5" name="TextBox 4"/>
          <p:cNvSpPr txBox="1"/>
          <p:nvPr/>
        </p:nvSpPr>
        <p:spPr>
          <a:xfrm>
            <a:off x="990600" y="1930399"/>
            <a:ext cx="1079254" cy="646331"/>
          </a:xfrm>
          <a:prstGeom prst="rect">
            <a:avLst/>
          </a:prstGeom>
          <a:noFill/>
        </p:spPr>
        <p:txBody>
          <a:bodyPr wrap="none" rtlCol="0">
            <a:spAutoFit/>
          </a:bodyPr>
          <a:lstStyle/>
          <a:p>
            <a:r>
              <a:rPr lang="en-US" dirty="0" smtClean="0"/>
              <a:t>Feature 1 </a:t>
            </a:r>
            <a:br>
              <a:rPr lang="en-US" dirty="0" smtClean="0"/>
            </a:br>
            <a:r>
              <a:rPr lang="en-US" dirty="0" smtClean="0"/>
              <a:t>Value 1</a:t>
            </a:r>
            <a:endParaRPr lang="en-US" dirty="0"/>
          </a:p>
        </p:txBody>
      </p:sp>
      <p:sp>
        <p:nvSpPr>
          <p:cNvPr id="6" name="TextBox 5"/>
          <p:cNvSpPr txBox="1"/>
          <p:nvPr/>
        </p:nvSpPr>
        <p:spPr>
          <a:xfrm>
            <a:off x="2844800" y="1930399"/>
            <a:ext cx="1079254" cy="646331"/>
          </a:xfrm>
          <a:prstGeom prst="rect">
            <a:avLst/>
          </a:prstGeom>
          <a:noFill/>
        </p:spPr>
        <p:txBody>
          <a:bodyPr wrap="none" rtlCol="0">
            <a:spAutoFit/>
          </a:bodyPr>
          <a:lstStyle/>
          <a:p>
            <a:r>
              <a:rPr lang="en-US" dirty="0" smtClean="0"/>
              <a:t>Feature 1</a:t>
            </a:r>
            <a:br>
              <a:rPr lang="en-US" dirty="0" smtClean="0"/>
            </a:br>
            <a:r>
              <a:rPr lang="en-US" dirty="0" smtClean="0"/>
              <a:t>Value 2</a:t>
            </a:r>
            <a:endParaRPr lang="en-US" dirty="0"/>
          </a:p>
        </p:txBody>
      </p:sp>
      <p:sp>
        <p:nvSpPr>
          <p:cNvPr id="7" name="TextBox 6"/>
          <p:cNvSpPr txBox="1"/>
          <p:nvPr/>
        </p:nvSpPr>
        <p:spPr>
          <a:xfrm>
            <a:off x="4660900" y="1930399"/>
            <a:ext cx="1079254" cy="646331"/>
          </a:xfrm>
          <a:prstGeom prst="rect">
            <a:avLst/>
          </a:prstGeom>
          <a:noFill/>
        </p:spPr>
        <p:txBody>
          <a:bodyPr wrap="none" rtlCol="0">
            <a:spAutoFit/>
          </a:bodyPr>
          <a:lstStyle/>
          <a:p>
            <a:r>
              <a:rPr lang="en-US" dirty="0" smtClean="0"/>
              <a:t>Feature 2</a:t>
            </a:r>
          </a:p>
          <a:p>
            <a:r>
              <a:rPr lang="en-US" dirty="0" smtClean="0"/>
              <a:t>Value 1</a:t>
            </a:r>
          </a:p>
        </p:txBody>
      </p:sp>
      <p:sp>
        <p:nvSpPr>
          <p:cNvPr id="8" name="TextBox 7"/>
          <p:cNvSpPr txBox="1"/>
          <p:nvPr/>
        </p:nvSpPr>
        <p:spPr>
          <a:xfrm>
            <a:off x="6464300" y="1930399"/>
            <a:ext cx="1079254" cy="646331"/>
          </a:xfrm>
          <a:prstGeom prst="rect">
            <a:avLst/>
          </a:prstGeom>
          <a:noFill/>
        </p:spPr>
        <p:txBody>
          <a:bodyPr wrap="none" rtlCol="0">
            <a:spAutoFit/>
          </a:bodyPr>
          <a:lstStyle/>
          <a:p>
            <a:r>
              <a:rPr lang="en-US" dirty="0" smtClean="0"/>
              <a:t>Feature 2</a:t>
            </a:r>
            <a:br>
              <a:rPr lang="en-US" dirty="0" smtClean="0"/>
            </a:br>
            <a:r>
              <a:rPr lang="en-US" dirty="0" smtClean="0"/>
              <a:t>Value 2</a:t>
            </a:r>
          </a:p>
        </p:txBody>
      </p:sp>
      <p:sp>
        <p:nvSpPr>
          <p:cNvPr id="9" name="TextBox 8"/>
          <p:cNvSpPr txBox="1"/>
          <p:nvPr/>
        </p:nvSpPr>
        <p:spPr>
          <a:xfrm>
            <a:off x="2413000" y="3289300"/>
            <a:ext cx="1608208" cy="923330"/>
          </a:xfrm>
          <a:prstGeom prst="rect">
            <a:avLst/>
          </a:prstGeom>
          <a:noFill/>
        </p:spPr>
        <p:txBody>
          <a:bodyPr wrap="none" rtlCol="0">
            <a:spAutoFit/>
          </a:bodyPr>
          <a:lstStyle/>
          <a:p>
            <a:r>
              <a:rPr lang="en-US" dirty="0" smtClean="0"/>
              <a:t>Category 1 </a:t>
            </a:r>
            <a:br>
              <a:rPr lang="en-US" dirty="0" smtClean="0"/>
            </a:br>
            <a:r>
              <a:rPr lang="en-US" dirty="0" smtClean="0"/>
              <a:t>(total strength)</a:t>
            </a:r>
            <a:br>
              <a:rPr lang="en-US" dirty="0" smtClean="0"/>
            </a:br>
            <a:endParaRPr lang="en-US" dirty="0"/>
          </a:p>
        </p:txBody>
      </p:sp>
      <p:sp>
        <p:nvSpPr>
          <p:cNvPr id="10" name="TextBox 9"/>
          <p:cNvSpPr txBox="1"/>
          <p:nvPr/>
        </p:nvSpPr>
        <p:spPr>
          <a:xfrm>
            <a:off x="4936050" y="3302000"/>
            <a:ext cx="1608208" cy="646331"/>
          </a:xfrm>
          <a:prstGeom prst="rect">
            <a:avLst/>
          </a:prstGeom>
          <a:noFill/>
        </p:spPr>
        <p:txBody>
          <a:bodyPr wrap="none" rtlCol="0">
            <a:spAutoFit/>
          </a:bodyPr>
          <a:lstStyle/>
          <a:p>
            <a:r>
              <a:rPr lang="en-US" dirty="0" smtClean="0"/>
              <a:t>Category 2</a:t>
            </a:r>
            <a:br>
              <a:rPr lang="en-US" dirty="0" smtClean="0"/>
            </a:br>
            <a:r>
              <a:rPr lang="en-US" dirty="0" smtClean="0"/>
              <a:t>(total strength)</a:t>
            </a:r>
            <a:endParaRPr lang="en-US" dirty="0"/>
          </a:p>
        </p:txBody>
      </p:sp>
      <p:sp>
        <p:nvSpPr>
          <p:cNvPr id="11" name="TextBox 10"/>
          <p:cNvSpPr txBox="1"/>
          <p:nvPr/>
        </p:nvSpPr>
        <p:spPr>
          <a:xfrm>
            <a:off x="3479800" y="4648200"/>
            <a:ext cx="1998977" cy="923330"/>
          </a:xfrm>
          <a:prstGeom prst="rect">
            <a:avLst/>
          </a:prstGeom>
          <a:noFill/>
        </p:spPr>
        <p:txBody>
          <a:bodyPr wrap="none" rtlCol="0">
            <a:spAutoFit/>
          </a:bodyPr>
          <a:lstStyle/>
          <a:p>
            <a:pPr algn="ctr"/>
            <a:r>
              <a:rPr lang="en-US" dirty="0" smtClean="0"/>
              <a:t>Compete for action</a:t>
            </a:r>
          </a:p>
          <a:p>
            <a:pPr algn="ctr"/>
            <a:r>
              <a:rPr lang="en-US" dirty="0" smtClean="0"/>
              <a:t> </a:t>
            </a:r>
            <a:r>
              <a:rPr lang="en-US" dirty="0" smtClean="0"/>
              <a:t>selection</a:t>
            </a:r>
          </a:p>
          <a:p>
            <a:pPr algn="ctr"/>
            <a:r>
              <a:rPr lang="en-US" dirty="0" smtClean="0"/>
              <a:t>(relative strengths</a:t>
            </a:r>
            <a:endParaRPr lang="en-US" dirty="0"/>
          </a:p>
        </p:txBody>
      </p:sp>
    </p:spTree>
    <p:extLst>
      <p:ext uri="{BB962C8B-B14F-4D97-AF65-F5344CB8AC3E}">
        <p14:creationId xmlns:p14="http://schemas.microsoft.com/office/powerpoint/2010/main" val="423942182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247047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Martian Bacteria, with features.</a:t>
            </a:r>
            <a:br>
              <a:rPr lang="en-US" dirty="0" smtClean="0"/>
            </a:br>
            <a:r>
              <a:rPr lang="en-US" dirty="0" smtClean="0"/>
              <a:t>Is this oxygen resistant, or not?</a:t>
            </a:r>
            <a:endParaRPr lang="en-US" dirty="0"/>
          </a:p>
        </p:txBody>
      </p:sp>
      <p:pic>
        <p:nvPicPr>
          <p:cNvPr id="5" name="Content Placeholder 4" descr="Recat image example bacteria.tiff"/>
          <p:cNvPicPr>
            <a:picLocks noGrp="1" noChangeAspect="1"/>
          </p:cNvPicPr>
          <p:nvPr>
            <p:ph idx="1"/>
          </p:nvPr>
        </p:nvPicPr>
        <p:blipFill>
          <a:blip r:embed="rId2"/>
          <a:srcRect l="-389" r="-389"/>
          <a:stretch>
            <a:fillRect/>
          </a:stretch>
        </p:blipFill>
        <p:spPr/>
      </p:pic>
      <p:sp>
        <p:nvSpPr>
          <p:cNvPr id="6" name="TextBox 5"/>
          <p:cNvSpPr txBox="1"/>
          <p:nvPr/>
        </p:nvSpPr>
        <p:spPr>
          <a:xfrm>
            <a:off x="272165" y="5896104"/>
            <a:ext cx="4808255" cy="830997"/>
          </a:xfrm>
          <a:prstGeom prst="rect">
            <a:avLst/>
          </a:prstGeom>
          <a:noFill/>
        </p:spPr>
        <p:txBody>
          <a:bodyPr wrap="square" rtlCol="0">
            <a:spAutoFit/>
          </a:bodyPr>
          <a:lstStyle/>
          <a:p>
            <a:r>
              <a:rPr lang="en-US" sz="2400" b="1" dirty="0" smtClean="0"/>
              <a:t>What features confer Oxygen Resistance?</a:t>
            </a:r>
            <a:endParaRPr lang="en-US" sz="2400" b="1" dirty="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Part 2</a:t>
            </a:r>
            <a:endParaRPr lang="en-US" dirty="0"/>
          </a:p>
        </p:txBody>
      </p:sp>
      <p:sp>
        <p:nvSpPr>
          <p:cNvPr id="3" name="Content Placeholder 2"/>
          <p:cNvSpPr>
            <a:spLocks noGrp="1"/>
          </p:cNvSpPr>
          <p:nvPr>
            <p:ph idx="1"/>
          </p:nvPr>
        </p:nvSpPr>
        <p:spPr/>
        <p:txBody>
          <a:bodyPr>
            <a:normAutofit fontScale="92500" lnSpcReduction="20000"/>
          </a:bodyPr>
          <a:lstStyle/>
          <a:p>
            <a:pPr algn="ctr">
              <a:buNone/>
            </a:pPr>
            <a:r>
              <a:rPr lang="en-US" b="1" dirty="0" smtClean="0"/>
              <a:t>Re-categorization</a:t>
            </a:r>
          </a:p>
          <a:p>
            <a:pPr algn="ctr">
              <a:buNone/>
            </a:pPr>
            <a:endParaRPr lang="en-US" b="1" dirty="0" smtClean="0"/>
          </a:p>
          <a:p>
            <a:pPr>
              <a:buNone/>
            </a:pPr>
            <a:r>
              <a:rPr lang="en-US" dirty="0" smtClean="0"/>
              <a:t>1.  After successfully learning the category definition (judge by performance at criterion); Unbeknownst to subjects the feature-value </a:t>
            </a:r>
            <a:r>
              <a:rPr lang="en-US" dirty="0" err="1" smtClean="0">
                <a:sym typeface="Wingdings"/>
              </a:rPr>
              <a:t></a:t>
            </a:r>
            <a:r>
              <a:rPr lang="en-US" dirty="0" smtClean="0">
                <a:sym typeface="Wingdings"/>
              </a:rPr>
              <a:t> category mapping is changed.  A new set of features now define the category “oxygen resistance”.</a:t>
            </a:r>
          </a:p>
          <a:p>
            <a:pPr marL="514350" indent="-514350">
              <a:buNone/>
            </a:pPr>
            <a:r>
              <a:rPr lang="en-US" dirty="0" smtClean="0">
                <a:sym typeface="Wingdings"/>
              </a:rPr>
              <a:t>2.  The experiment proceeds as before.</a:t>
            </a:r>
          </a:p>
          <a:p>
            <a:pPr marL="514350" indent="-514350">
              <a:buNone/>
            </a:pPr>
            <a:r>
              <a:rPr lang="en-US" dirty="0" smtClean="0">
                <a:sym typeface="Wingdings"/>
              </a:rPr>
              <a:t>3.  (This is isomorphic to the Wisconsin Card Sort Task)(?)</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Possible IVs</a:t>
            </a:r>
            <a:endParaRPr lang="en-US" dirty="0"/>
          </a:p>
        </p:txBody>
      </p:sp>
      <p:sp>
        <p:nvSpPr>
          <p:cNvPr id="3" name="Content Placeholder 2"/>
          <p:cNvSpPr>
            <a:spLocks noGrp="1"/>
          </p:cNvSpPr>
          <p:nvPr>
            <p:ph idx="1"/>
          </p:nvPr>
        </p:nvSpPr>
        <p:spPr/>
        <p:txBody>
          <a:bodyPr/>
          <a:lstStyle/>
          <a:p>
            <a:pPr marL="514350" indent="-514350">
              <a:buAutoNum type="arabicPeriod"/>
            </a:pPr>
            <a:r>
              <a:rPr lang="en-US" dirty="0" smtClean="0"/>
              <a:t>Complexity</a:t>
            </a:r>
          </a:p>
          <a:p>
            <a:pPr marL="514350" indent="-514350">
              <a:buAutoNum type="arabicPeriod"/>
            </a:pPr>
            <a:r>
              <a:rPr lang="en-US" dirty="0" smtClean="0"/>
              <a:t>Feedback type/amount</a:t>
            </a:r>
          </a:p>
          <a:p>
            <a:pPr marL="514350" indent="-514350">
              <a:buAutoNum type="arabicPeriod"/>
            </a:pPr>
            <a:r>
              <a:rPr lang="en-US" dirty="0" smtClean="0"/>
              <a:t>(…)</a:t>
            </a:r>
            <a:endParaRPr lang="en-US" dirty="0"/>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33680</TotalTime>
  <Words>3645</Words>
  <Application>Microsoft Macintosh PowerPoint</Application>
  <PresentationFormat>On-screen Show (4:3)</PresentationFormat>
  <Paragraphs>342</Paragraphs>
  <Slides>61</Slides>
  <Notes>10</Notes>
  <HiddenSlides>0</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Office Theme</vt:lpstr>
      <vt:lpstr>A model for Re-categorization by: Tim Sparer</vt:lpstr>
      <vt:lpstr>The Big Question</vt:lpstr>
      <vt:lpstr>A Motif:</vt:lpstr>
      <vt:lpstr>The Medium Question</vt:lpstr>
      <vt:lpstr>The Experimental/Modeling Question</vt:lpstr>
      <vt:lpstr>The experiment: part 1</vt:lpstr>
      <vt:lpstr>Martian Bacteria, with features. Is this oxygen resistant, or not?</vt:lpstr>
      <vt:lpstr>Experiment Part 2</vt:lpstr>
      <vt:lpstr>Possible IVs</vt:lpstr>
      <vt:lpstr>Possible DVs</vt:lpstr>
      <vt:lpstr>(Weird) Findings of Note, that a Model should explain.</vt:lpstr>
      <vt:lpstr>Model might explain some weird findings: (in order of strengh of model explanation, so far)</vt:lpstr>
      <vt:lpstr>Example importance ratings</vt:lpstr>
      <vt:lpstr>Example Complexity</vt:lpstr>
      <vt:lpstr>Example Reaction Times</vt:lpstr>
      <vt:lpstr>Desirable Model Characteristics In addition to explaining the data, an ideal model should be:</vt:lpstr>
      <vt:lpstr>Model: Intro (static view) (M binary features x N binary categories) compete for one binary output channel</vt:lpstr>
      <vt:lpstr>Note: Categories are defined independent of one another: Therefore the category “Oxygen Resistance” from the recat task, is, for the model, recoded as two separate categories: Oxygen Resistance and Oxygen intolerant</vt:lpstr>
      <vt:lpstr>Why Recode Categories?</vt:lpstr>
      <vt:lpstr>Example model with 3 categories</vt:lpstr>
      <vt:lpstr>The Model: 2 Key functions</vt:lpstr>
      <vt:lpstr>The Model in action</vt:lpstr>
      <vt:lpstr>The Model:  Guessing Category; step 1 + 2. View instance, activate features</vt:lpstr>
      <vt:lpstr>Guessing Category: Steps 3 + 4</vt:lpstr>
      <vt:lpstr>The model (theory): Category Selection as Bayesian Classification</vt:lpstr>
      <vt:lpstr>Model math: features as marginals</vt:lpstr>
      <vt:lpstr>Model Math:  Marginals with independence assumptions</vt:lpstr>
      <vt:lpstr>Model math so far: In words</vt:lpstr>
      <vt:lpstr>Final Category Selection</vt:lpstr>
      <vt:lpstr>Model Updating: words</vt:lpstr>
      <vt:lpstr>Model Update: Picture</vt:lpstr>
      <vt:lpstr>Considerations for update procedure</vt:lpstr>
      <vt:lpstr>Reward Learning/Prediction Error</vt:lpstr>
      <vt:lpstr>Prediction Error Based Updating, Example New_prediction = old_prediction +((learning_rate) x( new_data – old_prediction) ) </vt:lpstr>
      <vt:lpstr>Bayesian inference (again)</vt:lpstr>
      <vt:lpstr>Which one? Reward Learning and prediction error or Bayesian Inference?</vt:lpstr>
      <vt:lpstr> But How? Hierarchical Bayesian Inference: Reasoning about causes of causes and Changes within Changes.</vt:lpstr>
      <vt:lpstr>Update Rule: Hierarchical Model Explained</vt:lpstr>
      <vt:lpstr>Update Rule: Example of a hierarchy of causes</vt:lpstr>
      <vt:lpstr>Update Rule: Example Hierarchy (cont.)</vt:lpstr>
      <vt:lpstr>Yea, but…  That hierarchy seems awful specific: can hierarchical Bayes models capture dependencies without being overly specific?</vt:lpstr>
      <vt:lpstr>OK: but, specifically, how does the model use this?</vt:lpstr>
      <vt:lpstr>General Model for environmental “in subjects head” used for hierarchical Bayesian inference.</vt:lpstr>
      <vt:lpstr>“Random Walk” Hierarchical Model with 3 levels, used for the Re-Cat Model</vt:lpstr>
      <vt:lpstr>Update Equations Derived from the Hierarchical Model</vt:lpstr>
      <vt:lpstr>Main Idea: Precision Weighted Prediction Error, derived from hierarchical Bayesian process</vt:lpstr>
      <vt:lpstr>Importance of the Hierarchical Model and Individual Parameters in the Re-Cat task</vt:lpstr>
      <vt:lpstr>Average Results (120 learners), Simple -&gt; Simple: “Slow” learner, 5 features, 2 categories (02 res, 02 tol), 120 trials each, shift at trial 60  </vt:lpstr>
      <vt:lpstr>Average Results (120 learners), Simple -&gt; Complex: “Slow” learner, 5 features, 2 categories (02 res, 02 tol), 120 trials each, shift at trial 60 </vt:lpstr>
      <vt:lpstr>Average Results (120 learners), Complex -&gt; Complex: “Slow” learner, 5 features, 2 categories (02 res, 02 tol), 120 trials each, shift at trial 60 </vt:lpstr>
      <vt:lpstr>Average Results (120 learners), Simple -&gt; Simple: “Fast” learner, 5 features, 2 categories (02 res, 02 tol), 120 trials each, shift at trial 60 </vt:lpstr>
      <vt:lpstr>Changes in internal parameter estimates, simple -&gt; simple, fast learner (1), 120 trials, misconception</vt:lpstr>
      <vt:lpstr>Changes in internal parameter estimates, simple -&gt; simple, fast learner (1), 120 trials, target</vt:lpstr>
      <vt:lpstr>Model finding Prediction Error (Simple)</vt:lpstr>
      <vt:lpstr>Model findings: feature weights, prediction error, precision  (drivers of non-monotonic change) (Speed-up in RT, precision?)</vt:lpstr>
      <vt:lpstr>Wrap-up: What does the model explain?</vt:lpstr>
      <vt:lpstr>Reaction time speed up after shift</vt:lpstr>
      <vt:lpstr>Future Directions</vt:lpstr>
      <vt:lpstr>PowerPoint Presentation</vt:lpstr>
      <vt:lpstr>PowerPoint Presentation</vt:lpstr>
      <vt:lpstr>PowerPoint Presentation</vt:lpstr>
    </vt:vector>
  </TitlesOfParts>
  <Company>UIC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model for Re-categorization</dc:title>
  <dc:creator>Tim Sparer</dc:creator>
  <cp:lastModifiedBy>tim s</cp:lastModifiedBy>
  <cp:revision>34</cp:revision>
  <dcterms:created xsi:type="dcterms:W3CDTF">2014-02-24T00:38:45Z</dcterms:created>
  <dcterms:modified xsi:type="dcterms:W3CDTF">2016-02-12T02:06:55Z</dcterms:modified>
</cp:coreProperties>
</file>