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066800"/>
            <a:ext cx="3733800" cy="685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EA Method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129134"/>
            <a:ext cx="3048000" cy="20618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129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EA Description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2590800"/>
            <a:ext cx="2362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cap="all" dirty="0" smtClean="0">
                <a:solidFill>
                  <a:schemeClr val="tx1"/>
                </a:solidFill>
              </a:rPr>
              <a:t>Architecture As-IS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2971800"/>
            <a:ext cx="2362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cap="all" dirty="0" smtClean="0">
                <a:solidFill>
                  <a:schemeClr val="tx1"/>
                </a:solidFill>
              </a:rPr>
              <a:t>Architecture TO-BE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3276600"/>
            <a:ext cx="2590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cap="all" dirty="0" smtClean="0">
                <a:solidFill>
                  <a:schemeClr val="tx1"/>
                </a:solidFill>
              </a:rPr>
              <a:t>Transformation Roadmap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3657600"/>
            <a:ext cx="2895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cap="all" dirty="0" smtClean="0">
                <a:solidFill>
                  <a:schemeClr val="tx1"/>
                </a:solidFill>
              </a:rPr>
              <a:t>Guiding principles for </a:t>
            </a:r>
            <a:r>
              <a:rPr lang="en-US" sz="1400" i="1" cap="all" dirty="0" smtClean="0">
                <a:solidFill>
                  <a:schemeClr val="tx1"/>
                </a:solidFill>
              </a:rPr>
              <a:t>transformation (EA Principles)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4647142"/>
            <a:ext cx="3733800" cy="74480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EA Engine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84" y="4648200"/>
            <a:ext cx="820716" cy="667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496" y="2206625"/>
            <a:ext cx="762904" cy="765175"/>
          </a:xfrm>
          <a:prstGeom prst="rect">
            <a:avLst/>
          </a:prstGeom>
        </p:spPr>
      </p:pic>
      <p:pic>
        <p:nvPicPr>
          <p:cNvPr id="26" name="Image 41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291" y="1066800"/>
            <a:ext cx="803672" cy="6858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684485" y="1752600"/>
            <a:ext cx="326607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1" y="1676400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s constructing</a:t>
            </a:r>
            <a:endParaRPr lang="en-US" i="1" dirty="0"/>
          </a:p>
        </p:txBody>
      </p:sp>
      <p:sp>
        <p:nvSpPr>
          <p:cNvPr id="15" name="Down Arrow 14"/>
          <p:cNvSpPr/>
          <p:nvPr/>
        </p:nvSpPr>
        <p:spPr>
          <a:xfrm>
            <a:off x="4572000" y="1752600"/>
            <a:ext cx="326607" cy="29707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03685" y="4114800"/>
            <a:ext cx="13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s setting up</a:t>
            </a:r>
            <a:endParaRPr lang="en-US" i="1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2779637" y="4191000"/>
            <a:ext cx="326607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3600" y="4278868"/>
            <a:ext cx="9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dirty="0" smtClean="0"/>
              <a:t>s using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685800" y="5791200"/>
            <a:ext cx="8001000" cy="76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663" y="611984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High Centralization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377960" y="611984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High Decentralization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rot="18072896">
            <a:off x="914400" y="42191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centralized organization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149113">
            <a:off x="1893068" y="2493311"/>
            <a:ext cx="28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Bureaucratic organization</a:t>
            </a:r>
          </a:p>
          <a:p>
            <a:r>
              <a:rPr lang="en-US" dirty="0" smtClean="0"/>
              <a:t>(</a:t>
            </a:r>
            <a:r>
              <a:rPr lang="en-US" sz="1400" dirty="0" smtClean="0"/>
              <a:t>Divisional or </a:t>
            </a:r>
            <a:r>
              <a:rPr lang="en-US" sz="1400" dirty="0" smtClean="0"/>
              <a:t>functional structure)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8060175">
            <a:off x="2730522" y="432487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015862">
            <a:off x="6879705" y="3911218"/>
            <a:ext cx="176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organization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8015862">
            <a:off x="5885145" y="322009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Collaborative Network </a:t>
            </a:r>
            <a:r>
              <a:rPr lang="en-US" sz="1400" dirty="0" smtClean="0"/>
              <a:t>(</a:t>
            </a:r>
            <a:r>
              <a:rPr lang="en-US" sz="1400" dirty="0" smtClean="0"/>
              <a:t>Virtual </a:t>
            </a:r>
            <a:r>
              <a:rPr lang="en-US" sz="1400" dirty="0" smtClean="0"/>
              <a:t>organizations)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8015862">
            <a:off x="5348143" y="4687195"/>
            <a:ext cx="208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Adhocracy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015862">
            <a:off x="7277266" y="4819155"/>
            <a:ext cx="14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Coopetition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8051165">
            <a:off x="509057" y="4472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Business monarchy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8093170">
            <a:off x="1883968" y="2825023"/>
            <a:ext cx="1393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IT monarchy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8130958">
            <a:off x="4591515" y="4578351"/>
            <a:ext cx="207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Feudal organization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8114853">
            <a:off x="3967097" y="49097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Federal IT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8043813">
            <a:off x="2324344" y="4891455"/>
            <a:ext cx="119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17375E"/>
                </a:solidFill>
              </a:rPr>
              <a:t>IT </a:t>
            </a:r>
            <a:r>
              <a:rPr lang="en-US" u="sng" dirty="0" smtClean="0">
                <a:solidFill>
                  <a:srgbClr val="17375E"/>
                </a:solidFill>
              </a:rPr>
              <a:t>Duopoly</a:t>
            </a:r>
          </a:p>
        </p:txBody>
      </p:sp>
      <p:sp>
        <p:nvSpPr>
          <p:cNvPr id="20" name="Rectangle 19"/>
          <p:cNvSpPr/>
          <p:nvPr/>
        </p:nvSpPr>
        <p:spPr>
          <a:xfrm rot="17942027">
            <a:off x="6595659" y="509420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17375E"/>
                </a:solidFill>
              </a:rPr>
              <a:t>Anarchy</a:t>
            </a:r>
            <a:endParaRPr lang="en-US" u="sng" dirty="0" smtClean="0">
              <a:solidFill>
                <a:srgbClr val="17375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91085" y="5802868"/>
            <a:ext cx="116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 smtClean="0">
                <a:solidFill>
                  <a:srgbClr val="800000"/>
                </a:solidFill>
              </a:rPr>
              <a:t> Federal IT</a:t>
            </a:r>
            <a:endParaRPr lang="en-US" b="1" cap="small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8923" y="5791200"/>
            <a:ext cx="168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 smtClean="0">
                <a:solidFill>
                  <a:srgbClr val="800000"/>
                </a:solidFill>
              </a:rPr>
              <a:t>Decentralized IT</a:t>
            </a:r>
            <a:endParaRPr lang="en-US" b="1" cap="small" dirty="0">
              <a:solidFill>
                <a:srgbClr val="8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5663" y="5802868"/>
            <a:ext cx="147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 smtClean="0">
                <a:solidFill>
                  <a:srgbClr val="800000"/>
                </a:solidFill>
              </a:rPr>
              <a:t>Centralized IT</a:t>
            </a:r>
            <a:endParaRPr lang="en-US" b="1" cap="small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18705</TotalTime>
  <Words>80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Manager/>
  <Company>EPFL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Irina Rychkova</dc:creator>
  <cp:keywords/>
  <dc:description/>
  <cp:lastModifiedBy>Irina Rychkova</cp:lastModifiedBy>
  <cp:revision>623</cp:revision>
  <dcterms:created xsi:type="dcterms:W3CDTF">2013-04-09T10:46:28Z</dcterms:created>
  <dcterms:modified xsi:type="dcterms:W3CDTF">2013-04-22T09:47:57Z</dcterms:modified>
  <cp:category/>
</cp:coreProperties>
</file>