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347" r:id="rId3"/>
    <p:sldId id="348" r:id="rId4"/>
    <p:sldId id="265" r:id="rId5"/>
    <p:sldId id="331" r:id="rId6"/>
    <p:sldId id="333" r:id="rId7"/>
    <p:sldId id="334" r:id="rId8"/>
    <p:sldId id="332" r:id="rId9"/>
    <p:sldId id="349" r:id="rId10"/>
    <p:sldId id="345" r:id="rId11"/>
    <p:sldId id="350" r:id="rId12"/>
    <p:sldId id="283" r:id="rId13"/>
    <p:sldId id="351" r:id="rId14"/>
    <p:sldId id="296" r:id="rId15"/>
    <p:sldId id="361" r:id="rId16"/>
    <p:sldId id="362" r:id="rId17"/>
    <p:sldId id="364" r:id="rId18"/>
    <p:sldId id="310"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C77"/>
    <a:srgbClr val="414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08" autoAdjust="0"/>
    <p:restoredTop sz="96318" autoAdjust="0"/>
  </p:normalViewPr>
  <p:slideViewPr>
    <p:cSldViewPr snapToGrid="0">
      <p:cViewPr varScale="1">
        <p:scale>
          <a:sx n="81" d="100"/>
          <a:sy n="81" d="100"/>
        </p:scale>
        <p:origin x="-739" y="-8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3632-086E-4C0A-B693-80AF826D3C19}" type="datetimeFigureOut">
              <a:rPr lang="zh-CN" altLang="en-US" smtClean="0"/>
              <a:pPr/>
              <a:t>2020/5/17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724C-EBFF-41D4-88EE-EC6386CFF47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1" fmla="*/ 24941 w 5024146"/>
              <a:gd name="connsiteY0-2" fmla="*/ 1246253 h 2498048"/>
              <a:gd name="connsiteX1-3" fmla="*/ 1819423 w 5024146"/>
              <a:gd name="connsiteY1-4" fmla="*/ 1246253 h 2498048"/>
              <a:gd name="connsiteX2-5" fmla="*/ 922182 w 5024146"/>
              <a:gd name="connsiteY2-6" fmla="*/ 2143494 h 2498048"/>
              <a:gd name="connsiteX3-7" fmla="*/ 24941 w 5024146"/>
              <a:gd name="connsiteY3-8" fmla="*/ 1246253 h 2498048"/>
              <a:gd name="connsiteX4-9" fmla="*/ 3775122 w 5024146"/>
              <a:gd name="connsiteY4-10" fmla="*/ 0 h 2498048"/>
              <a:gd name="connsiteX5-11" fmla="*/ 4302934 w 5024146"/>
              <a:gd name="connsiteY5-12" fmla="*/ 218627 h 2498048"/>
              <a:gd name="connsiteX6-13" fmla="*/ 4805519 w 5024146"/>
              <a:gd name="connsiteY6-14" fmla="*/ 721212 h 2498048"/>
              <a:gd name="connsiteX7-15" fmla="*/ 4805519 w 5024146"/>
              <a:gd name="connsiteY7-16" fmla="*/ 1776836 h 2498048"/>
              <a:gd name="connsiteX8-17" fmla="*/ 4302934 w 5024146"/>
              <a:gd name="connsiteY8-18" fmla="*/ 2279421 h 2498048"/>
              <a:gd name="connsiteX9-19" fmla="*/ 3247310 w 5024146"/>
              <a:gd name="connsiteY9-20" fmla="*/ 2279421 h 2498048"/>
              <a:gd name="connsiteX10-21" fmla="*/ 2744726 w 5024146"/>
              <a:gd name="connsiteY10-22" fmla="*/ 1776836 h 2498048"/>
              <a:gd name="connsiteX11-23" fmla="*/ 2744726 w 5024146"/>
              <a:gd name="connsiteY11-24" fmla="*/ 721212 h 2498048"/>
              <a:gd name="connsiteX12-25" fmla="*/ 3247310 w 5024146"/>
              <a:gd name="connsiteY12-26" fmla="*/ 218627 h 2498048"/>
              <a:gd name="connsiteX13-27" fmla="*/ 3775122 w 5024146"/>
              <a:gd name="connsiteY13-28" fmla="*/ 0 h 2498048"/>
              <a:gd name="connsiteX0-29" fmla="*/ 24941 w 5024146"/>
              <a:gd name="connsiteY0-30" fmla="*/ 1246253 h 2498048"/>
              <a:gd name="connsiteX1-31" fmla="*/ 922182 w 5024146"/>
              <a:gd name="connsiteY1-32" fmla="*/ 2143494 h 2498048"/>
              <a:gd name="connsiteX2-33" fmla="*/ 24941 w 5024146"/>
              <a:gd name="connsiteY2-34" fmla="*/ 1246253 h 2498048"/>
              <a:gd name="connsiteX3-35" fmla="*/ 3775122 w 5024146"/>
              <a:gd name="connsiteY3-36" fmla="*/ 0 h 2498048"/>
              <a:gd name="connsiteX4-37" fmla="*/ 4302934 w 5024146"/>
              <a:gd name="connsiteY4-38" fmla="*/ 218627 h 2498048"/>
              <a:gd name="connsiteX5-39" fmla="*/ 4805519 w 5024146"/>
              <a:gd name="connsiteY5-40" fmla="*/ 721212 h 2498048"/>
              <a:gd name="connsiteX6-41" fmla="*/ 4805519 w 5024146"/>
              <a:gd name="connsiteY6-42" fmla="*/ 1776836 h 2498048"/>
              <a:gd name="connsiteX7-43" fmla="*/ 4302934 w 5024146"/>
              <a:gd name="connsiteY7-44" fmla="*/ 2279421 h 2498048"/>
              <a:gd name="connsiteX8-45" fmla="*/ 3247310 w 5024146"/>
              <a:gd name="connsiteY8-46" fmla="*/ 2279421 h 2498048"/>
              <a:gd name="connsiteX9-47" fmla="*/ 2744726 w 5024146"/>
              <a:gd name="connsiteY9-48" fmla="*/ 1776836 h 2498048"/>
              <a:gd name="connsiteX10-49" fmla="*/ 2744726 w 5024146"/>
              <a:gd name="connsiteY10-50" fmla="*/ 721212 h 2498048"/>
              <a:gd name="connsiteX11-51" fmla="*/ 3247310 w 5024146"/>
              <a:gd name="connsiteY11-52" fmla="*/ 218627 h 2498048"/>
              <a:gd name="connsiteX12-53" fmla="*/ 3775122 w 5024146"/>
              <a:gd name="connsiteY12-54" fmla="*/ 0 h 2498048"/>
              <a:gd name="connsiteX0-55" fmla="*/ 1249024 w 2498048"/>
              <a:gd name="connsiteY0-56" fmla="*/ 0 h 2498048"/>
              <a:gd name="connsiteX1-57" fmla="*/ 1776836 w 2498048"/>
              <a:gd name="connsiteY1-58" fmla="*/ 218627 h 2498048"/>
              <a:gd name="connsiteX2-59" fmla="*/ 2279421 w 2498048"/>
              <a:gd name="connsiteY2-60" fmla="*/ 721212 h 2498048"/>
              <a:gd name="connsiteX3-61" fmla="*/ 2279421 w 2498048"/>
              <a:gd name="connsiteY3-62" fmla="*/ 1776836 h 2498048"/>
              <a:gd name="connsiteX4-63" fmla="*/ 1776836 w 2498048"/>
              <a:gd name="connsiteY4-64" fmla="*/ 2279421 h 2498048"/>
              <a:gd name="connsiteX5-65" fmla="*/ 721212 w 2498048"/>
              <a:gd name="connsiteY5-66" fmla="*/ 2279421 h 2498048"/>
              <a:gd name="connsiteX6-67" fmla="*/ 218628 w 2498048"/>
              <a:gd name="connsiteY6-68" fmla="*/ 1776836 h 2498048"/>
              <a:gd name="connsiteX7-69" fmla="*/ 218628 w 2498048"/>
              <a:gd name="connsiteY7-70" fmla="*/ 721212 h 2498048"/>
              <a:gd name="connsiteX8-71" fmla="*/ 721212 w 2498048"/>
              <a:gd name="connsiteY8-72" fmla="*/ 218627 h 2498048"/>
              <a:gd name="connsiteX9-73" fmla="*/ 1249024 w 2498048"/>
              <a:gd name="connsiteY9-74" fmla="*/ 0 h 2498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1" fmla="*/ 24941 w 5024146"/>
              <a:gd name="connsiteY0-2" fmla="*/ 1246253 h 2498048"/>
              <a:gd name="connsiteX1-3" fmla="*/ 1819423 w 5024146"/>
              <a:gd name="connsiteY1-4" fmla="*/ 1246253 h 2498048"/>
              <a:gd name="connsiteX2-5" fmla="*/ 922182 w 5024146"/>
              <a:gd name="connsiteY2-6" fmla="*/ 2143494 h 2498048"/>
              <a:gd name="connsiteX3-7" fmla="*/ 24941 w 5024146"/>
              <a:gd name="connsiteY3-8" fmla="*/ 1246253 h 2498048"/>
              <a:gd name="connsiteX4-9" fmla="*/ 3775122 w 5024146"/>
              <a:gd name="connsiteY4-10" fmla="*/ 0 h 2498048"/>
              <a:gd name="connsiteX5-11" fmla="*/ 4302934 w 5024146"/>
              <a:gd name="connsiteY5-12" fmla="*/ 218627 h 2498048"/>
              <a:gd name="connsiteX6-13" fmla="*/ 4805519 w 5024146"/>
              <a:gd name="connsiteY6-14" fmla="*/ 721212 h 2498048"/>
              <a:gd name="connsiteX7-15" fmla="*/ 4805519 w 5024146"/>
              <a:gd name="connsiteY7-16" fmla="*/ 1776836 h 2498048"/>
              <a:gd name="connsiteX8-17" fmla="*/ 4302934 w 5024146"/>
              <a:gd name="connsiteY8-18" fmla="*/ 2279421 h 2498048"/>
              <a:gd name="connsiteX9-19" fmla="*/ 3247310 w 5024146"/>
              <a:gd name="connsiteY9-20" fmla="*/ 2279421 h 2498048"/>
              <a:gd name="connsiteX10-21" fmla="*/ 2744726 w 5024146"/>
              <a:gd name="connsiteY10-22" fmla="*/ 1776836 h 2498048"/>
              <a:gd name="connsiteX11-23" fmla="*/ 2744726 w 5024146"/>
              <a:gd name="connsiteY11-24" fmla="*/ 721212 h 2498048"/>
              <a:gd name="connsiteX12-25" fmla="*/ 3247310 w 5024146"/>
              <a:gd name="connsiteY12-26" fmla="*/ 218627 h 2498048"/>
              <a:gd name="connsiteX13-27" fmla="*/ 3775122 w 5024146"/>
              <a:gd name="connsiteY13-28" fmla="*/ 0 h 2498048"/>
              <a:gd name="connsiteX0-29" fmla="*/ 24941 w 5024146"/>
              <a:gd name="connsiteY0-30" fmla="*/ 1246253 h 2498048"/>
              <a:gd name="connsiteX1-31" fmla="*/ 922182 w 5024146"/>
              <a:gd name="connsiteY1-32" fmla="*/ 2143494 h 2498048"/>
              <a:gd name="connsiteX2-33" fmla="*/ 24941 w 5024146"/>
              <a:gd name="connsiteY2-34" fmla="*/ 1246253 h 2498048"/>
              <a:gd name="connsiteX3-35" fmla="*/ 3775122 w 5024146"/>
              <a:gd name="connsiteY3-36" fmla="*/ 0 h 2498048"/>
              <a:gd name="connsiteX4-37" fmla="*/ 4302934 w 5024146"/>
              <a:gd name="connsiteY4-38" fmla="*/ 218627 h 2498048"/>
              <a:gd name="connsiteX5-39" fmla="*/ 4805519 w 5024146"/>
              <a:gd name="connsiteY5-40" fmla="*/ 721212 h 2498048"/>
              <a:gd name="connsiteX6-41" fmla="*/ 4805519 w 5024146"/>
              <a:gd name="connsiteY6-42" fmla="*/ 1776836 h 2498048"/>
              <a:gd name="connsiteX7-43" fmla="*/ 4302934 w 5024146"/>
              <a:gd name="connsiteY7-44" fmla="*/ 2279421 h 2498048"/>
              <a:gd name="connsiteX8-45" fmla="*/ 3247310 w 5024146"/>
              <a:gd name="connsiteY8-46" fmla="*/ 2279421 h 2498048"/>
              <a:gd name="connsiteX9-47" fmla="*/ 2744726 w 5024146"/>
              <a:gd name="connsiteY9-48" fmla="*/ 1776836 h 2498048"/>
              <a:gd name="connsiteX10-49" fmla="*/ 2744726 w 5024146"/>
              <a:gd name="connsiteY10-50" fmla="*/ 721212 h 2498048"/>
              <a:gd name="connsiteX11-51" fmla="*/ 3247310 w 5024146"/>
              <a:gd name="connsiteY11-52" fmla="*/ 218627 h 2498048"/>
              <a:gd name="connsiteX12-53" fmla="*/ 3775122 w 5024146"/>
              <a:gd name="connsiteY12-54" fmla="*/ 0 h 2498048"/>
              <a:gd name="connsiteX0-55" fmla="*/ 1249024 w 2498048"/>
              <a:gd name="connsiteY0-56" fmla="*/ 0 h 2498048"/>
              <a:gd name="connsiteX1-57" fmla="*/ 1776836 w 2498048"/>
              <a:gd name="connsiteY1-58" fmla="*/ 218627 h 2498048"/>
              <a:gd name="connsiteX2-59" fmla="*/ 2279421 w 2498048"/>
              <a:gd name="connsiteY2-60" fmla="*/ 721212 h 2498048"/>
              <a:gd name="connsiteX3-61" fmla="*/ 2279421 w 2498048"/>
              <a:gd name="connsiteY3-62" fmla="*/ 1776836 h 2498048"/>
              <a:gd name="connsiteX4-63" fmla="*/ 1776836 w 2498048"/>
              <a:gd name="connsiteY4-64" fmla="*/ 2279421 h 2498048"/>
              <a:gd name="connsiteX5-65" fmla="*/ 721212 w 2498048"/>
              <a:gd name="connsiteY5-66" fmla="*/ 2279421 h 2498048"/>
              <a:gd name="connsiteX6-67" fmla="*/ 218628 w 2498048"/>
              <a:gd name="connsiteY6-68" fmla="*/ 1776836 h 2498048"/>
              <a:gd name="connsiteX7-69" fmla="*/ 218628 w 2498048"/>
              <a:gd name="connsiteY7-70" fmla="*/ 721212 h 2498048"/>
              <a:gd name="connsiteX8-71" fmla="*/ 721212 w 2498048"/>
              <a:gd name="connsiteY8-72" fmla="*/ 218627 h 2498048"/>
              <a:gd name="connsiteX9-73" fmla="*/ 1249024 w 2498048"/>
              <a:gd name="connsiteY9-74" fmla="*/ 0 h 2498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
            <a:ext cx="12192001" cy="6858000"/>
          </a:xfrm>
          <a:prstGeom prst="rect">
            <a:avLst/>
          </a:prstGeom>
          <a:blipFill dpi="0" rotWithShape="1">
            <a:blip r:embed="rId1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video" Target="file:///D:\Rich-Man\&#28216;&#25103;&#23637;&#31034;.mp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1100797" y="-341224"/>
            <a:ext cx="9959926" cy="7540448"/>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5" name="任意多边形 24"/>
          <p:cNvSpPr/>
          <p:nvPr/>
        </p:nvSpPr>
        <p:spPr>
          <a:xfrm rot="16200000">
            <a:off x="2651761" y="-1100252"/>
            <a:ext cx="6857999" cy="9058502"/>
          </a:xfrm>
          <a:custGeom>
            <a:avLst/>
            <a:gdLst>
              <a:gd name="connsiteX0" fmla="*/ 6857999 w 6857999"/>
              <a:gd name="connsiteY0" fmla="*/ 1572046 h 9058502"/>
              <a:gd name="connsiteX1" fmla="*/ 6857999 w 6857999"/>
              <a:gd name="connsiteY1" fmla="*/ 7486457 h 9058502"/>
              <a:gd name="connsiteX2" fmla="*/ 6781632 w 6857999"/>
              <a:gd name="connsiteY2" fmla="*/ 7574617 h 9058502"/>
              <a:gd name="connsiteX3" fmla="*/ 3428999 w 6857999"/>
              <a:gd name="connsiteY3" fmla="*/ 9058502 h 9058502"/>
              <a:gd name="connsiteX4" fmla="*/ 76365 w 6857999"/>
              <a:gd name="connsiteY4" fmla="*/ 7574617 h 9058502"/>
              <a:gd name="connsiteX5" fmla="*/ 0 w 6857999"/>
              <a:gd name="connsiteY5" fmla="*/ 7486458 h 9058502"/>
              <a:gd name="connsiteX6" fmla="*/ 0 w 6857999"/>
              <a:gd name="connsiteY6" fmla="*/ 1572045 h 9058502"/>
              <a:gd name="connsiteX7" fmla="*/ 76365 w 6857999"/>
              <a:gd name="connsiteY7" fmla="*/ 1483885 h 9058502"/>
              <a:gd name="connsiteX8" fmla="*/ 3428999 w 6857999"/>
              <a:gd name="connsiteY8" fmla="*/ 0 h 9058502"/>
              <a:gd name="connsiteX9" fmla="*/ 6781632 w 6857999"/>
              <a:gd name="connsiteY9" fmla="*/ 1483885 h 905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9058502">
                <a:moveTo>
                  <a:pt x="6857999" y="1572046"/>
                </a:moveTo>
                <a:lnTo>
                  <a:pt x="6857999" y="7486457"/>
                </a:lnTo>
                <a:lnTo>
                  <a:pt x="6781632" y="7574617"/>
                </a:lnTo>
                <a:cubicBezTo>
                  <a:pt x="5953106" y="8486199"/>
                  <a:pt x="4757887" y="9058502"/>
                  <a:pt x="3428999" y="9058502"/>
                </a:cubicBezTo>
                <a:cubicBezTo>
                  <a:pt x="2100111" y="9058502"/>
                  <a:pt x="904891" y="8486199"/>
                  <a:pt x="76365" y="7574617"/>
                </a:cubicBezTo>
                <a:lnTo>
                  <a:pt x="0" y="7486458"/>
                </a:lnTo>
                <a:lnTo>
                  <a:pt x="0" y="1572045"/>
                </a:lnTo>
                <a:lnTo>
                  <a:pt x="76365" y="1483885"/>
                </a:lnTo>
                <a:cubicBezTo>
                  <a:pt x="904891" y="572304"/>
                  <a:pt x="2100111" y="0"/>
                  <a:pt x="3428999" y="0"/>
                </a:cubicBezTo>
                <a:cubicBezTo>
                  <a:pt x="4757887" y="0"/>
                  <a:pt x="5953106" y="572304"/>
                  <a:pt x="6781632" y="1483885"/>
                </a:cubicBezTo>
                <a:close/>
              </a:path>
            </a:pathLst>
          </a:custGeom>
          <a:blipFill dpi="0" rotWithShape="1">
            <a:blip r:embed="rId3" cstate="screen">
              <a:duotone>
                <a:schemeClr val="accent5">
                  <a:shade val="45000"/>
                  <a:satMod val="135000"/>
                </a:schemeClr>
                <a:prstClr val="white"/>
              </a:duotone>
            </a:blip>
            <a:srcRect/>
            <a:stretch>
              <a:fillRect/>
            </a:stretch>
          </a:blipFill>
          <a:ln>
            <a:noFill/>
          </a:ln>
          <a:effectLst>
            <a:outerShdw blurRad="698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黑体简体" panose="02010601030101010101" pitchFamily="2" charset="-122"/>
            </a:endParaRPr>
          </a:p>
        </p:txBody>
      </p:sp>
      <p:sp>
        <p:nvSpPr>
          <p:cNvPr id="3" name="椭圆 2"/>
          <p:cNvSpPr/>
          <p:nvPr/>
        </p:nvSpPr>
        <p:spPr>
          <a:xfrm>
            <a:off x="2138250" y="-512929"/>
            <a:ext cx="7885021" cy="7885021"/>
          </a:xfrm>
          <a:prstGeom prst="ellipse">
            <a:avLst/>
          </a:prstGeom>
          <a:solidFill>
            <a:schemeClr val="bg1"/>
          </a:solidFill>
          <a:ln>
            <a:noFill/>
          </a:ln>
          <a:effectLst>
            <a:glow rad="228600">
              <a:schemeClr val="tx1">
                <a:lumMod val="50000"/>
                <a:lumOff val="50000"/>
                <a:alpha val="1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557270" y="1004570"/>
            <a:ext cx="5148580" cy="3846195"/>
          </a:xfrm>
          <a:prstGeom prst="rect">
            <a:avLst/>
          </a:prstGeom>
          <a:noFill/>
          <a:ln>
            <a:solidFill>
              <a:schemeClr val="accent1"/>
            </a:solidFill>
          </a:ln>
        </p:spPr>
        <p:txBody>
          <a:bodyPr wrap="square" rtlCol="0">
            <a:spAutoFit/>
          </a:bodyPr>
          <a:lstStyle/>
          <a:p>
            <a:endParaRPr lang="zh-CN" altLang="en-US" sz="3600" dirty="0">
              <a:latin typeface="幼圆" panose="02010509060101010101" charset="-122"/>
              <a:ea typeface="幼圆" panose="02010509060101010101" charset="-122"/>
            </a:endParaRPr>
          </a:p>
          <a:p>
            <a:r>
              <a:rPr lang="zh-CN" altLang="en-US" sz="3600" dirty="0">
                <a:latin typeface="幼圆" panose="02010509060101010101" charset="-122"/>
                <a:ea typeface="幼圆" panose="02010509060101010101" charset="-122"/>
              </a:rPr>
              <a:t> 游戏设计</a:t>
            </a:r>
            <a:endParaRPr lang="en-US" altLang="zh-CN" sz="3600" dirty="0">
              <a:latin typeface="幼圆" panose="02010509060101010101" charset="-122"/>
              <a:ea typeface="幼圆" panose="02010509060101010101" charset="-122"/>
            </a:endParaRPr>
          </a:p>
          <a:p>
            <a:endParaRPr lang="en-US" altLang="zh-CN" sz="3200" dirty="0"/>
          </a:p>
          <a:p>
            <a:r>
              <a:rPr lang="zh-CN" altLang="en-US" sz="8000" b="1" dirty="0">
                <a:solidFill>
                  <a:schemeClr val="accent5">
                    <a:lumMod val="75000"/>
                  </a:schemeClr>
                </a:solidFill>
                <a:latin typeface="幼圆" panose="02010509060101010101" charset="-122"/>
                <a:ea typeface="幼圆" panose="02010509060101010101" charset="-122"/>
                <a:cs typeface="幼圆" panose="02010509060101010101" charset="-122"/>
              </a:rPr>
              <a:t>  大富翁</a:t>
            </a:r>
            <a:endParaRPr lang="en-US" altLang="zh-CN" sz="6000" b="1" dirty="0">
              <a:solidFill>
                <a:schemeClr val="accent5">
                  <a:lumMod val="75000"/>
                </a:schemeClr>
              </a:solidFill>
            </a:endParaRPr>
          </a:p>
          <a:p>
            <a:endParaRPr lang="en-US" altLang="zh-CN" sz="6000" b="1" dirty="0">
              <a:solidFill>
                <a:schemeClr val="accent5">
                  <a:lumMod val="75000"/>
                </a:schemeClr>
              </a:solidFill>
            </a:endParaRPr>
          </a:p>
        </p:txBody>
      </p:sp>
      <p:sp>
        <p:nvSpPr>
          <p:cNvPr id="13" name="TextBox 12"/>
          <p:cNvSpPr txBox="1"/>
          <p:nvPr/>
        </p:nvSpPr>
        <p:spPr>
          <a:xfrm>
            <a:off x="4807450" y="5133455"/>
            <a:ext cx="4257206" cy="460375"/>
          </a:xfrm>
          <a:prstGeom prst="rect">
            <a:avLst/>
          </a:prstGeom>
          <a:noFill/>
        </p:spPr>
        <p:txBody>
          <a:bodyPr wrap="square" rtlCol="0">
            <a:spAutoFit/>
          </a:bodyPr>
          <a:lstStyle/>
          <a:p>
            <a:r>
              <a:rPr lang="zh-CN" altLang="en-US" sz="2400" dirty="0"/>
              <a:t>             </a:t>
            </a:r>
            <a:r>
              <a:rPr lang="zh-CN" altLang="en-US" sz="2400" dirty="0">
                <a:latin typeface="幼圆" panose="02010509060101010101" charset="-122"/>
                <a:ea typeface="幼圆" panose="02010509060101010101" charset="-122"/>
              </a:rPr>
              <a:t>第四组 唐舒琪 宋婕婕</a:t>
            </a:r>
          </a:p>
        </p:txBody>
      </p:sp>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游戏展示.mp4">
            <a:hlinkClick r:id="" action="ppaction://media"/>
          </p:cNvPr>
          <p:cNvPicPr>
            <a:picLocks noRot="1" noChangeAspect="1"/>
          </p:cNvPicPr>
          <p:nvPr>
            <a:videoFile r:link="rId1"/>
          </p:nvPr>
        </p:nvPicPr>
        <p:blipFill>
          <a:blip r:embed="rId3"/>
          <a:stretch>
            <a:fillRect/>
          </a:stretch>
        </p:blipFill>
        <p:spPr>
          <a:xfrm>
            <a:off x="2544024" y="434565"/>
            <a:ext cx="6934953" cy="592096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7309994 w 10639698"/>
              <a:gd name="connsiteY2-6" fmla="*/ 0 h 6866632"/>
              <a:gd name="connsiteX3-7" fmla="*/ 10639698 w 10639698"/>
              <a:gd name="connsiteY3-8" fmla="*/ 0 h 6866632"/>
              <a:gd name="connsiteX4-9" fmla="*/ 10639698 w 10639698"/>
              <a:gd name="connsiteY4-10" fmla="*/ 6857554 h 6866632"/>
              <a:gd name="connsiteX5-11" fmla="*/ 7496924 w 10639698"/>
              <a:gd name="connsiteY5-12" fmla="*/ 6857554 h 6866632"/>
              <a:gd name="connsiteX6-13" fmla="*/ 7486457 w 10639698"/>
              <a:gd name="connsiteY6-14" fmla="*/ 6866632 h 6866632"/>
              <a:gd name="connsiteX7-15" fmla="*/ 1572046 w 10639698"/>
              <a:gd name="connsiteY7-16" fmla="*/ 6866632 h 6866632"/>
              <a:gd name="connsiteX8-17" fmla="*/ 1483885 w 10639698"/>
              <a:gd name="connsiteY8-18" fmla="*/ 6790170 h 6866632"/>
              <a:gd name="connsiteX9-19" fmla="*/ 0 w 10639698"/>
              <a:gd name="connsiteY9-20" fmla="*/ 3433316 h 6866632"/>
              <a:gd name="connsiteX10-21" fmla="*/ 1483885 w 10639698"/>
              <a:gd name="connsiteY10-22" fmla="*/ 76463 h 6866632"/>
              <a:gd name="connsiteX11" fmla="*/ 1572046 w 10639698"/>
              <a:gd name="connsiteY11" fmla="*/ 0 h 6866632"/>
              <a:gd name="connsiteX0-23" fmla="*/ 1572046 w 10639698"/>
              <a:gd name="connsiteY0-24" fmla="*/ 0 h 6866632"/>
              <a:gd name="connsiteX1-25" fmla="*/ 5264571 w 10639698"/>
              <a:gd name="connsiteY1-26" fmla="*/ 0 h 6866632"/>
              <a:gd name="connsiteX2-27" fmla="*/ 10639698 w 10639698"/>
              <a:gd name="connsiteY2-28" fmla="*/ 0 h 6866632"/>
              <a:gd name="connsiteX3-29" fmla="*/ 10639698 w 10639698"/>
              <a:gd name="connsiteY3-30" fmla="*/ 6857554 h 6866632"/>
              <a:gd name="connsiteX4-31" fmla="*/ 7496924 w 10639698"/>
              <a:gd name="connsiteY4-32" fmla="*/ 6857554 h 6866632"/>
              <a:gd name="connsiteX5-33" fmla="*/ 7486457 w 10639698"/>
              <a:gd name="connsiteY5-34" fmla="*/ 6866632 h 6866632"/>
              <a:gd name="connsiteX6-35" fmla="*/ 1572046 w 10639698"/>
              <a:gd name="connsiteY6-36" fmla="*/ 6866632 h 6866632"/>
              <a:gd name="connsiteX7-37" fmla="*/ 1483885 w 10639698"/>
              <a:gd name="connsiteY7-38" fmla="*/ 6790170 h 6866632"/>
              <a:gd name="connsiteX8-39" fmla="*/ 0 w 10639698"/>
              <a:gd name="connsiteY8-40" fmla="*/ 3433316 h 6866632"/>
              <a:gd name="connsiteX9-41" fmla="*/ 1483885 w 10639698"/>
              <a:gd name="connsiteY9-42" fmla="*/ 76463 h 6866632"/>
              <a:gd name="connsiteX10-43" fmla="*/ 1572046 w 10639698"/>
              <a:gd name="connsiteY10-44" fmla="*/ 0 h 6866632"/>
              <a:gd name="connsiteX0-45" fmla="*/ 1572046 w 10639698"/>
              <a:gd name="connsiteY0-46" fmla="*/ 0 h 6866632"/>
              <a:gd name="connsiteX1-47" fmla="*/ 10639698 w 10639698"/>
              <a:gd name="connsiteY1-48" fmla="*/ 0 h 6866632"/>
              <a:gd name="connsiteX2-49" fmla="*/ 10639698 w 10639698"/>
              <a:gd name="connsiteY2-50" fmla="*/ 6857554 h 6866632"/>
              <a:gd name="connsiteX3-51" fmla="*/ 7496924 w 10639698"/>
              <a:gd name="connsiteY3-52" fmla="*/ 6857554 h 6866632"/>
              <a:gd name="connsiteX4-53" fmla="*/ 7486457 w 10639698"/>
              <a:gd name="connsiteY4-54" fmla="*/ 6866632 h 6866632"/>
              <a:gd name="connsiteX5-55" fmla="*/ 1572046 w 10639698"/>
              <a:gd name="connsiteY5-56" fmla="*/ 6866632 h 6866632"/>
              <a:gd name="connsiteX6-57" fmla="*/ 1483885 w 10639698"/>
              <a:gd name="connsiteY6-58" fmla="*/ 6790170 h 6866632"/>
              <a:gd name="connsiteX7-59" fmla="*/ 0 w 10639698"/>
              <a:gd name="connsiteY7-60" fmla="*/ 3433316 h 6866632"/>
              <a:gd name="connsiteX8-61" fmla="*/ 1483885 w 10639698"/>
              <a:gd name="connsiteY8-62" fmla="*/ 76463 h 6866632"/>
              <a:gd name="connsiteX9-63" fmla="*/ 1572046 w 10639698"/>
              <a:gd name="connsiteY9-64" fmla="*/ 0 h 6866632"/>
              <a:gd name="connsiteX0-65" fmla="*/ 1572046 w 10639698"/>
              <a:gd name="connsiteY0-66" fmla="*/ 0 h 6866632"/>
              <a:gd name="connsiteX1-67" fmla="*/ 10639698 w 10639698"/>
              <a:gd name="connsiteY1-68" fmla="*/ 0 h 6866632"/>
              <a:gd name="connsiteX2-69" fmla="*/ 10639698 w 10639698"/>
              <a:gd name="connsiteY2-70" fmla="*/ 6857554 h 6866632"/>
              <a:gd name="connsiteX3-71" fmla="*/ 7496924 w 10639698"/>
              <a:gd name="connsiteY3-72" fmla="*/ 6857554 h 6866632"/>
              <a:gd name="connsiteX4-73" fmla="*/ 1572046 w 10639698"/>
              <a:gd name="connsiteY4-74" fmla="*/ 6866632 h 6866632"/>
              <a:gd name="connsiteX5-75" fmla="*/ 1483885 w 10639698"/>
              <a:gd name="connsiteY5-76" fmla="*/ 6790170 h 6866632"/>
              <a:gd name="connsiteX6-77" fmla="*/ 0 w 10639698"/>
              <a:gd name="connsiteY6-78" fmla="*/ 3433316 h 6866632"/>
              <a:gd name="connsiteX7-79" fmla="*/ 1483885 w 10639698"/>
              <a:gd name="connsiteY7-80" fmla="*/ 76463 h 6866632"/>
              <a:gd name="connsiteX8-81" fmla="*/ 1572046 w 10639698"/>
              <a:gd name="connsiteY8-82" fmla="*/ 0 h 6866632"/>
              <a:gd name="connsiteX0-83" fmla="*/ 1572046 w 10639698"/>
              <a:gd name="connsiteY0-84" fmla="*/ 0 h 6866632"/>
              <a:gd name="connsiteX1-85" fmla="*/ 10639698 w 10639698"/>
              <a:gd name="connsiteY1-86" fmla="*/ 0 h 6866632"/>
              <a:gd name="connsiteX2-87" fmla="*/ 10639698 w 10639698"/>
              <a:gd name="connsiteY2-88" fmla="*/ 6857554 h 6866632"/>
              <a:gd name="connsiteX3-89" fmla="*/ 1572046 w 10639698"/>
              <a:gd name="connsiteY3-90" fmla="*/ 6866632 h 6866632"/>
              <a:gd name="connsiteX4-91" fmla="*/ 1483885 w 10639698"/>
              <a:gd name="connsiteY4-92" fmla="*/ 6790170 h 6866632"/>
              <a:gd name="connsiteX5-93" fmla="*/ 0 w 10639698"/>
              <a:gd name="connsiteY5-94" fmla="*/ 3433316 h 6866632"/>
              <a:gd name="connsiteX6-95" fmla="*/ 1483885 w 10639698"/>
              <a:gd name="connsiteY6-96" fmla="*/ 76463 h 6866632"/>
              <a:gd name="connsiteX7-97" fmla="*/ 1572046 w 10639698"/>
              <a:gd name="connsiteY7-98" fmla="*/ 0 h 6866632"/>
              <a:gd name="connsiteX0-99" fmla="*/ 1572046 w 10639698"/>
              <a:gd name="connsiteY0-100" fmla="*/ 0 h 6866632"/>
              <a:gd name="connsiteX1-101" fmla="*/ 6597087 w 10639698"/>
              <a:gd name="connsiteY1-102" fmla="*/ 32084 h 6866632"/>
              <a:gd name="connsiteX2-103" fmla="*/ 10639698 w 10639698"/>
              <a:gd name="connsiteY2-104" fmla="*/ 6857554 h 6866632"/>
              <a:gd name="connsiteX3-105" fmla="*/ 1572046 w 10639698"/>
              <a:gd name="connsiteY3-106" fmla="*/ 6866632 h 6866632"/>
              <a:gd name="connsiteX4-107" fmla="*/ 1483885 w 10639698"/>
              <a:gd name="connsiteY4-108" fmla="*/ 6790170 h 6866632"/>
              <a:gd name="connsiteX5-109" fmla="*/ 0 w 10639698"/>
              <a:gd name="connsiteY5-110" fmla="*/ 3433316 h 6866632"/>
              <a:gd name="connsiteX6-111" fmla="*/ 1483885 w 10639698"/>
              <a:gd name="connsiteY6-112" fmla="*/ 76463 h 6866632"/>
              <a:gd name="connsiteX7-113" fmla="*/ 1572046 w 10639698"/>
              <a:gd name="connsiteY7-114" fmla="*/ 0 h 6866632"/>
              <a:gd name="connsiteX0-115" fmla="*/ 1572046 w 6629171"/>
              <a:gd name="connsiteY0-116" fmla="*/ 0 h 6873596"/>
              <a:gd name="connsiteX1-117" fmla="*/ 6597087 w 6629171"/>
              <a:gd name="connsiteY1-118" fmla="*/ 32084 h 6873596"/>
              <a:gd name="connsiteX2-119" fmla="*/ 6629171 w 6629171"/>
              <a:gd name="connsiteY2-120" fmla="*/ 6873596 h 6873596"/>
              <a:gd name="connsiteX3-121" fmla="*/ 1572046 w 6629171"/>
              <a:gd name="connsiteY3-122" fmla="*/ 6866632 h 6873596"/>
              <a:gd name="connsiteX4-123" fmla="*/ 1483885 w 6629171"/>
              <a:gd name="connsiteY4-124" fmla="*/ 6790170 h 6873596"/>
              <a:gd name="connsiteX5-125" fmla="*/ 0 w 6629171"/>
              <a:gd name="connsiteY5-126" fmla="*/ 3433316 h 6873596"/>
              <a:gd name="connsiteX6-127" fmla="*/ 1483885 w 6629171"/>
              <a:gd name="connsiteY6-128" fmla="*/ 76463 h 6873596"/>
              <a:gd name="connsiteX7-129" fmla="*/ 1572046 w 6629171"/>
              <a:gd name="connsiteY7-130" fmla="*/ 0 h 6873596"/>
              <a:gd name="connsiteX0-131" fmla="*/ 1572046 w 6597087"/>
              <a:gd name="connsiteY0-132" fmla="*/ 0 h 6873596"/>
              <a:gd name="connsiteX1-133" fmla="*/ 6597087 w 6597087"/>
              <a:gd name="connsiteY1-134" fmla="*/ 32084 h 6873596"/>
              <a:gd name="connsiteX2-135" fmla="*/ 6581045 w 6597087"/>
              <a:gd name="connsiteY2-136" fmla="*/ 6873596 h 6873596"/>
              <a:gd name="connsiteX3-137" fmla="*/ 1572046 w 6597087"/>
              <a:gd name="connsiteY3-138" fmla="*/ 6866632 h 6873596"/>
              <a:gd name="connsiteX4-139" fmla="*/ 1483885 w 6597087"/>
              <a:gd name="connsiteY4-140" fmla="*/ 6790170 h 6873596"/>
              <a:gd name="connsiteX5-141" fmla="*/ 0 w 6597087"/>
              <a:gd name="connsiteY5-142" fmla="*/ 3433316 h 6873596"/>
              <a:gd name="connsiteX6-143" fmla="*/ 1483885 w 6597087"/>
              <a:gd name="connsiteY6-144" fmla="*/ 76463 h 6873596"/>
              <a:gd name="connsiteX7-145" fmla="*/ 1572046 w 6597087"/>
              <a:gd name="connsiteY7-146" fmla="*/ 0 h 6873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10639698 w 10639698"/>
              <a:gd name="connsiteY2-6" fmla="*/ 0 h 6866632"/>
              <a:gd name="connsiteX3-7" fmla="*/ 10639698 w 10639698"/>
              <a:gd name="connsiteY3-8" fmla="*/ 6857554 h 6866632"/>
              <a:gd name="connsiteX4-9" fmla="*/ 7496924 w 10639698"/>
              <a:gd name="connsiteY4-10" fmla="*/ 6857554 h 6866632"/>
              <a:gd name="connsiteX5-11" fmla="*/ 7486457 w 10639698"/>
              <a:gd name="connsiteY5-12" fmla="*/ 6866632 h 6866632"/>
              <a:gd name="connsiteX6-13" fmla="*/ 1572046 w 10639698"/>
              <a:gd name="connsiteY6-14" fmla="*/ 6866632 h 6866632"/>
              <a:gd name="connsiteX7-15" fmla="*/ 1483885 w 10639698"/>
              <a:gd name="connsiteY7-16" fmla="*/ 6790170 h 6866632"/>
              <a:gd name="connsiteX8-17" fmla="*/ 0 w 10639698"/>
              <a:gd name="connsiteY8-18" fmla="*/ 3433316 h 6866632"/>
              <a:gd name="connsiteX9-19" fmla="*/ 1483885 w 10639698"/>
              <a:gd name="connsiteY9-20" fmla="*/ 76463 h 6866632"/>
              <a:gd name="connsiteX10-21" fmla="*/ 1572046 w 10639698"/>
              <a:gd name="connsiteY10-22" fmla="*/ 0 h 6866632"/>
              <a:gd name="connsiteX0-23" fmla="*/ 1572046 w 10639698"/>
              <a:gd name="connsiteY0-24" fmla="*/ 0 h 6866632"/>
              <a:gd name="connsiteX1-25" fmla="*/ 10639698 w 10639698"/>
              <a:gd name="connsiteY1-26" fmla="*/ 0 h 6866632"/>
              <a:gd name="connsiteX2-27" fmla="*/ 10639698 w 10639698"/>
              <a:gd name="connsiteY2-28" fmla="*/ 6857554 h 6866632"/>
              <a:gd name="connsiteX3-29" fmla="*/ 7496924 w 10639698"/>
              <a:gd name="connsiteY3-30" fmla="*/ 6857554 h 6866632"/>
              <a:gd name="connsiteX4-31" fmla="*/ 7486457 w 10639698"/>
              <a:gd name="connsiteY4-32" fmla="*/ 6866632 h 6866632"/>
              <a:gd name="connsiteX5-33" fmla="*/ 1572046 w 10639698"/>
              <a:gd name="connsiteY5-34" fmla="*/ 6866632 h 6866632"/>
              <a:gd name="connsiteX6-35" fmla="*/ 1483885 w 10639698"/>
              <a:gd name="connsiteY6-36" fmla="*/ 6790170 h 6866632"/>
              <a:gd name="connsiteX7-37" fmla="*/ 0 w 10639698"/>
              <a:gd name="connsiteY7-38" fmla="*/ 3433316 h 6866632"/>
              <a:gd name="connsiteX8-39" fmla="*/ 1483885 w 10639698"/>
              <a:gd name="connsiteY8-40" fmla="*/ 76463 h 6866632"/>
              <a:gd name="connsiteX9-41" fmla="*/ 1572046 w 10639698"/>
              <a:gd name="connsiteY9-42" fmla="*/ 0 h 6866632"/>
              <a:gd name="connsiteX0-43" fmla="*/ 1572046 w 10639698"/>
              <a:gd name="connsiteY0-44" fmla="*/ 0 h 6866632"/>
              <a:gd name="connsiteX1-45" fmla="*/ 10639698 w 10639698"/>
              <a:gd name="connsiteY1-46" fmla="*/ 0 h 6866632"/>
              <a:gd name="connsiteX2-47" fmla="*/ 10639698 w 10639698"/>
              <a:gd name="connsiteY2-48" fmla="*/ 6857554 h 6866632"/>
              <a:gd name="connsiteX3-49" fmla="*/ 7496924 w 10639698"/>
              <a:gd name="connsiteY3-50" fmla="*/ 6857554 h 6866632"/>
              <a:gd name="connsiteX4-51" fmla="*/ 1572046 w 10639698"/>
              <a:gd name="connsiteY4-52" fmla="*/ 6866632 h 6866632"/>
              <a:gd name="connsiteX5-53" fmla="*/ 1483885 w 10639698"/>
              <a:gd name="connsiteY5-54" fmla="*/ 6790170 h 6866632"/>
              <a:gd name="connsiteX6-55" fmla="*/ 0 w 10639698"/>
              <a:gd name="connsiteY6-56" fmla="*/ 3433316 h 6866632"/>
              <a:gd name="connsiteX7-57" fmla="*/ 1483885 w 10639698"/>
              <a:gd name="connsiteY7-58" fmla="*/ 76463 h 6866632"/>
              <a:gd name="connsiteX8-59" fmla="*/ 1572046 w 10639698"/>
              <a:gd name="connsiteY8-60" fmla="*/ 0 h 6866632"/>
              <a:gd name="connsiteX0-61" fmla="*/ 1572046 w 10639698"/>
              <a:gd name="connsiteY0-62" fmla="*/ 0 h 6866632"/>
              <a:gd name="connsiteX1-63" fmla="*/ 6163950 w 10639698"/>
              <a:gd name="connsiteY1-64" fmla="*/ 0 h 6866632"/>
              <a:gd name="connsiteX2-65" fmla="*/ 10639698 w 10639698"/>
              <a:gd name="connsiteY2-66" fmla="*/ 6857554 h 6866632"/>
              <a:gd name="connsiteX3-67" fmla="*/ 7496924 w 10639698"/>
              <a:gd name="connsiteY3-68" fmla="*/ 6857554 h 6866632"/>
              <a:gd name="connsiteX4-69" fmla="*/ 1572046 w 10639698"/>
              <a:gd name="connsiteY4-70" fmla="*/ 6866632 h 6866632"/>
              <a:gd name="connsiteX5-71" fmla="*/ 1483885 w 10639698"/>
              <a:gd name="connsiteY5-72" fmla="*/ 6790170 h 6866632"/>
              <a:gd name="connsiteX6-73" fmla="*/ 0 w 10639698"/>
              <a:gd name="connsiteY6-74" fmla="*/ 3433316 h 6866632"/>
              <a:gd name="connsiteX7-75" fmla="*/ 1483885 w 10639698"/>
              <a:gd name="connsiteY7-76" fmla="*/ 76463 h 6866632"/>
              <a:gd name="connsiteX8-77" fmla="*/ 1572046 w 10639698"/>
              <a:gd name="connsiteY8-78" fmla="*/ 0 h 6866632"/>
              <a:gd name="connsiteX0-79" fmla="*/ 1572046 w 10639698"/>
              <a:gd name="connsiteY0-80" fmla="*/ 0 h 6866632"/>
              <a:gd name="connsiteX1-81" fmla="*/ 6163950 w 10639698"/>
              <a:gd name="connsiteY1-82" fmla="*/ 0 h 6866632"/>
              <a:gd name="connsiteX2-83" fmla="*/ 10639698 w 10639698"/>
              <a:gd name="connsiteY2-84" fmla="*/ 6857554 h 6866632"/>
              <a:gd name="connsiteX3-85" fmla="*/ 1572046 w 10639698"/>
              <a:gd name="connsiteY3-86" fmla="*/ 6866632 h 6866632"/>
              <a:gd name="connsiteX4-87" fmla="*/ 1483885 w 10639698"/>
              <a:gd name="connsiteY4-88" fmla="*/ 6790170 h 6866632"/>
              <a:gd name="connsiteX5-89" fmla="*/ 0 w 10639698"/>
              <a:gd name="connsiteY5-90" fmla="*/ 3433316 h 6866632"/>
              <a:gd name="connsiteX6-91" fmla="*/ 1483885 w 10639698"/>
              <a:gd name="connsiteY6-92" fmla="*/ 76463 h 6866632"/>
              <a:gd name="connsiteX7-93" fmla="*/ 1572046 w 10639698"/>
              <a:gd name="connsiteY7-94" fmla="*/ 0 h 6866632"/>
              <a:gd name="connsiteX0-95" fmla="*/ 1572046 w 6163950"/>
              <a:gd name="connsiteY0-96" fmla="*/ 0 h 6866632"/>
              <a:gd name="connsiteX1-97" fmla="*/ 6163950 w 6163950"/>
              <a:gd name="connsiteY1-98" fmla="*/ 0 h 6866632"/>
              <a:gd name="connsiteX2-99" fmla="*/ 6147909 w 6163950"/>
              <a:gd name="connsiteY2-100" fmla="*/ 6857554 h 6866632"/>
              <a:gd name="connsiteX3-101" fmla="*/ 1572046 w 6163950"/>
              <a:gd name="connsiteY3-102" fmla="*/ 6866632 h 6866632"/>
              <a:gd name="connsiteX4-103" fmla="*/ 1483885 w 6163950"/>
              <a:gd name="connsiteY4-104" fmla="*/ 6790170 h 6866632"/>
              <a:gd name="connsiteX5-105" fmla="*/ 0 w 6163950"/>
              <a:gd name="connsiteY5-106" fmla="*/ 3433316 h 6866632"/>
              <a:gd name="connsiteX6-107" fmla="*/ 1483885 w 6163950"/>
              <a:gd name="connsiteY6-108" fmla="*/ 76463 h 6866632"/>
              <a:gd name="connsiteX7-109" fmla="*/ 1572046 w 6163950"/>
              <a:gd name="connsiteY7-110" fmla="*/ 0 h 68666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03</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1833245" cy="768350"/>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幼圆" panose="02010509060101010101" charset="-122"/>
                <a:cs typeface="+mn-lt"/>
              </a:rPr>
              <a:t>UML</a:t>
            </a:r>
            <a:r>
              <a:rPr lang="zh-CN" altLang="en-US" sz="4400" b="1" dirty="0">
                <a:solidFill>
                  <a:srgbClr val="414141"/>
                </a:solidFill>
                <a:latin typeface="幼圆" panose="02010509060101010101" charset="-122"/>
                <a:ea typeface="幼圆" panose="02010509060101010101" charset="-122"/>
              </a:rPr>
              <a:t>图</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3" grpId="0"/>
      <p:bldP spid="6" grpId="0" bldLvl="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12042"/>
            <a:ext cx="12192000" cy="745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10" name="文本框 9"/>
          <p:cNvSpPr txBox="1"/>
          <p:nvPr/>
        </p:nvSpPr>
        <p:spPr>
          <a:xfrm>
            <a:off x="308610" y="1746885"/>
            <a:ext cx="3352165" cy="768350"/>
          </a:xfrm>
          <a:prstGeom prst="rect">
            <a:avLst/>
          </a:prstGeom>
          <a:noFill/>
        </p:spPr>
        <p:txBody>
          <a:bodyPr wrap="square" rtlCol="0">
            <a:spAutoFit/>
          </a:bodyPr>
          <a:lstStyle/>
          <a:p>
            <a:r>
              <a:rPr lang="en-US" altLang="zh-CN" sz="4400">
                <a:ea typeface="幼圆" panose="02010509060101010101" charset="-122"/>
                <a:cs typeface="+mn-lt"/>
              </a:rPr>
              <a:t>UML</a:t>
            </a:r>
          </a:p>
        </p:txBody>
      </p:sp>
      <p:pic>
        <p:nvPicPr>
          <p:cNvPr id="4" name="图片 3" descr="UML"/>
          <p:cNvPicPr>
            <a:picLocks noChangeAspect="1"/>
          </p:cNvPicPr>
          <p:nvPr>
            <p:custDataLst>
              <p:tags r:id="rId1"/>
            </p:custDataLst>
          </p:nvPr>
        </p:nvPicPr>
        <p:blipFill>
          <a:blip r:embed="rId4"/>
          <a:stretch>
            <a:fillRect/>
          </a:stretch>
        </p:blipFill>
        <p:spPr>
          <a:xfrm>
            <a:off x="1605280" y="140335"/>
            <a:ext cx="8719820" cy="6435725"/>
          </a:xfrm>
          <a:prstGeom prst="rect">
            <a:avLst/>
          </a:prstGeom>
        </p:spPr>
      </p:pic>
      <p:sp>
        <p:nvSpPr>
          <p:cNvPr id="5" name="文本框 4"/>
          <p:cNvSpPr txBox="1"/>
          <p:nvPr/>
        </p:nvSpPr>
        <p:spPr>
          <a:xfrm>
            <a:off x="10325100" y="658495"/>
            <a:ext cx="1700530" cy="3415030"/>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rPr>
              <a:t>我们也运用了写事件点的时候运用了策略模式，在</a:t>
            </a:r>
            <a:r>
              <a:rPr lang="en-US" altLang="zh-CN" sz="2400">
                <a:latin typeface="幼圆" panose="02010509060101010101" charset="-122"/>
                <a:ea typeface="幼圆" panose="02010509060101010101" charset="-122"/>
                <a:cs typeface="幼圆" panose="02010509060101010101" charset="-122"/>
              </a:rPr>
              <a:t>Character</a:t>
            </a:r>
            <a:r>
              <a:rPr lang="zh-CN" altLang="en-US" sz="2400">
                <a:latin typeface="幼圆" panose="02010509060101010101" charset="-122"/>
                <a:ea typeface="幼圆" panose="02010509060101010101" charset="-122"/>
                <a:cs typeface="幼圆" panose="02010509060101010101" charset="-122"/>
              </a:rPr>
              <a:t>里运用了单例模式</a:t>
            </a:r>
          </a:p>
        </p:txBody>
      </p:sp>
    </p:spTree>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40000">
                                          <p:cBhvr additive="base">
                                            <p:cTn id="7" dur="75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40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1"/>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1" grpId="0" animBg="1"/>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0-#ppt_w/2"/>
                                              </p:val>
                                            </p:tav>
                                            <p:tav tm="100000">
                                              <p:val>
                                                <p:strVal val="#ppt_x"/>
                                              </p:val>
                                            </p:tav>
                                          </p:tavLst>
                                        </p:anim>
                                        <p:anim calcmode="lin" valueType="num">
                                          <p:cBhvr additive="base">
                                            <p:cTn id="8" dur="75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1" grpId="0" animBg="1"/>
          <p:bldP spid="3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7309994 w 10639698"/>
              <a:gd name="connsiteY2-6" fmla="*/ 0 h 6866632"/>
              <a:gd name="connsiteX3-7" fmla="*/ 10639698 w 10639698"/>
              <a:gd name="connsiteY3-8" fmla="*/ 0 h 6866632"/>
              <a:gd name="connsiteX4-9" fmla="*/ 10639698 w 10639698"/>
              <a:gd name="connsiteY4-10" fmla="*/ 6857554 h 6866632"/>
              <a:gd name="connsiteX5-11" fmla="*/ 7496924 w 10639698"/>
              <a:gd name="connsiteY5-12" fmla="*/ 6857554 h 6866632"/>
              <a:gd name="connsiteX6-13" fmla="*/ 7486457 w 10639698"/>
              <a:gd name="connsiteY6-14" fmla="*/ 6866632 h 6866632"/>
              <a:gd name="connsiteX7-15" fmla="*/ 1572046 w 10639698"/>
              <a:gd name="connsiteY7-16" fmla="*/ 6866632 h 6866632"/>
              <a:gd name="connsiteX8-17" fmla="*/ 1483885 w 10639698"/>
              <a:gd name="connsiteY8-18" fmla="*/ 6790170 h 6866632"/>
              <a:gd name="connsiteX9-19" fmla="*/ 0 w 10639698"/>
              <a:gd name="connsiteY9-20" fmla="*/ 3433316 h 6866632"/>
              <a:gd name="connsiteX10-21" fmla="*/ 1483885 w 10639698"/>
              <a:gd name="connsiteY10-22" fmla="*/ 76463 h 6866632"/>
              <a:gd name="connsiteX11" fmla="*/ 1572046 w 10639698"/>
              <a:gd name="connsiteY11" fmla="*/ 0 h 6866632"/>
              <a:gd name="connsiteX0-23" fmla="*/ 1572046 w 10639698"/>
              <a:gd name="connsiteY0-24" fmla="*/ 0 h 6866632"/>
              <a:gd name="connsiteX1-25" fmla="*/ 5264571 w 10639698"/>
              <a:gd name="connsiteY1-26" fmla="*/ 0 h 6866632"/>
              <a:gd name="connsiteX2-27" fmla="*/ 10639698 w 10639698"/>
              <a:gd name="connsiteY2-28" fmla="*/ 0 h 6866632"/>
              <a:gd name="connsiteX3-29" fmla="*/ 10639698 w 10639698"/>
              <a:gd name="connsiteY3-30" fmla="*/ 6857554 h 6866632"/>
              <a:gd name="connsiteX4-31" fmla="*/ 7496924 w 10639698"/>
              <a:gd name="connsiteY4-32" fmla="*/ 6857554 h 6866632"/>
              <a:gd name="connsiteX5-33" fmla="*/ 7486457 w 10639698"/>
              <a:gd name="connsiteY5-34" fmla="*/ 6866632 h 6866632"/>
              <a:gd name="connsiteX6-35" fmla="*/ 1572046 w 10639698"/>
              <a:gd name="connsiteY6-36" fmla="*/ 6866632 h 6866632"/>
              <a:gd name="connsiteX7-37" fmla="*/ 1483885 w 10639698"/>
              <a:gd name="connsiteY7-38" fmla="*/ 6790170 h 6866632"/>
              <a:gd name="connsiteX8-39" fmla="*/ 0 w 10639698"/>
              <a:gd name="connsiteY8-40" fmla="*/ 3433316 h 6866632"/>
              <a:gd name="connsiteX9-41" fmla="*/ 1483885 w 10639698"/>
              <a:gd name="connsiteY9-42" fmla="*/ 76463 h 6866632"/>
              <a:gd name="connsiteX10-43" fmla="*/ 1572046 w 10639698"/>
              <a:gd name="connsiteY10-44" fmla="*/ 0 h 6866632"/>
              <a:gd name="connsiteX0-45" fmla="*/ 1572046 w 10639698"/>
              <a:gd name="connsiteY0-46" fmla="*/ 0 h 6866632"/>
              <a:gd name="connsiteX1-47" fmla="*/ 10639698 w 10639698"/>
              <a:gd name="connsiteY1-48" fmla="*/ 0 h 6866632"/>
              <a:gd name="connsiteX2-49" fmla="*/ 10639698 w 10639698"/>
              <a:gd name="connsiteY2-50" fmla="*/ 6857554 h 6866632"/>
              <a:gd name="connsiteX3-51" fmla="*/ 7496924 w 10639698"/>
              <a:gd name="connsiteY3-52" fmla="*/ 6857554 h 6866632"/>
              <a:gd name="connsiteX4-53" fmla="*/ 7486457 w 10639698"/>
              <a:gd name="connsiteY4-54" fmla="*/ 6866632 h 6866632"/>
              <a:gd name="connsiteX5-55" fmla="*/ 1572046 w 10639698"/>
              <a:gd name="connsiteY5-56" fmla="*/ 6866632 h 6866632"/>
              <a:gd name="connsiteX6-57" fmla="*/ 1483885 w 10639698"/>
              <a:gd name="connsiteY6-58" fmla="*/ 6790170 h 6866632"/>
              <a:gd name="connsiteX7-59" fmla="*/ 0 w 10639698"/>
              <a:gd name="connsiteY7-60" fmla="*/ 3433316 h 6866632"/>
              <a:gd name="connsiteX8-61" fmla="*/ 1483885 w 10639698"/>
              <a:gd name="connsiteY8-62" fmla="*/ 76463 h 6866632"/>
              <a:gd name="connsiteX9-63" fmla="*/ 1572046 w 10639698"/>
              <a:gd name="connsiteY9-64" fmla="*/ 0 h 6866632"/>
              <a:gd name="connsiteX0-65" fmla="*/ 1572046 w 10639698"/>
              <a:gd name="connsiteY0-66" fmla="*/ 0 h 6866632"/>
              <a:gd name="connsiteX1-67" fmla="*/ 10639698 w 10639698"/>
              <a:gd name="connsiteY1-68" fmla="*/ 0 h 6866632"/>
              <a:gd name="connsiteX2-69" fmla="*/ 10639698 w 10639698"/>
              <a:gd name="connsiteY2-70" fmla="*/ 6857554 h 6866632"/>
              <a:gd name="connsiteX3-71" fmla="*/ 7496924 w 10639698"/>
              <a:gd name="connsiteY3-72" fmla="*/ 6857554 h 6866632"/>
              <a:gd name="connsiteX4-73" fmla="*/ 1572046 w 10639698"/>
              <a:gd name="connsiteY4-74" fmla="*/ 6866632 h 6866632"/>
              <a:gd name="connsiteX5-75" fmla="*/ 1483885 w 10639698"/>
              <a:gd name="connsiteY5-76" fmla="*/ 6790170 h 6866632"/>
              <a:gd name="connsiteX6-77" fmla="*/ 0 w 10639698"/>
              <a:gd name="connsiteY6-78" fmla="*/ 3433316 h 6866632"/>
              <a:gd name="connsiteX7-79" fmla="*/ 1483885 w 10639698"/>
              <a:gd name="connsiteY7-80" fmla="*/ 76463 h 6866632"/>
              <a:gd name="connsiteX8-81" fmla="*/ 1572046 w 10639698"/>
              <a:gd name="connsiteY8-82" fmla="*/ 0 h 6866632"/>
              <a:gd name="connsiteX0-83" fmla="*/ 1572046 w 10639698"/>
              <a:gd name="connsiteY0-84" fmla="*/ 0 h 6866632"/>
              <a:gd name="connsiteX1-85" fmla="*/ 10639698 w 10639698"/>
              <a:gd name="connsiteY1-86" fmla="*/ 0 h 6866632"/>
              <a:gd name="connsiteX2-87" fmla="*/ 10639698 w 10639698"/>
              <a:gd name="connsiteY2-88" fmla="*/ 6857554 h 6866632"/>
              <a:gd name="connsiteX3-89" fmla="*/ 1572046 w 10639698"/>
              <a:gd name="connsiteY3-90" fmla="*/ 6866632 h 6866632"/>
              <a:gd name="connsiteX4-91" fmla="*/ 1483885 w 10639698"/>
              <a:gd name="connsiteY4-92" fmla="*/ 6790170 h 6866632"/>
              <a:gd name="connsiteX5-93" fmla="*/ 0 w 10639698"/>
              <a:gd name="connsiteY5-94" fmla="*/ 3433316 h 6866632"/>
              <a:gd name="connsiteX6-95" fmla="*/ 1483885 w 10639698"/>
              <a:gd name="connsiteY6-96" fmla="*/ 76463 h 6866632"/>
              <a:gd name="connsiteX7-97" fmla="*/ 1572046 w 10639698"/>
              <a:gd name="connsiteY7-98" fmla="*/ 0 h 6866632"/>
              <a:gd name="connsiteX0-99" fmla="*/ 1572046 w 10639698"/>
              <a:gd name="connsiteY0-100" fmla="*/ 0 h 6866632"/>
              <a:gd name="connsiteX1-101" fmla="*/ 6597087 w 10639698"/>
              <a:gd name="connsiteY1-102" fmla="*/ 32084 h 6866632"/>
              <a:gd name="connsiteX2-103" fmla="*/ 10639698 w 10639698"/>
              <a:gd name="connsiteY2-104" fmla="*/ 6857554 h 6866632"/>
              <a:gd name="connsiteX3-105" fmla="*/ 1572046 w 10639698"/>
              <a:gd name="connsiteY3-106" fmla="*/ 6866632 h 6866632"/>
              <a:gd name="connsiteX4-107" fmla="*/ 1483885 w 10639698"/>
              <a:gd name="connsiteY4-108" fmla="*/ 6790170 h 6866632"/>
              <a:gd name="connsiteX5-109" fmla="*/ 0 w 10639698"/>
              <a:gd name="connsiteY5-110" fmla="*/ 3433316 h 6866632"/>
              <a:gd name="connsiteX6-111" fmla="*/ 1483885 w 10639698"/>
              <a:gd name="connsiteY6-112" fmla="*/ 76463 h 6866632"/>
              <a:gd name="connsiteX7-113" fmla="*/ 1572046 w 10639698"/>
              <a:gd name="connsiteY7-114" fmla="*/ 0 h 6866632"/>
              <a:gd name="connsiteX0-115" fmla="*/ 1572046 w 6629171"/>
              <a:gd name="connsiteY0-116" fmla="*/ 0 h 6873596"/>
              <a:gd name="connsiteX1-117" fmla="*/ 6597087 w 6629171"/>
              <a:gd name="connsiteY1-118" fmla="*/ 32084 h 6873596"/>
              <a:gd name="connsiteX2-119" fmla="*/ 6629171 w 6629171"/>
              <a:gd name="connsiteY2-120" fmla="*/ 6873596 h 6873596"/>
              <a:gd name="connsiteX3-121" fmla="*/ 1572046 w 6629171"/>
              <a:gd name="connsiteY3-122" fmla="*/ 6866632 h 6873596"/>
              <a:gd name="connsiteX4-123" fmla="*/ 1483885 w 6629171"/>
              <a:gd name="connsiteY4-124" fmla="*/ 6790170 h 6873596"/>
              <a:gd name="connsiteX5-125" fmla="*/ 0 w 6629171"/>
              <a:gd name="connsiteY5-126" fmla="*/ 3433316 h 6873596"/>
              <a:gd name="connsiteX6-127" fmla="*/ 1483885 w 6629171"/>
              <a:gd name="connsiteY6-128" fmla="*/ 76463 h 6873596"/>
              <a:gd name="connsiteX7-129" fmla="*/ 1572046 w 6629171"/>
              <a:gd name="connsiteY7-130" fmla="*/ 0 h 6873596"/>
              <a:gd name="connsiteX0-131" fmla="*/ 1572046 w 6597087"/>
              <a:gd name="connsiteY0-132" fmla="*/ 0 h 6873596"/>
              <a:gd name="connsiteX1-133" fmla="*/ 6597087 w 6597087"/>
              <a:gd name="connsiteY1-134" fmla="*/ 32084 h 6873596"/>
              <a:gd name="connsiteX2-135" fmla="*/ 6581045 w 6597087"/>
              <a:gd name="connsiteY2-136" fmla="*/ 6873596 h 6873596"/>
              <a:gd name="connsiteX3-137" fmla="*/ 1572046 w 6597087"/>
              <a:gd name="connsiteY3-138" fmla="*/ 6866632 h 6873596"/>
              <a:gd name="connsiteX4-139" fmla="*/ 1483885 w 6597087"/>
              <a:gd name="connsiteY4-140" fmla="*/ 6790170 h 6873596"/>
              <a:gd name="connsiteX5-141" fmla="*/ 0 w 6597087"/>
              <a:gd name="connsiteY5-142" fmla="*/ 3433316 h 6873596"/>
              <a:gd name="connsiteX6-143" fmla="*/ 1483885 w 6597087"/>
              <a:gd name="connsiteY6-144" fmla="*/ 76463 h 6873596"/>
              <a:gd name="connsiteX7-145" fmla="*/ 1572046 w 6597087"/>
              <a:gd name="connsiteY7-146" fmla="*/ 0 h 6873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10639698 w 10639698"/>
              <a:gd name="connsiteY2-6" fmla="*/ 0 h 6866632"/>
              <a:gd name="connsiteX3-7" fmla="*/ 10639698 w 10639698"/>
              <a:gd name="connsiteY3-8" fmla="*/ 6857554 h 6866632"/>
              <a:gd name="connsiteX4-9" fmla="*/ 7496924 w 10639698"/>
              <a:gd name="connsiteY4-10" fmla="*/ 6857554 h 6866632"/>
              <a:gd name="connsiteX5-11" fmla="*/ 7486457 w 10639698"/>
              <a:gd name="connsiteY5-12" fmla="*/ 6866632 h 6866632"/>
              <a:gd name="connsiteX6-13" fmla="*/ 1572046 w 10639698"/>
              <a:gd name="connsiteY6-14" fmla="*/ 6866632 h 6866632"/>
              <a:gd name="connsiteX7-15" fmla="*/ 1483885 w 10639698"/>
              <a:gd name="connsiteY7-16" fmla="*/ 6790170 h 6866632"/>
              <a:gd name="connsiteX8-17" fmla="*/ 0 w 10639698"/>
              <a:gd name="connsiteY8-18" fmla="*/ 3433316 h 6866632"/>
              <a:gd name="connsiteX9-19" fmla="*/ 1483885 w 10639698"/>
              <a:gd name="connsiteY9-20" fmla="*/ 76463 h 6866632"/>
              <a:gd name="connsiteX10-21" fmla="*/ 1572046 w 10639698"/>
              <a:gd name="connsiteY10-22" fmla="*/ 0 h 6866632"/>
              <a:gd name="connsiteX0-23" fmla="*/ 1572046 w 10639698"/>
              <a:gd name="connsiteY0-24" fmla="*/ 0 h 6866632"/>
              <a:gd name="connsiteX1-25" fmla="*/ 10639698 w 10639698"/>
              <a:gd name="connsiteY1-26" fmla="*/ 0 h 6866632"/>
              <a:gd name="connsiteX2-27" fmla="*/ 10639698 w 10639698"/>
              <a:gd name="connsiteY2-28" fmla="*/ 6857554 h 6866632"/>
              <a:gd name="connsiteX3-29" fmla="*/ 7496924 w 10639698"/>
              <a:gd name="connsiteY3-30" fmla="*/ 6857554 h 6866632"/>
              <a:gd name="connsiteX4-31" fmla="*/ 7486457 w 10639698"/>
              <a:gd name="connsiteY4-32" fmla="*/ 6866632 h 6866632"/>
              <a:gd name="connsiteX5-33" fmla="*/ 1572046 w 10639698"/>
              <a:gd name="connsiteY5-34" fmla="*/ 6866632 h 6866632"/>
              <a:gd name="connsiteX6-35" fmla="*/ 1483885 w 10639698"/>
              <a:gd name="connsiteY6-36" fmla="*/ 6790170 h 6866632"/>
              <a:gd name="connsiteX7-37" fmla="*/ 0 w 10639698"/>
              <a:gd name="connsiteY7-38" fmla="*/ 3433316 h 6866632"/>
              <a:gd name="connsiteX8-39" fmla="*/ 1483885 w 10639698"/>
              <a:gd name="connsiteY8-40" fmla="*/ 76463 h 6866632"/>
              <a:gd name="connsiteX9-41" fmla="*/ 1572046 w 10639698"/>
              <a:gd name="connsiteY9-42" fmla="*/ 0 h 6866632"/>
              <a:gd name="connsiteX0-43" fmla="*/ 1572046 w 10639698"/>
              <a:gd name="connsiteY0-44" fmla="*/ 0 h 6866632"/>
              <a:gd name="connsiteX1-45" fmla="*/ 10639698 w 10639698"/>
              <a:gd name="connsiteY1-46" fmla="*/ 0 h 6866632"/>
              <a:gd name="connsiteX2-47" fmla="*/ 10639698 w 10639698"/>
              <a:gd name="connsiteY2-48" fmla="*/ 6857554 h 6866632"/>
              <a:gd name="connsiteX3-49" fmla="*/ 7496924 w 10639698"/>
              <a:gd name="connsiteY3-50" fmla="*/ 6857554 h 6866632"/>
              <a:gd name="connsiteX4-51" fmla="*/ 1572046 w 10639698"/>
              <a:gd name="connsiteY4-52" fmla="*/ 6866632 h 6866632"/>
              <a:gd name="connsiteX5-53" fmla="*/ 1483885 w 10639698"/>
              <a:gd name="connsiteY5-54" fmla="*/ 6790170 h 6866632"/>
              <a:gd name="connsiteX6-55" fmla="*/ 0 w 10639698"/>
              <a:gd name="connsiteY6-56" fmla="*/ 3433316 h 6866632"/>
              <a:gd name="connsiteX7-57" fmla="*/ 1483885 w 10639698"/>
              <a:gd name="connsiteY7-58" fmla="*/ 76463 h 6866632"/>
              <a:gd name="connsiteX8-59" fmla="*/ 1572046 w 10639698"/>
              <a:gd name="connsiteY8-60" fmla="*/ 0 h 6866632"/>
              <a:gd name="connsiteX0-61" fmla="*/ 1572046 w 10639698"/>
              <a:gd name="connsiteY0-62" fmla="*/ 0 h 6866632"/>
              <a:gd name="connsiteX1-63" fmla="*/ 6163950 w 10639698"/>
              <a:gd name="connsiteY1-64" fmla="*/ 0 h 6866632"/>
              <a:gd name="connsiteX2-65" fmla="*/ 10639698 w 10639698"/>
              <a:gd name="connsiteY2-66" fmla="*/ 6857554 h 6866632"/>
              <a:gd name="connsiteX3-67" fmla="*/ 7496924 w 10639698"/>
              <a:gd name="connsiteY3-68" fmla="*/ 6857554 h 6866632"/>
              <a:gd name="connsiteX4-69" fmla="*/ 1572046 w 10639698"/>
              <a:gd name="connsiteY4-70" fmla="*/ 6866632 h 6866632"/>
              <a:gd name="connsiteX5-71" fmla="*/ 1483885 w 10639698"/>
              <a:gd name="connsiteY5-72" fmla="*/ 6790170 h 6866632"/>
              <a:gd name="connsiteX6-73" fmla="*/ 0 w 10639698"/>
              <a:gd name="connsiteY6-74" fmla="*/ 3433316 h 6866632"/>
              <a:gd name="connsiteX7-75" fmla="*/ 1483885 w 10639698"/>
              <a:gd name="connsiteY7-76" fmla="*/ 76463 h 6866632"/>
              <a:gd name="connsiteX8-77" fmla="*/ 1572046 w 10639698"/>
              <a:gd name="connsiteY8-78" fmla="*/ 0 h 6866632"/>
              <a:gd name="connsiteX0-79" fmla="*/ 1572046 w 10639698"/>
              <a:gd name="connsiteY0-80" fmla="*/ 0 h 6866632"/>
              <a:gd name="connsiteX1-81" fmla="*/ 6163950 w 10639698"/>
              <a:gd name="connsiteY1-82" fmla="*/ 0 h 6866632"/>
              <a:gd name="connsiteX2-83" fmla="*/ 10639698 w 10639698"/>
              <a:gd name="connsiteY2-84" fmla="*/ 6857554 h 6866632"/>
              <a:gd name="connsiteX3-85" fmla="*/ 1572046 w 10639698"/>
              <a:gd name="connsiteY3-86" fmla="*/ 6866632 h 6866632"/>
              <a:gd name="connsiteX4-87" fmla="*/ 1483885 w 10639698"/>
              <a:gd name="connsiteY4-88" fmla="*/ 6790170 h 6866632"/>
              <a:gd name="connsiteX5-89" fmla="*/ 0 w 10639698"/>
              <a:gd name="connsiteY5-90" fmla="*/ 3433316 h 6866632"/>
              <a:gd name="connsiteX6-91" fmla="*/ 1483885 w 10639698"/>
              <a:gd name="connsiteY6-92" fmla="*/ 76463 h 6866632"/>
              <a:gd name="connsiteX7-93" fmla="*/ 1572046 w 10639698"/>
              <a:gd name="connsiteY7-94" fmla="*/ 0 h 6866632"/>
              <a:gd name="connsiteX0-95" fmla="*/ 1572046 w 6163950"/>
              <a:gd name="connsiteY0-96" fmla="*/ 0 h 6866632"/>
              <a:gd name="connsiteX1-97" fmla="*/ 6163950 w 6163950"/>
              <a:gd name="connsiteY1-98" fmla="*/ 0 h 6866632"/>
              <a:gd name="connsiteX2-99" fmla="*/ 6147909 w 6163950"/>
              <a:gd name="connsiteY2-100" fmla="*/ 6857554 h 6866632"/>
              <a:gd name="connsiteX3-101" fmla="*/ 1572046 w 6163950"/>
              <a:gd name="connsiteY3-102" fmla="*/ 6866632 h 6866632"/>
              <a:gd name="connsiteX4-103" fmla="*/ 1483885 w 6163950"/>
              <a:gd name="connsiteY4-104" fmla="*/ 6790170 h 6866632"/>
              <a:gd name="connsiteX5-105" fmla="*/ 0 w 6163950"/>
              <a:gd name="connsiteY5-106" fmla="*/ 3433316 h 6866632"/>
              <a:gd name="connsiteX6-107" fmla="*/ 1483885 w 6163950"/>
              <a:gd name="connsiteY6-108" fmla="*/ 76463 h 6866632"/>
              <a:gd name="connsiteX7-109" fmla="*/ 1572046 w 6163950"/>
              <a:gd name="connsiteY7-110" fmla="*/ 0 h 68666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04</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2428240" cy="768350"/>
          </a:xfrm>
          <a:prstGeom prst="rect">
            <a:avLst/>
          </a:prstGeom>
          <a:noFill/>
        </p:spPr>
        <p:txBody>
          <a:bodyPr wrap="none" rtlCol="0">
            <a:spAutoFit/>
            <a:scene3d>
              <a:camera prst="orthographicFront"/>
              <a:lightRig rig="threePt" dir="t"/>
            </a:scene3d>
            <a:sp3d contourW="12700"/>
          </a:bodyPr>
          <a:lstStyle/>
          <a:p>
            <a:r>
              <a:rPr lang="zh-CN" altLang="en-US" sz="4400" b="1" dirty="0">
                <a:solidFill>
                  <a:srgbClr val="414141"/>
                </a:solidFill>
                <a:latin typeface="幼圆" panose="02010509060101010101" charset="-122"/>
                <a:ea typeface="幼圆" panose="02010509060101010101" charset="-122"/>
              </a:rPr>
              <a:t>分工信息</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3" grpId="0"/>
      <p:bldP spid="6"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04</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5" name="文本框 54"/>
          <p:cNvSpPr txBox="1"/>
          <p:nvPr/>
        </p:nvSpPr>
        <p:spPr>
          <a:xfrm>
            <a:off x="1568385" y="432980"/>
            <a:ext cx="181610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414141"/>
                </a:solidFill>
                <a:latin typeface="幼圆" panose="02010509060101010101" charset="-122"/>
                <a:ea typeface="幼圆" panose="02010509060101010101" charset="-122"/>
              </a:rPr>
              <a:t>分工信息</a:t>
            </a:r>
          </a:p>
        </p:txBody>
      </p:sp>
      <p:sp>
        <p:nvSpPr>
          <p:cNvPr id="4" name="文本框 3"/>
          <p:cNvSpPr txBox="1"/>
          <p:nvPr/>
        </p:nvSpPr>
        <p:spPr>
          <a:xfrm>
            <a:off x="1815465" y="1016635"/>
            <a:ext cx="7011670" cy="5442585"/>
          </a:xfrm>
          <a:prstGeom prst="rect">
            <a:avLst/>
          </a:prstGeom>
          <a:noFill/>
        </p:spPr>
        <p:txBody>
          <a:bodyPr wrap="square" rtlCol="0">
            <a:spAutoFit/>
          </a:bodyPr>
          <a:lstStyle/>
          <a:p>
            <a:pPr indent="0">
              <a:lnSpc>
                <a:spcPct val="110000"/>
              </a:lnSpc>
              <a:buFont typeface="Arial" panose="020B0604020202020204" pitchFamily="34" charset="0"/>
              <a:buNone/>
            </a:pPr>
            <a:r>
              <a:rPr lang="zh-CN" altLang="en-US" sz="2800" b="1">
                <a:latin typeface="幼圆" panose="02010509060101010101" charset="-122"/>
                <a:ea typeface="幼圆" panose="02010509060101010101" charset="-122"/>
                <a:cs typeface="幼圆" panose="02010509060101010101" charset="-122"/>
              </a:rPr>
              <a:t>唐舒琪</a:t>
            </a:r>
          </a:p>
          <a:p>
            <a:pPr marL="285750" indent="-285750">
              <a:lnSpc>
                <a:spcPct val="110000"/>
              </a:lnSpc>
              <a:buFont typeface="Arial" panose="020B0604020202020204" pitchFamily="34" charset="0"/>
              <a:buChar char="•"/>
            </a:pPr>
            <a:r>
              <a:rPr lang="en-US" altLang="zh-CN" sz="2400">
                <a:latin typeface="幼圆" panose="02010509060101010101" charset="-122"/>
                <a:ea typeface="幼圆" panose="02010509060101010101" charset="-122"/>
                <a:cs typeface="幼圆" panose="02010509060101010101" charset="-122"/>
              </a:rPr>
              <a:t>UML</a:t>
            </a:r>
            <a:r>
              <a:rPr lang="zh-CN" altLang="en-US" sz="2400">
                <a:latin typeface="幼圆" panose="02010509060101010101" charset="-122"/>
                <a:ea typeface="幼圆" panose="02010509060101010101" charset="-122"/>
                <a:cs typeface="幼圆" panose="02010509060101010101" charset="-122"/>
              </a:rPr>
              <a:t>图的绘制</a:t>
            </a:r>
          </a:p>
          <a:p>
            <a:pPr marL="285750" indent="-285750">
              <a:lnSpc>
                <a:spcPct val="110000"/>
              </a:lnSpc>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各个事件点、</a:t>
            </a:r>
            <a:r>
              <a:rPr lang="zh-CN" altLang="en-US" sz="2400">
                <a:latin typeface="幼圆" panose="02010509060101010101" charset="-122"/>
                <a:ea typeface="幼圆" panose="02010509060101010101" charset="-122"/>
                <a:cs typeface="幼圆" panose="02010509060101010101" charset="-122"/>
                <a:sym typeface="+mn-ea"/>
              </a:rPr>
              <a:t>掷骰子代码的编写</a:t>
            </a:r>
            <a:endParaRPr lang="zh-CN" altLang="en-US" sz="2400">
              <a:latin typeface="幼圆" panose="02010509060101010101" charset="-122"/>
              <a:ea typeface="幼圆" panose="02010509060101010101" charset="-122"/>
              <a:cs typeface="幼圆" panose="02010509060101010101" charset="-122"/>
            </a:endParaRPr>
          </a:p>
          <a:p>
            <a:pPr marL="285750" indent="-285750">
              <a:lnSpc>
                <a:spcPct val="110000"/>
              </a:lnSpc>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代码的优化</a:t>
            </a:r>
          </a:p>
          <a:p>
            <a:pPr marL="285750" indent="-285750">
              <a:lnSpc>
                <a:spcPct val="110000"/>
              </a:lnSpc>
              <a:buFont typeface="Arial" panose="020B0604020202020204" pitchFamily="34" charset="0"/>
              <a:buChar char="•"/>
            </a:pPr>
            <a:endParaRPr lang="zh-CN" altLang="en-US" sz="2400">
              <a:latin typeface="幼圆" panose="02010509060101010101" charset="-122"/>
              <a:ea typeface="幼圆" panose="02010509060101010101" charset="-122"/>
              <a:cs typeface="幼圆" panose="02010509060101010101" charset="-122"/>
            </a:endParaRPr>
          </a:p>
          <a:p>
            <a:pPr indent="0">
              <a:lnSpc>
                <a:spcPct val="110000"/>
              </a:lnSpc>
              <a:buFont typeface="Arial" panose="020B0604020202020204" pitchFamily="34" charset="0"/>
              <a:buNone/>
            </a:pPr>
            <a:r>
              <a:rPr lang="zh-CN" altLang="en-US" sz="2800" b="1">
                <a:latin typeface="幼圆" panose="02010509060101010101" charset="-122"/>
                <a:ea typeface="幼圆" panose="02010509060101010101" charset="-122"/>
                <a:cs typeface="幼圆" panose="02010509060101010101" charset="-122"/>
              </a:rPr>
              <a:t>宋婕婕</a:t>
            </a:r>
          </a:p>
          <a:p>
            <a:pPr marL="285750" indent="-285750">
              <a:lnSpc>
                <a:spcPct val="110000"/>
              </a:lnSpc>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游戏图片素材的搜集</a:t>
            </a:r>
          </a:p>
          <a:p>
            <a:pPr marL="285750" indent="-285750">
              <a:lnSpc>
                <a:spcPct val="110000"/>
              </a:lnSpc>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人物移动及购买、升级建筑代码编写</a:t>
            </a:r>
          </a:p>
          <a:p>
            <a:pPr marL="285750" indent="-285750">
              <a:lnSpc>
                <a:spcPct val="110000"/>
              </a:lnSpc>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游戏界面设计</a:t>
            </a:r>
          </a:p>
          <a:p>
            <a:pPr marL="285750" indent="-285750">
              <a:lnSpc>
                <a:spcPct val="110000"/>
              </a:lnSpc>
              <a:buFont typeface="Arial" panose="020B0604020202020204" pitchFamily="34" charset="0"/>
              <a:buChar char="•"/>
            </a:pPr>
            <a:endParaRPr lang="zh-CN" altLang="en-US" sz="2400">
              <a:latin typeface="幼圆" panose="02010509060101010101" charset="-122"/>
              <a:ea typeface="幼圆" panose="02010509060101010101" charset="-122"/>
              <a:cs typeface="幼圆" panose="02010509060101010101" charset="-122"/>
            </a:endParaRPr>
          </a:p>
          <a:p>
            <a:pPr indent="0">
              <a:lnSpc>
                <a:spcPct val="110000"/>
              </a:lnSpc>
              <a:buFont typeface="Arial" panose="020B0604020202020204" pitchFamily="34" charset="0"/>
              <a:buNone/>
            </a:pPr>
            <a:r>
              <a:rPr lang="zh-CN" altLang="en-US" sz="2800" b="1">
                <a:latin typeface="幼圆" panose="02010509060101010101" charset="-122"/>
                <a:ea typeface="幼圆" panose="02010509060101010101" charset="-122"/>
                <a:cs typeface="幼圆" panose="02010509060101010101" charset="-122"/>
              </a:rPr>
              <a:t>共同完成</a:t>
            </a:r>
          </a:p>
          <a:p>
            <a:pPr marL="285750" indent="-285750">
              <a:lnSpc>
                <a:spcPct val="110000"/>
              </a:lnSpc>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报告</a:t>
            </a:r>
            <a:r>
              <a:rPr lang="en-US" altLang="zh-CN" sz="2400">
                <a:latin typeface="幼圆" panose="02010509060101010101" charset="-122"/>
                <a:ea typeface="幼圆" panose="02010509060101010101" charset="-122"/>
                <a:cs typeface="幼圆" panose="02010509060101010101" charset="-122"/>
              </a:rPr>
              <a:t>PPT</a:t>
            </a:r>
            <a:endParaRPr lang="zh-CN" altLang="en-US"/>
          </a:p>
          <a:p>
            <a:pPr marL="285750" indent="-285750">
              <a:buFont typeface="Arial" panose="020B0604020202020204" pitchFamily="34" charset="0"/>
              <a:buChar char="•"/>
            </a:pPr>
            <a:endParaRPr lang="zh-CN" altLang="en-US"/>
          </a:p>
        </p:txBody>
      </p:sp>
    </p:spTree>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14:bounceEnd="40000">
                                          <p:cBhvr additive="base">
                                            <p:cTn id="11" dur="750" fill="hold"/>
                                            <p:tgtEl>
                                              <p:spTgt spid="53"/>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53"/>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500"/>
                                            <p:tgtEl>
                                              <p:spTgt spid="4">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500"/>
                                            <p:tgtEl>
                                              <p:spTgt spid="4">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fade">
                                          <p:cBhvr>
                                            <p:cTn id="5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p:bldP spid="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750" fill="hold"/>
                                            <p:tgtEl>
                                              <p:spTgt spid="53"/>
                                            </p:tgtEl>
                                            <p:attrNameLst>
                                              <p:attrName>ppt_x</p:attrName>
                                            </p:attrNameLst>
                                          </p:cBhvr>
                                          <p:tavLst>
                                            <p:tav tm="0">
                                              <p:val>
                                                <p:strVal val="1+#ppt_w/2"/>
                                              </p:val>
                                            </p:tav>
                                            <p:tav tm="100000">
                                              <p:val>
                                                <p:strVal val="#ppt_x"/>
                                              </p:val>
                                            </p:tav>
                                          </p:tavLst>
                                        </p:anim>
                                        <p:anim calcmode="lin" valueType="num">
                                          <p:cBhvr additive="base">
                                            <p:cTn id="12" dur="750" fill="hold"/>
                                            <p:tgtEl>
                                              <p:spTgt spid="53"/>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500"/>
                                            <p:tgtEl>
                                              <p:spTgt spid="4">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500"/>
                                            <p:tgtEl>
                                              <p:spTgt spid="4">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fade">
                                          <p:cBhvr>
                                            <p:cTn id="5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p:bldP spid="5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7309994 w 10639698"/>
              <a:gd name="connsiteY2-6" fmla="*/ 0 h 6866632"/>
              <a:gd name="connsiteX3-7" fmla="*/ 10639698 w 10639698"/>
              <a:gd name="connsiteY3-8" fmla="*/ 0 h 6866632"/>
              <a:gd name="connsiteX4-9" fmla="*/ 10639698 w 10639698"/>
              <a:gd name="connsiteY4-10" fmla="*/ 6857554 h 6866632"/>
              <a:gd name="connsiteX5-11" fmla="*/ 7496924 w 10639698"/>
              <a:gd name="connsiteY5-12" fmla="*/ 6857554 h 6866632"/>
              <a:gd name="connsiteX6-13" fmla="*/ 7486457 w 10639698"/>
              <a:gd name="connsiteY6-14" fmla="*/ 6866632 h 6866632"/>
              <a:gd name="connsiteX7-15" fmla="*/ 1572046 w 10639698"/>
              <a:gd name="connsiteY7-16" fmla="*/ 6866632 h 6866632"/>
              <a:gd name="connsiteX8-17" fmla="*/ 1483885 w 10639698"/>
              <a:gd name="connsiteY8-18" fmla="*/ 6790170 h 6866632"/>
              <a:gd name="connsiteX9-19" fmla="*/ 0 w 10639698"/>
              <a:gd name="connsiteY9-20" fmla="*/ 3433316 h 6866632"/>
              <a:gd name="connsiteX10-21" fmla="*/ 1483885 w 10639698"/>
              <a:gd name="connsiteY10-22" fmla="*/ 76463 h 6866632"/>
              <a:gd name="connsiteX11" fmla="*/ 1572046 w 10639698"/>
              <a:gd name="connsiteY11" fmla="*/ 0 h 6866632"/>
              <a:gd name="connsiteX0-23" fmla="*/ 1572046 w 10639698"/>
              <a:gd name="connsiteY0-24" fmla="*/ 0 h 6866632"/>
              <a:gd name="connsiteX1-25" fmla="*/ 5264571 w 10639698"/>
              <a:gd name="connsiteY1-26" fmla="*/ 0 h 6866632"/>
              <a:gd name="connsiteX2-27" fmla="*/ 10639698 w 10639698"/>
              <a:gd name="connsiteY2-28" fmla="*/ 0 h 6866632"/>
              <a:gd name="connsiteX3-29" fmla="*/ 10639698 w 10639698"/>
              <a:gd name="connsiteY3-30" fmla="*/ 6857554 h 6866632"/>
              <a:gd name="connsiteX4-31" fmla="*/ 7496924 w 10639698"/>
              <a:gd name="connsiteY4-32" fmla="*/ 6857554 h 6866632"/>
              <a:gd name="connsiteX5-33" fmla="*/ 7486457 w 10639698"/>
              <a:gd name="connsiteY5-34" fmla="*/ 6866632 h 6866632"/>
              <a:gd name="connsiteX6-35" fmla="*/ 1572046 w 10639698"/>
              <a:gd name="connsiteY6-36" fmla="*/ 6866632 h 6866632"/>
              <a:gd name="connsiteX7-37" fmla="*/ 1483885 w 10639698"/>
              <a:gd name="connsiteY7-38" fmla="*/ 6790170 h 6866632"/>
              <a:gd name="connsiteX8-39" fmla="*/ 0 w 10639698"/>
              <a:gd name="connsiteY8-40" fmla="*/ 3433316 h 6866632"/>
              <a:gd name="connsiteX9-41" fmla="*/ 1483885 w 10639698"/>
              <a:gd name="connsiteY9-42" fmla="*/ 76463 h 6866632"/>
              <a:gd name="connsiteX10-43" fmla="*/ 1572046 w 10639698"/>
              <a:gd name="connsiteY10-44" fmla="*/ 0 h 6866632"/>
              <a:gd name="connsiteX0-45" fmla="*/ 1572046 w 10639698"/>
              <a:gd name="connsiteY0-46" fmla="*/ 0 h 6866632"/>
              <a:gd name="connsiteX1-47" fmla="*/ 10639698 w 10639698"/>
              <a:gd name="connsiteY1-48" fmla="*/ 0 h 6866632"/>
              <a:gd name="connsiteX2-49" fmla="*/ 10639698 w 10639698"/>
              <a:gd name="connsiteY2-50" fmla="*/ 6857554 h 6866632"/>
              <a:gd name="connsiteX3-51" fmla="*/ 7496924 w 10639698"/>
              <a:gd name="connsiteY3-52" fmla="*/ 6857554 h 6866632"/>
              <a:gd name="connsiteX4-53" fmla="*/ 7486457 w 10639698"/>
              <a:gd name="connsiteY4-54" fmla="*/ 6866632 h 6866632"/>
              <a:gd name="connsiteX5-55" fmla="*/ 1572046 w 10639698"/>
              <a:gd name="connsiteY5-56" fmla="*/ 6866632 h 6866632"/>
              <a:gd name="connsiteX6-57" fmla="*/ 1483885 w 10639698"/>
              <a:gd name="connsiteY6-58" fmla="*/ 6790170 h 6866632"/>
              <a:gd name="connsiteX7-59" fmla="*/ 0 w 10639698"/>
              <a:gd name="connsiteY7-60" fmla="*/ 3433316 h 6866632"/>
              <a:gd name="connsiteX8-61" fmla="*/ 1483885 w 10639698"/>
              <a:gd name="connsiteY8-62" fmla="*/ 76463 h 6866632"/>
              <a:gd name="connsiteX9-63" fmla="*/ 1572046 w 10639698"/>
              <a:gd name="connsiteY9-64" fmla="*/ 0 h 6866632"/>
              <a:gd name="connsiteX0-65" fmla="*/ 1572046 w 10639698"/>
              <a:gd name="connsiteY0-66" fmla="*/ 0 h 6866632"/>
              <a:gd name="connsiteX1-67" fmla="*/ 10639698 w 10639698"/>
              <a:gd name="connsiteY1-68" fmla="*/ 0 h 6866632"/>
              <a:gd name="connsiteX2-69" fmla="*/ 10639698 w 10639698"/>
              <a:gd name="connsiteY2-70" fmla="*/ 6857554 h 6866632"/>
              <a:gd name="connsiteX3-71" fmla="*/ 7496924 w 10639698"/>
              <a:gd name="connsiteY3-72" fmla="*/ 6857554 h 6866632"/>
              <a:gd name="connsiteX4-73" fmla="*/ 1572046 w 10639698"/>
              <a:gd name="connsiteY4-74" fmla="*/ 6866632 h 6866632"/>
              <a:gd name="connsiteX5-75" fmla="*/ 1483885 w 10639698"/>
              <a:gd name="connsiteY5-76" fmla="*/ 6790170 h 6866632"/>
              <a:gd name="connsiteX6-77" fmla="*/ 0 w 10639698"/>
              <a:gd name="connsiteY6-78" fmla="*/ 3433316 h 6866632"/>
              <a:gd name="connsiteX7-79" fmla="*/ 1483885 w 10639698"/>
              <a:gd name="connsiteY7-80" fmla="*/ 76463 h 6866632"/>
              <a:gd name="connsiteX8-81" fmla="*/ 1572046 w 10639698"/>
              <a:gd name="connsiteY8-82" fmla="*/ 0 h 6866632"/>
              <a:gd name="connsiteX0-83" fmla="*/ 1572046 w 10639698"/>
              <a:gd name="connsiteY0-84" fmla="*/ 0 h 6866632"/>
              <a:gd name="connsiteX1-85" fmla="*/ 10639698 w 10639698"/>
              <a:gd name="connsiteY1-86" fmla="*/ 0 h 6866632"/>
              <a:gd name="connsiteX2-87" fmla="*/ 10639698 w 10639698"/>
              <a:gd name="connsiteY2-88" fmla="*/ 6857554 h 6866632"/>
              <a:gd name="connsiteX3-89" fmla="*/ 1572046 w 10639698"/>
              <a:gd name="connsiteY3-90" fmla="*/ 6866632 h 6866632"/>
              <a:gd name="connsiteX4-91" fmla="*/ 1483885 w 10639698"/>
              <a:gd name="connsiteY4-92" fmla="*/ 6790170 h 6866632"/>
              <a:gd name="connsiteX5-93" fmla="*/ 0 w 10639698"/>
              <a:gd name="connsiteY5-94" fmla="*/ 3433316 h 6866632"/>
              <a:gd name="connsiteX6-95" fmla="*/ 1483885 w 10639698"/>
              <a:gd name="connsiteY6-96" fmla="*/ 76463 h 6866632"/>
              <a:gd name="connsiteX7-97" fmla="*/ 1572046 w 10639698"/>
              <a:gd name="connsiteY7-98" fmla="*/ 0 h 6866632"/>
              <a:gd name="connsiteX0-99" fmla="*/ 1572046 w 10639698"/>
              <a:gd name="connsiteY0-100" fmla="*/ 0 h 6866632"/>
              <a:gd name="connsiteX1-101" fmla="*/ 6597087 w 10639698"/>
              <a:gd name="connsiteY1-102" fmla="*/ 32084 h 6866632"/>
              <a:gd name="connsiteX2-103" fmla="*/ 10639698 w 10639698"/>
              <a:gd name="connsiteY2-104" fmla="*/ 6857554 h 6866632"/>
              <a:gd name="connsiteX3-105" fmla="*/ 1572046 w 10639698"/>
              <a:gd name="connsiteY3-106" fmla="*/ 6866632 h 6866632"/>
              <a:gd name="connsiteX4-107" fmla="*/ 1483885 w 10639698"/>
              <a:gd name="connsiteY4-108" fmla="*/ 6790170 h 6866632"/>
              <a:gd name="connsiteX5-109" fmla="*/ 0 w 10639698"/>
              <a:gd name="connsiteY5-110" fmla="*/ 3433316 h 6866632"/>
              <a:gd name="connsiteX6-111" fmla="*/ 1483885 w 10639698"/>
              <a:gd name="connsiteY6-112" fmla="*/ 76463 h 6866632"/>
              <a:gd name="connsiteX7-113" fmla="*/ 1572046 w 10639698"/>
              <a:gd name="connsiteY7-114" fmla="*/ 0 h 6866632"/>
              <a:gd name="connsiteX0-115" fmla="*/ 1572046 w 6629171"/>
              <a:gd name="connsiteY0-116" fmla="*/ 0 h 6873596"/>
              <a:gd name="connsiteX1-117" fmla="*/ 6597087 w 6629171"/>
              <a:gd name="connsiteY1-118" fmla="*/ 32084 h 6873596"/>
              <a:gd name="connsiteX2-119" fmla="*/ 6629171 w 6629171"/>
              <a:gd name="connsiteY2-120" fmla="*/ 6873596 h 6873596"/>
              <a:gd name="connsiteX3-121" fmla="*/ 1572046 w 6629171"/>
              <a:gd name="connsiteY3-122" fmla="*/ 6866632 h 6873596"/>
              <a:gd name="connsiteX4-123" fmla="*/ 1483885 w 6629171"/>
              <a:gd name="connsiteY4-124" fmla="*/ 6790170 h 6873596"/>
              <a:gd name="connsiteX5-125" fmla="*/ 0 w 6629171"/>
              <a:gd name="connsiteY5-126" fmla="*/ 3433316 h 6873596"/>
              <a:gd name="connsiteX6-127" fmla="*/ 1483885 w 6629171"/>
              <a:gd name="connsiteY6-128" fmla="*/ 76463 h 6873596"/>
              <a:gd name="connsiteX7-129" fmla="*/ 1572046 w 6629171"/>
              <a:gd name="connsiteY7-130" fmla="*/ 0 h 6873596"/>
              <a:gd name="connsiteX0-131" fmla="*/ 1572046 w 6597087"/>
              <a:gd name="connsiteY0-132" fmla="*/ 0 h 6873596"/>
              <a:gd name="connsiteX1-133" fmla="*/ 6597087 w 6597087"/>
              <a:gd name="connsiteY1-134" fmla="*/ 32084 h 6873596"/>
              <a:gd name="connsiteX2-135" fmla="*/ 6581045 w 6597087"/>
              <a:gd name="connsiteY2-136" fmla="*/ 6873596 h 6873596"/>
              <a:gd name="connsiteX3-137" fmla="*/ 1572046 w 6597087"/>
              <a:gd name="connsiteY3-138" fmla="*/ 6866632 h 6873596"/>
              <a:gd name="connsiteX4-139" fmla="*/ 1483885 w 6597087"/>
              <a:gd name="connsiteY4-140" fmla="*/ 6790170 h 6873596"/>
              <a:gd name="connsiteX5-141" fmla="*/ 0 w 6597087"/>
              <a:gd name="connsiteY5-142" fmla="*/ 3433316 h 6873596"/>
              <a:gd name="connsiteX6-143" fmla="*/ 1483885 w 6597087"/>
              <a:gd name="connsiteY6-144" fmla="*/ 76463 h 6873596"/>
              <a:gd name="connsiteX7-145" fmla="*/ 1572046 w 6597087"/>
              <a:gd name="connsiteY7-146" fmla="*/ 0 h 6873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10639698 w 10639698"/>
              <a:gd name="connsiteY2-6" fmla="*/ 0 h 6866632"/>
              <a:gd name="connsiteX3-7" fmla="*/ 10639698 w 10639698"/>
              <a:gd name="connsiteY3-8" fmla="*/ 6857554 h 6866632"/>
              <a:gd name="connsiteX4-9" fmla="*/ 7496924 w 10639698"/>
              <a:gd name="connsiteY4-10" fmla="*/ 6857554 h 6866632"/>
              <a:gd name="connsiteX5-11" fmla="*/ 7486457 w 10639698"/>
              <a:gd name="connsiteY5-12" fmla="*/ 6866632 h 6866632"/>
              <a:gd name="connsiteX6-13" fmla="*/ 1572046 w 10639698"/>
              <a:gd name="connsiteY6-14" fmla="*/ 6866632 h 6866632"/>
              <a:gd name="connsiteX7-15" fmla="*/ 1483885 w 10639698"/>
              <a:gd name="connsiteY7-16" fmla="*/ 6790170 h 6866632"/>
              <a:gd name="connsiteX8-17" fmla="*/ 0 w 10639698"/>
              <a:gd name="connsiteY8-18" fmla="*/ 3433316 h 6866632"/>
              <a:gd name="connsiteX9-19" fmla="*/ 1483885 w 10639698"/>
              <a:gd name="connsiteY9-20" fmla="*/ 76463 h 6866632"/>
              <a:gd name="connsiteX10-21" fmla="*/ 1572046 w 10639698"/>
              <a:gd name="connsiteY10-22" fmla="*/ 0 h 6866632"/>
              <a:gd name="connsiteX0-23" fmla="*/ 1572046 w 10639698"/>
              <a:gd name="connsiteY0-24" fmla="*/ 0 h 6866632"/>
              <a:gd name="connsiteX1-25" fmla="*/ 10639698 w 10639698"/>
              <a:gd name="connsiteY1-26" fmla="*/ 0 h 6866632"/>
              <a:gd name="connsiteX2-27" fmla="*/ 10639698 w 10639698"/>
              <a:gd name="connsiteY2-28" fmla="*/ 6857554 h 6866632"/>
              <a:gd name="connsiteX3-29" fmla="*/ 7496924 w 10639698"/>
              <a:gd name="connsiteY3-30" fmla="*/ 6857554 h 6866632"/>
              <a:gd name="connsiteX4-31" fmla="*/ 7486457 w 10639698"/>
              <a:gd name="connsiteY4-32" fmla="*/ 6866632 h 6866632"/>
              <a:gd name="connsiteX5-33" fmla="*/ 1572046 w 10639698"/>
              <a:gd name="connsiteY5-34" fmla="*/ 6866632 h 6866632"/>
              <a:gd name="connsiteX6-35" fmla="*/ 1483885 w 10639698"/>
              <a:gd name="connsiteY6-36" fmla="*/ 6790170 h 6866632"/>
              <a:gd name="connsiteX7-37" fmla="*/ 0 w 10639698"/>
              <a:gd name="connsiteY7-38" fmla="*/ 3433316 h 6866632"/>
              <a:gd name="connsiteX8-39" fmla="*/ 1483885 w 10639698"/>
              <a:gd name="connsiteY8-40" fmla="*/ 76463 h 6866632"/>
              <a:gd name="connsiteX9-41" fmla="*/ 1572046 w 10639698"/>
              <a:gd name="connsiteY9-42" fmla="*/ 0 h 6866632"/>
              <a:gd name="connsiteX0-43" fmla="*/ 1572046 w 10639698"/>
              <a:gd name="connsiteY0-44" fmla="*/ 0 h 6866632"/>
              <a:gd name="connsiteX1-45" fmla="*/ 10639698 w 10639698"/>
              <a:gd name="connsiteY1-46" fmla="*/ 0 h 6866632"/>
              <a:gd name="connsiteX2-47" fmla="*/ 10639698 w 10639698"/>
              <a:gd name="connsiteY2-48" fmla="*/ 6857554 h 6866632"/>
              <a:gd name="connsiteX3-49" fmla="*/ 7496924 w 10639698"/>
              <a:gd name="connsiteY3-50" fmla="*/ 6857554 h 6866632"/>
              <a:gd name="connsiteX4-51" fmla="*/ 1572046 w 10639698"/>
              <a:gd name="connsiteY4-52" fmla="*/ 6866632 h 6866632"/>
              <a:gd name="connsiteX5-53" fmla="*/ 1483885 w 10639698"/>
              <a:gd name="connsiteY5-54" fmla="*/ 6790170 h 6866632"/>
              <a:gd name="connsiteX6-55" fmla="*/ 0 w 10639698"/>
              <a:gd name="connsiteY6-56" fmla="*/ 3433316 h 6866632"/>
              <a:gd name="connsiteX7-57" fmla="*/ 1483885 w 10639698"/>
              <a:gd name="connsiteY7-58" fmla="*/ 76463 h 6866632"/>
              <a:gd name="connsiteX8-59" fmla="*/ 1572046 w 10639698"/>
              <a:gd name="connsiteY8-60" fmla="*/ 0 h 6866632"/>
              <a:gd name="connsiteX0-61" fmla="*/ 1572046 w 10639698"/>
              <a:gd name="connsiteY0-62" fmla="*/ 0 h 6866632"/>
              <a:gd name="connsiteX1-63" fmla="*/ 6163950 w 10639698"/>
              <a:gd name="connsiteY1-64" fmla="*/ 0 h 6866632"/>
              <a:gd name="connsiteX2-65" fmla="*/ 10639698 w 10639698"/>
              <a:gd name="connsiteY2-66" fmla="*/ 6857554 h 6866632"/>
              <a:gd name="connsiteX3-67" fmla="*/ 7496924 w 10639698"/>
              <a:gd name="connsiteY3-68" fmla="*/ 6857554 h 6866632"/>
              <a:gd name="connsiteX4-69" fmla="*/ 1572046 w 10639698"/>
              <a:gd name="connsiteY4-70" fmla="*/ 6866632 h 6866632"/>
              <a:gd name="connsiteX5-71" fmla="*/ 1483885 w 10639698"/>
              <a:gd name="connsiteY5-72" fmla="*/ 6790170 h 6866632"/>
              <a:gd name="connsiteX6-73" fmla="*/ 0 w 10639698"/>
              <a:gd name="connsiteY6-74" fmla="*/ 3433316 h 6866632"/>
              <a:gd name="connsiteX7-75" fmla="*/ 1483885 w 10639698"/>
              <a:gd name="connsiteY7-76" fmla="*/ 76463 h 6866632"/>
              <a:gd name="connsiteX8-77" fmla="*/ 1572046 w 10639698"/>
              <a:gd name="connsiteY8-78" fmla="*/ 0 h 6866632"/>
              <a:gd name="connsiteX0-79" fmla="*/ 1572046 w 10639698"/>
              <a:gd name="connsiteY0-80" fmla="*/ 0 h 6866632"/>
              <a:gd name="connsiteX1-81" fmla="*/ 6163950 w 10639698"/>
              <a:gd name="connsiteY1-82" fmla="*/ 0 h 6866632"/>
              <a:gd name="connsiteX2-83" fmla="*/ 10639698 w 10639698"/>
              <a:gd name="connsiteY2-84" fmla="*/ 6857554 h 6866632"/>
              <a:gd name="connsiteX3-85" fmla="*/ 1572046 w 10639698"/>
              <a:gd name="connsiteY3-86" fmla="*/ 6866632 h 6866632"/>
              <a:gd name="connsiteX4-87" fmla="*/ 1483885 w 10639698"/>
              <a:gd name="connsiteY4-88" fmla="*/ 6790170 h 6866632"/>
              <a:gd name="connsiteX5-89" fmla="*/ 0 w 10639698"/>
              <a:gd name="connsiteY5-90" fmla="*/ 3433316 h 6866632"/>
              <a:gd name="connsiteX6-91" fmla="*/ 1483885 w 10639698"/>
              <a:gd name="connsiteY6-92" fmla="*/ 76463 h 6866632"/>
              <a:gd name="connsiteX7-93" fmla="*/ 1572046 w 10639698"/>
              <a:gd name="connsiteY7-94" fmla="*/ 0 h 6866632"/>
              <a:gd name="connsiteX0-95" fmla="*/ 1572046 w 6163950"/>
              <a:gd name="connsiteY0-96" fmla="*/ 0 h 6866632"/>
              <a:gd name="connsiteX1-97" fmla="*/ 6163950 w 6163950"/>
              <a:gd name="connsiteY1-98" fmla="*/ 0 h 6866632"/>
              <a:gd name="connsiteX2-99" fmla="*/ 6147909 w 6163950"/>
              <a:gd name="connsiteY2-100" fmla="*/ 6857554 h 6866632"/>
              <a:gd name="connsiteX3-101" fmla="*/ 1572046 w 6163950"/>
              <a:gd name="connsiteY3-102" fmla="*/ 6866632 h 6866632"/>
              <a:gd name="connsiteX4-103" fmla="*/ 1483885 w 6163950"/>
              <a:gd name="connsiteY4-104" fmla="*/ 6790170 h 6866632"/>
              <a:gd name="connsiteX5-105" fmla="*/ 0 w 6163950"/>
              <a:gd name="connsiteY5-106" fmla="*/ 3433316 h 6866632"/>
              <a:gd name="connsiteX6-107" fmla="*/ 1483885 w 6163950"/>
              <a:gd name="connsiteY6-108" fmla="*/ 76463 h 6866632"/>
              <a:gd name="connsiteX7-109" fmla="*/ 1572046 w 6163950"/>
              <a:gd name="connsiteY7-110" fmla="*/ 0 h 68666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05</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36453" y="2805876"/>
            <a:ext cx="5796280" cy="768350"/>
          </a:xfrm>
          <a:prstGeom prst="rect">
            <a:avLst/>
          </a:prstGeom>
          <a:noFill/>
        </p:spPr>
        <p:txBody>
          <a:bodyPr wrap="none" rtlCol="0">
            <a:spAutoFit/>
            <a:scene3d>
              <a:camera prst="orthographicFront"/>
              <a:lightRig rig="threePt" dir="t"/>
            </a:scene3d>
            <a:sp3d contourW="12700"/>
          </a:bodyPr>
          <a:lstStyle/>
          <a:p>
            <a:r>
              <a:rPr lang="zh-CN" altLang="en-US" sz="4400" b="1" dirty="0">
                <a:solidFill>
                  <a:srgbClr val="414141"/>
                </a:solidFill>
                <a:latin typeface="幼圆" panose="02010509060101010101" charset="-122"/>
                <a:ea typeface="幼圆" panose="02010509060101010101" charset="-122"/>
              </a:rPr>
              <a:t>遇到的困难及解决方案</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3" grpId="0"/>
      <p:bldP spid="6"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3600" y="140555"/>
            <a:ext cx="935502" cy="768350"/>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05</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5" name="文本框 54"/>
          <p:cNvSpPr txBox="1"/>
          <p:nvPr/>
        </p:nvSpPr>
        <p:spPr>
          <a:xfrm>
            <a:off x="1568385" y="432980"/>
            <a:ext cx="426593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414141"/>
                </a:solidFill>
                <a:latin typeface="幼圆" panose="02010509060101010101" charset="-122"/>
                <a:ea typeface="幼圆" panose="02010509060101010101" charset="-122"/>
              </a:rPr>
              <a:t>遇到的问题及解决方案</a:t>
            </a:r>
          </a:p>
        </p:txBody>
      </p:sp>
      <p:sp>
        <p:nvSpPr>
          <p:cNvPr id="4" name="文本框 3"/>
          <p:cNvSpPr txBox="1"/>
          <p:nvPr/>
        </p:nvSpPr>
        <p:spPr>
          <a:xfrm>
            <a:off x="1815465" y="1016635"/>
            <a:ext cx="7011670" cy="645160"/>
          </a:xfrm>
          <a:prstGeom prst="rect">
            <a:avLst/>
          </a:prstGeom>
          <a:noFill/>
        </p:spPr>
        <p:txBody>
          <a:bodyPr wrap="square" rtlCol="0">
            <a:spAutoFit/>
          </a:bodyPr>
          <a:lstStyle/>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2" name="文本框 1"/>
          <p:cNvSpPr txBox="1"/>
          <p:nvPr/>
        </p:nvSpPr>
        <p:spPr>
          <a:xfrm>
            <a:off x="1426210" y="1242060"/>
            <a:ext cx="9615170" cy="5200650"/>
          </a:xfrm>
          <a:prstGeom prst="rect">
            <a:avLst/>
          </a:prstGeom>
          <a:noFill/>
        </p:spPr>
        <p:txBody>
          <a:bodyPr wrap="square" rtlCol="0">
            <a:spAutoFit/>
          </a:bodyPr>
          <a:lstStyle/>
          <a:p>
            <a:r>
              <a:rPr lang="zh-CN" altLang="en-US" sz="2000">
                <a:latin typeface="幼圆" panose="02010509060101010101" charset="-122"/>
                <a:ea typeface="幼圆" panose="02010509060101010101" charset="-122"/>
              </a:rPr>
              <a:t>宋婕婕：</a:t>
            </a:r>
          </a:p>
          <a:p>
            <a:pPr marL="285750" indent="-285750">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问题</a:t>
            </a:r>
            <a:r>
              <a:rPr lang="en-US" altLang="zh-CN" sz="2400">
                <a:latin typeface="幼圆" panose="02010509060101010101" charset="-122"/>
                <a:ea typeface="幼圆" panose="02010509060101010101" charset="-122"/>
                <a:cs typeface="幼圆" panose="02010509060101010101" charset="-122"/>
              </a:rPr>
              <a:t>1</a:t>
            </a:r>
            <a:r>
              <a:rPr lang="zh-CN" altLang="en-US" sz="2400">
                <a:latin typeface="幼圆" panose="02010509060101010101" charset="-122"/>
                <a:ea typeface="幼圆" panose="02010509060101010101" charset="-122"/>
                <a:cs typeface="幼圆" panose="02010509060101010101" charset="-122"/>
              </a:rPr>
              <a:t>：刚开始入手时的问题是，想的比较简单，不太明确应该建立哪些类，也不知道我们设想的某个功能应该用什么代码来实现</a:t>
            </a:r>
          </a:p>
          <a:p>
            <a:pPr marL="285750" indent="-285750">
              <a:buFont typeface="Arial" panose="020B0604020202020204" pitchFamily="34" charset="0"/>
              <a:buChar char="•"/>
            </a:pPr>
            <a:r>
              <a:rPr lang="zh-CN" altLang="en-US" sz="2400">
                <a:solidFill>
                  <a:schemeClr val="tx1"/>
                </a:solidFill>
                <a:latin typeface="幼圆" panose="02010509060101010101" charset="-122"/>
                <a:ea typeface="幼圆" panose="02010509060101010101" charset="-122"/>
                <a:cs typeface="幼圆" panose="02010509060101010101" charset="-122"/>
              </a:rPr>
              <a:t>解决方案：先是制定了游戏最基本的框架，然后再根据我们想实现的功能去慢慢补充内容，遇到不知道用什么代码去实现某功能就去网上搜索来学习</a:t>
            </a:r>
          </a:p>
          <a:p>
            <a:pPr marL="285750" indent="-285750">
              <a:buFont typeface="Arial" panose="020B0604020202020204" pitchFamily="34" charset="0"/>
              <a:buChar char="•"/>
            </a:pPr>
            <a:endParaRPr lang="zh-CN" altLang="en-US" sz="2400">
              <a:solidFill>
                <a:schemeClr val="tx1"/>
              </a:solidFill>
              <a:latin typeface="幼圆" panose="02010509060101010101" charset="-122"/>
              <a:ea typeface="幼圆" panose="02010509060101010101" charset="-122"/>
              <a:cs typeface="幼圆" panose="02010509060101010101" charset="-122"/>
            </a:endParaRPr>
          </a:p>
          <a:p>
            <a:pPr marL="285750" indent="-285750">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问题</a:t>
            </a:r>
            <a:r>
              <a:rPr lang="en-US" altLang="zh-CN" sz="2400">
                <a:latin typeface="幼圆" panose="02010509060101010101" charset="-122"/>
                <a:ea typeface="幼圆" panose="02010509060101010101" charset="-122"/>
                <a:cs typeface="幼圆" panose="02010509060101010101" charset="-122"/>
              </a:rPr>
              <a:t>2</a:t>
            </a:r>
            <a:r>
              <a:rPr lang="zh-CN" altLang="en-US" sz="2400">
                <a:latin typeface="幼圆" panose="02010509060101010101" charset="-122"/>
                <a:ea typeface="幼圆" panose="02010509060101010101" charset="-122"/>
                <a:cs typeface="幼圆" panose="02010509060101010101" charset="-122"/>
              </a:rPr>
              <a:t>：比较细小的问题是，比如修建第二栋房子后第一栋房子就会消失，升级某一处建筑的时候其他的建筑也会跟着改变。</a:t>
            </a:r>
          </a:p>
          <a:p>
            <a:pPr marL="285750" indent="-285750">
              <a:buFont typeface="Arial" panose="020B0604020202020204" pitchFamily="34" charset="0"/>
              <a:buChar char="•"/>
            </a:pPr>
            <a:r>
              <a:rPr lang="zh-CN" altLang="en-US" sz="2400">
                <a:solidFill>
                  <a:schemeClr val="tx1"/>
                </a:solidFill>
                <a:latin typeface="幼圆" panose="02010509060101010101" charset="-122"/>
                <a:ea typeface="幼圆" panose="02010509060101010101" charset="-122"/>
                <a:cs typeface="幼圆" panose="02010509060101010101" charset="-122"/>
              </a:rPr>
              <a:t>解决方案：为每一块土地都创建了一个对象，声明了一个</a:t>
            </a:r>
            <a:r>
              <a:rPr lang="en-US" altLang="zh-CN" sz="2400">
                <a:latin typeface="幼圆" panose="02010509060101010101" charset="-122"/>
                <a:ea typeface="幼圆" panose="02010509060101010101" charset="-122"/>
                <a:cs typeface="幼圆" panose="02010509060101010101" charset="-122"/>
              </a:rPr>
              <a:t>boolean</a:t>
            </a:r>
            <a:r>
              <a:rPr lang="zh-CN" altLang="en-US" sz="2400">
                <a:latin typeface="幼圆" panose="02010509060101010101" charset="-122"/>
                <a:ea typeface="幼圆" panose="02010509060101010101" charset="-122"/>
                <a:cs typeface="幼圆" panose="02010509060101010101" charset="-122"/>
              </a:rPr>
              <a:t>数组</a:t>
            </a:r>
            <a:r>
              <a:rPr lang="en-US" altLang="zh-CN" sz="2400">
                <a:latin typeface="幼圆" panose="02010509060101010101" charset="-122"/>
                <a:ea typeface="幼圆" panose="02010509060101010101" charset="-122"/>
                <a:cs typeface="幼圆" panose="02010509060101010101" charset="-122"/>
              </a:rPr>
              <a:t>available,</a:t>
            </a:r>
            <a:r>
              <a:rPr lang="zh-CN" altLang="en-US" sz="2400">
                <a:latin typeface="幼圆" panose="02010509060101010101" charset="-122"/>
                <a:ea typeface="幼圆" panose="02010509060101010101" charset="-122"/>
                <a:cs typeface="幼圆" panose="02010509060101010101" charset="-122"/>
              </a:rPr>
              <a:t>并且为每一块土地编了号，这样虽然解决了房子不会消失不会改变的问题，但是又出现了代码重复率高的问题，后来在唐舒琪的帮助下，我负责部分的代码简洁了非常多，代码也没有很明显的很重复的地方了。</a:t>
            </a:r>
          </a:p>
        </p:txBody>
      </p:sp>
    </p:spTree>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14:bounceEnd="40000">
                                          <p:cBhvr additive="base">
                                            <p:cTn id="11" dur="750" fill="hold"/>
                                            <p:tgtEl>
                                              <p:spTgt spid="53"/>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53"/>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500"/>
                                            <p:tgtEl>
                                              <p:spTgt spid="2">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500"/>
                                            <p:tgtEl>
                                              <p:spTgt spid="2">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53" grpId="0" bldLvl="0" animBg="1"/>
          <p:bldP spid="54" grpId="0"/>
          <p:bldP spid="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750" fill="hold"/>
                                            <p:tgtEl>
                                              <p:spTgt spid="53"/>
                                            </p:tgtEl>
                                            <p:attrNameLst>
                                              <p:attrName>ppt_x</p:attrName>
                                            </p:attrNameLst>
                                          </p:cBhvr>
                                          <p:tavLst>
                                            <p:tav tm="0">
                                              <p:val>
                                                <p:strVal val="1+#ppt_w/2"/>
                                              </p:val>
                                            </p:tav>
                                            <p:tav tm="100000">
                                              <p:val>
                                                <p:strVal val="#ppt_x"/>
                                              </p:val>
                                            </p:tav>
                                          </p:tavLst>
                                        </p:anim>
                                        <p:anim calcmode="lin" valueType="num">
                                          <p:cBhvr additive="base">
                                            <p:cTn id="12" dur="750" fill="hold"/>
                                            <p:tgtEl>
                                              <p:spTgt spid="53"/>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500"/>
                                            <p:tgtEl>
                                              <p:spTgt spid="2">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500"/>
                                            <p:tgtEl>
                                              <p:spTgt spid="2">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53" grpId="0" bldLvl="0" animBg="1"/>
          <p:bldP spid="54" grpId="0"/>
          <p:bldP spid="5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3600" y="140555"/>
            <a:ext cx="935502" cy="768350"/>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05</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5" name="文本框 54"/>
          <p:cNvSpPr txBox="1"/>
          <p:nvPr/>
        </p:nvSpPr>
        <p:spPr>
          <a:xfrm>
            <a:off x="1568385" y="432980"/>
            <a:ext cx="426593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414141"/>
                </a:solidFill>
                <a:latin typeface="幼圆" panose="02010509060101010101" charset="-122"/>
                <a:ea typeface="幼圆" panose="02010509060101010101" charset="-122"/>
              </a:rPr>
              <a:t>遇到的问题及解决方案</a:t>
            </a:r>
          </a:p>
        </p:txBody>
      </p:sp>
      <p:sp>
        <p:nvSpPr>
          <p:cNvPr id="4" name="文本框 3"/>
          <p:cNvSpPr txBox="1"/>
          <p:nvPr/>
        </p:nvSpPr>
        <p:spPr>
          <a:xfrm>
            <a:off x="1815465" y="1016635"/>
            <a:ext cx="7011670" cy="645160"/>
          </a:xfrm>
          <a:prstGeom prst="rect">
            <a:avLst/>
          </a:prstGeom>
          <a:noFill/>
        </p:spPr>
        <p:txBody>
          <a:bodyPr wrap="square" rtlCol="0">
            <a:spAutoFit/>
          </a:bodyPr>
          <a:lstStyle/>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2" name="文本框 1"/>
          <p:cNvSpPr txBox="1"/>
          <p:nvPr/>
        </p:nvSpPr>
        <p:spPr>
          <a:xfrm>
            <a:off x="1426210" y="1242060"/>
            <a:ext cx="9615170" cy="5200650"/>
          </a:xfrm>
          <a:prstGeom prst="rect">
            <a:avLst/>
          </a:prstGeom>
          <a:noFill/>
        </p:spPr>
        <p:txBody>
          <a:bodyPr wrap="square" rtlCol="0">
            <a:spAutoFit/>
          </a:bodyPr>
          <a:lstStyle/>
          <a:p>
            <a:r>
              <a:rPr lang="zh-CN" altLang="en-US" sz="2400" dirty="0" smtClean="0">
                <a:latin typeface="幼圆" panose="02010509060101010101" charset="-122"/>
                <a:ea typeface="幼圆" panose="02010509060101010101" charset="-122"/>
                <a:sym typeface="+mn-ea"/>
              </a:rPr>
              <a:t>唐舒琪</a:t>
            </a:r>
          </a:p>
          <a:p>
            <a:pPr marL="342900" indent="-342900">
              <a:buFont typeface="Arial" panose="020B0604020202020204" pitchFamily="34" charset="0"/>
              <a:buChar char="•"/>
            </a:pPr>
            <a:r>
              <a:rPr lang="zh-CN" altLang="en-US" sz="2400" dirty="0" smtClean="0">
                <a:latin typeface="幼圆" panose="02010509060101010101" charset="-122"/>
                <a:ea typeface="幼圆" panose="02010509060101010101" charset="-122"/>
                <a:cs typeface="幼圆" panose="02010509060101010101" charset="-122"/>
                <a:sym typeface="+mn-ea"/>
              </a:rPr>
              <a:t>问题</a:t>
            </a:r>
            <a:r>
              <a:rPr lang="en-US" altLang="zh-CN" sz="2400" dirty="0" smtClean="0">
                <a:latin typeface="幼圆" panose="02010509060101010101" charset="-122"/>
                <a:ea typeface="幼圆" panose="02010509060101010101" charset="-122"/>
                <a:cs typeface="幼圆" panose="02010509060101010101" charset="-122"/>
                <a:sym typeface="+mn-ea"/>
              </a:rPr>
              <a:t>1</a:t>
            </a:r>
            <a:r>
              <a:rPr lang="zh-CN" altLang="en-US" sz="2400" dirty="0" smtClean="0">
                <a:latin typeface="幼圆" panose="02010509060101010101" charset="-122"/>
                <a:ea typeface="幼圆" panose="02010509060101010101" charset="-122"/>
                <a:cs typeface="幼圆" panose="02010509060101010101" charset="-122"/>
                <a:sym typeface="+mn-ea"/>
              </a:rPr>
              <a:t>：</a:t>
            </a:r>
            <a:endParaRPr lang="en-US" altLang="zh-CN" sz="2400" dirty="0" smtClean="0">
              <a:latin typeface="幼圆" panose="02010509060101010101" charset="-122"/>
              <a:ea typeface="幼圆" panose="02010509060101010101" charset="-122"/>
              <a:cs typeface="幼圆" panose="02010509060101010101" charset="-122"/>
            </a:endParaRPr>
          </a:p>
          <a:p>
            <a:r>
              <a:rPr lang="zh-CN" altLang="en-US" sz="2400" dirty="0" smtClean="0">
                <a:latin typeface="幼圆" panose="02010509060101010101" charset="-122"/>
                <a:ea typeface="幼圆" panose="02010509060101010101" charset="-122"/>
                <a:cs typeface="幼圆" panose="02010509060101010101" charset="-122"/>
                <a:sym typeface="+mn-ea"/>
              </a:rPr>
              <a:t>最开始还不太了解该怎样架构代码，不太清楚怎样更好去建立代码之间的关系</a:t>
            </a:r>
            <a:endParaRPr lang="en-US" altLang="zh-CN" sz="2400" dirty="0" smtClean="0">
              <a:latin typeface="幼圆" panose="02010509060101010101" charset="-122"/>
              <a:ea typeface="幼圆" panose="02010509060101010101" charset="-122"/>
              <a:cs typeface="幼圆" panose="02010509060101010101" charset="-122"/>
            </a:endParaRPr>
          </a:p>
          <a:p>
            <a:pPr marL="342900" indent="-342900">
              <a:buFont typeface="Arial" panose="020B0604020202020204" pitchFamily="34" charset="0"/>
              <a:buChar char="•"/>
            </a:pPr>
            <a:r>
              <a:rPr lang="zh-CN" altLang="en-US" sz="2400" dirty="0" smtClean="0">
                <a:latin typeface="幼圆" panose="02010509060101010101" charset="-122"/>
                <a:ea typeface="幼圆" panose="02010509060101010101" charset="-122"/>
                <a:cs typeface="幼圆" panose="02010509060101010101" charset="-122"/>
                <a:sym typeface="+mn-ea"/>
              </a:rPr>
              <a:t>解决：在上课以及课下的时候慢慢学习</a:t>
            </a:r>
            <a:endParaRPr lang="en-US" altLang="zh-CN" sz="2400" dirty="0" smtClean="0">
              <a:latin typeface="幼圆" panose="02010509060101010101" charset="-122"/>
              <a:ea typeface="幼圆" panose="02010509060101010101" charset="-122"/>
              <a:cs typeface="幼圆" panose="02010509060101010101" charset="-122"/>
            </a:endParaRPr>
          </a:p>
          <a:p>
            <a:endParaRPr lang="en-US" altLang="zh-CN" sz="2400" dirty="0" smtClean="0">
              <a:latin typeface="幼圆" panose="02010509060101010101" charset="-122"/>
              <a:ea typeface="幼圆" panose="02010509060101010101" charset="-122"/>
              <a:cs typeface="幼圆" panose="02010509060101010101" charset="-122"/>
            </a:endParaRPr>
          </a:p>
          <a:p>
            <a:r>
              <a:rPr lang="zh-CN" altLang="en-US" sz="2400" dirty="0" smtClean="0">
                <a:latin typeface="幼圆" panose="02010509060101010101" charset="-122"/>
                <a:ea typeface="幼圆" panose="02010509060101010101" charset="-122"/>
                <a:cs typeface="幼圆" panose="02010509060101010101" charset="-122"/>
                <a:sym typeface="+mn-ea"/>
              </a:rPr>
              <a:t>问题</a:t>
            </a:r>
            <a:r>
              <a:rPr lang="en-US" altLang="zh-CN" sz="2400" dirty="0" smtClean="0">
                <a:latin typeface="幼圆" panose="02010509060101010101" charset="-122"/>
                <a:ea typeface="幼圆" panose="02010509060101010101" charset="-122"/>
                <a:cs typeface="幼圆" panose="02010509060101010101" charset="-122"/>
                <a:sym typeface="+mn-ea"/>
              </a:rPr>
              <a:t>2</a:t>
            </a:r>
            <a:r>
              <a:rPr lang="zh-CN" altLang="en-US" sz="2400" dirty="0" smtClean="0">
                <a:latin typeface="幼圆" panose="02010509060101010101" charset="-122"/>
                <a:ea typeface="幼圆" panose="02010509060101010101" charset="-122"/>
                <a:cs typeface="幼圆" panose="02010509060101010101" charset="-122"/>
                <a:sym typeface="+mn-ea"/>
              </a:rPr>
              <a:t>：</a:t>
            </a:r>
            <a:endParaRPr lang="en-US" altLang="zh-CN" sz="2400" dirty="0" smtClean="0">
              <a:latin typeface="幼圆" panose="02010509060101010101" charset="-122"/>
              <a:ea typeface="幼圆" panose="02010509060101010101" charset="-122"/>
              <a:cs typeface="幼圆" panose="02010509060101010101" charset="-122"/>
            </a:endParaRPr>
          </a:p>
          <a:p>
            <a:pPr marL="342900" indent="-342900">
              <a:buFont typeface="Arial" panose="020B0604020202020204" pitchFamily="34" charset="0"/>
              <a:buChar char="•"/>
            </a:pPr>
            <a:r>
              <a:rPr lang="zh-CN" altLang="en-US" sz="2400" dirty="0" smtClean="0">
                <a:latin typeface="幼圆" panose="02010509060101010101" charset="-122"/>
                <a:ea typeface="幼圆" panose="02010509060101010101" charset="-122"/>
                <a:cs typeface="幼圆" panose="02010509060101010101" charset="-122"/>
                <a:sym typeface="+mn-ea"/>
              </a:rPr>
              <a:t>技术问题，有很多不会写的代码需要上网学习，但网上的有些资源比较零散也比较琐碎，代码也看不懂原理。</a:t>
            </a:r>
            <a:endParaRPr lang="en-US" altLang="zh-CN" sz="2400" dirty="0" smtClean="0">
              <a:latin typeface="幼圆" panose="02010509060101010101" charset="-122"/>
              <a:ea typeface="幼圆" panose="02010509060101010101" charset="-122"/>
              <a:cs typeface="幼圆" panose="02010509060101010101" charset="-122"/>
            </a:endParaRPr>
          </a:p>
          <a:p>
            <a:pPr marL="342900" indent="-342900">
              <a:buFont typeface="Arial" panose="020B0604020202020204" pitchFamily="34" charset="0"/>
              <a:buChar char="•"/>
            </a:pPr>
            <a:r>
              <a:rPr lang="zh-CN" altLang="en-US" sz="2400" dirty="0" smtClean="0">
                <a:latin typeface="幼圆" panose="02010509060101010101" charset="-122"/>
                <a:ea typeface="幼圆" panose="02010509060101010101" charset="-122"/>
                <a:cs typeface="幼圆" panose="02010509060101010101" charset="-122"/>
                <a:sym typeface="+mn-ea"/>
              </a:rPr>
              <a:t>解决：结合网上资料并且查找</a:t>
            </a:r>
            <a:r>
              <a:rPr lang="en-US" altLang="zh-CN" sz="2400" dirty="0" smtClean="0">
                <a:latin typeface="幼圆" panose="02010509060101010101" charset="-122"/>
                <a:ea typeface="幼圆" panose="02010509060101010101" charset="-122"/>
                <a:cs typeface="幼圆" panose="02010509060101010101" charset="-122"/>
                <a:sym typeface="+mn-ea"/>
              </a:rPr>
              <a:t>API</a:t>
            </a:r>
            <a:r>
              <a:rPr lang="zh-CN" altLang="en-US" sz="2400" dirty="0" smtClean="0">
                <a:latin typeface="幼圆" panose="02010509060101010101" charset="-122"/>
                <a:ea typeface="幼圆" panose="02010509060101010101" charset="-122"/>
                <a:cs typeface="幼圆" panose="02010509060101010101" charset="-122"/>
                <a:sym typeface="+mn-ea"/>
              </a:rPr>
              <a:t>，了解代码的使用规范</a:t>
            </a:r>
            <a:endParaRPr lang="en-US" altLang="zh-CN" sz="2400" dirty="0" smtClean="0">
              <a:latin typeface="幼圆" panose="02010509060101010101" charset="-122"/>
              <a:ea typeface="幼圆" panose="02010509060101010101" charset="-122"/>
              <a:cs typeface="幼圆" panose="02010509060101010101" charset="-122"/>
            </a:endParaRPr>
          </a:p>
          <a:p>
            <a:endParaRPr lang="en-US" altLang="zh-CN" sz="2000" dirty="0" smtClean="0">
              <a:latin typeface="幼圆" panose="02010509060101010101" charset="-122"/>
              <a:ea typeface="幼圆" panose="02010509060101010101" charset="-122"/>
              <a:cs typeface="幼圆" panose="02010509060101010101" charset="-122"/>
            </a:endParaRPr>
          </a:p>
          <a:p>
            <a:endParaRPr lang="en-US" altLang="zh-CN" sz="2400" dirty="0" smtClean="0">
              <a:latin typeface="幼圆" panose="02010509060101010101" charset="-122"/>
              <a:ea typeface="幼圆" panose="02010509060101010101" charset="-122"/>
              <a:cs typeface="幼圆" panose="02010509060101010101" charset="-122"/>
            </a:endParaRPr>
          </a:p>
          <a:p>
            <a:r>
              <a:rPr lang="zh-CN" altLang="en-US" sz="2400" dirty="0" smtClean="0">
                <a:latin typeface="幼圆" panose="02010509060101010101" charset="-122"/>
                <a:ea typeface="幼圆" panose="02010509060101010101" charset="-122"/>
                <a:cs typeface="幼圆" panose="02010509060101010101" charset="-122"/>
                <a:sym typeface="+mn-ea"/>
              </a:rPr>
              <a:t>最后附上我们的</a:t>
            </a:r>
            <a:r>
              <a:rPr lang="en-US" altLang="zh-CN" sz="2400" dirty="0" err="1" smtClean="0">
                <a:latin typeface="幼圆" panose="02010509060101010101" charset="-122"/>
                <a:ea typeface="幼圆" panose="02010509060101010101" charset="-122"/>
                <a:cs typeface="幼圆" panose="02010509060101010101" charset="-122"/>
                <a:sym typeface="+mn-ea"/>
              </a:rPr>
              <a:t>github</a:t>
            </a:r>
            <a:r>
              <a:rPr lang="zh-CN" altLang="en-US" sz="2400" dirty="0" smtClean="0">
                <a:latin typeface="幼圆" panose="02010509060101010101" charset="-122"/>
                <a:ea typeface="幼圆" panose="02010509060101010101" charset="-122"/>
                <a:cs typeface="幼圆" panose="02010509060101010101" charset="-122"/>
                <a:sym typeface="+mn-ea"/>
              </a:rPr>
              <a:t>网址：</a:t>
            </a:r>
            <a:r>
              <a:rPr lang="en-US" sz="2400" dirty="0" smtClean="0">
                <a:latin typeface="幼圆" panose="02010509060101010101" charset="-122"/>
                <a:ea typeface="幼圆" panose="02010509060101010101" charset="-122"/>
                <a:cs typeface="幼圆" panose="02010509060101010101" charset="-122"/>
                <a:sym typeface="+mn-ea"/>
              </a:rPr>
              <a:t>https://github.com/tsq295060/Rich-Man.git</a:t>
            </a:r>
          </a:p>
        </p:txBody>
      </p:sp>
    </p:spTree>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14:bounceEnd="40000">
                                          <p:cBhvr additive="base">
                                            <p:cTn id="11" dur="750" fill="hold"/>
                                            <p:tgtEl>
                                              <p:spTgt spid="53"/>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53"/>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500"/>
                                            <p:tgtEl>
                                              <p:spTgt spid="2">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500"/>
                                            <p:tgtEl>
                                              <p:spTgt spid="2">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500"/>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500"/>
                                            <p:tgtEl>
                                              <p:spTgt spid="2">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500"/>
                                            <p:tgtEl>
                                              <p:spTgt spid="2">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53" grpId="0" bldLvl="0" animBg="1"/>
          <p:bldP spid="54" grpId="0"/>
          <p:bldP spid="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750" fill="hold"/>
                                            <p:tgtEl>
                                              <p:spTgt spid="53"/>
                                            </p:tgtEl>
                                            <p:attrNameLst>
                                              <p:attrName>ppt_x</p:attrName>
                                            </p:attrNameLst>
                                          </p:cBhvr>
                                          <p:tavLst>
                                            <p:tav tm="0">
                                              <p:val>
                                                <p:strVal val="1+#ppt_w/2"/>
                                              </p:val>
                                            </p:tav>
                                            <p:tav tm="100000">
                                              <p:val>
                                                <p:strVal val="#ppt_x"/>
                                              </p:val>
                                            </p:tav>
                                          </p:tavLst>
                                        </p:anim>
                                        <p:anim calcmode="lin" valueType="num">
                                          <p:cBhvr additive="base">
                                            <p:cTn id="12" dur="750" fill="hold"/>
                                            <p:tgtEl>
                                              <p:spTgt spid="53"/>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500"/>
                                            <p:tgtEl>
                                              <p:spTgt spid="2">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500"/>
                                            <p:tgtEl>
                                              <p:spTgt spid="2">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500"/>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500"/>
                                            <p:tgtEl>
                                              <p:spTgt spid="2">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500"/>
                                            <p:tgtEl>
                                              <p:spTgt spid="2">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53" grpId="0" bldLvl="0" animBg="1"/>
          <p:bldP spid="54" grpId="0"/>
          <p:bldP spid="5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1100797" y="-341224"/>
            <a:ext cx="9959926" cy="7540448"/>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5" name="任意多边形 24"/>
          <p:cNvSpPr/>
          <p:nvPr/>
        </p:nvSpPr>
        <p:spPr>
          <a:xfrm rot="16200000">
            <a:off x="2651761" y="-1100252"/>
            <a:ext cx="6857999" cy="9058502"/>
          </a:xfrm>
          <a:custGeom>
            <a:avLst/>
            <a:gdLst>
              <a:gd name="connsiteX0" fmla="*/ 6857999 w 6857999"/>
              <a:gd name="connsiteY0" fmla="*/ 1572046 h 9058502"/>
              <a:gd name="connsiteX1" fmla="*/ 6857999 w 6857999"/>
              <a:gd name="connsiteY1" fmla="*/ 7486457 h 9058502"/>
              <a:gd name="connsiteX2" fmla="*/ 6781632 w 6857999"/>
              <a:gd name="connsiteY2" fmla="*/ 7574617 h 9058502"/>
              <a:gd name="connsiteX3" fmla="*/ 3428999 w 6857999"/>
              <a:gd name="connsiteY3" fmla="*/ 9058502 h 9058502"/>
              <a:gd name="connsiteX4" fmla="*/ 76365 w 6857999"/>
              <a:gd name="connsiteY4" fmla="*/ 7574617 h 9058502"/>
              <a:gd name="connsiteX5" fmla="*/ 0 w 6857999"/>
              <a:gd name="connsiteY5" fmla="*/ 7486458 h 9058502"/>
              <a:gd name="connsiteX6" fmla="*/ 0 w 6857999"/>
              <a:gd name="connsiteY6" fmla="*/ 1572045 h 9058502"/>
              <a:gd name="connsiteX7" fmla="*/ 76365 w 6857999"/>
              <a:gd name="connsiteY7" fmla="*/ 1483885 h 9058502"/>
              <a:gd name="connsiteX8" fmla="*/ 3428999 w 6857999"/>
              <a:gd name="connsiteY8" fmla="*/ 0 h 9058502"/>
              <a:gd name="connsiteX9" fmla="*/ 6781632 w 6857999"/>
              <a:gd name="connsiteY9" fmla="*/ 1483885 h 905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9058502">
                <a:moveTo>
                  <a:pt x="6857999" y="1572046"/>
                </a:moveTo>
                <a:lnTo>
                  <a:pt x="6857999" y="7486457"/>
                </a:lnTo>
                <a:lnTo>
                  <a:pt x="6781632" y="7574617"/>
                </a:lnTo>
                <a:cubicBezTo>
                  <a:pt x="5953106" y="8486199"/>
                  <a:pt x="4757887" y="9058502"/>
                  <a:pt x="3428999" y="9058502"/>
                </a:cubicBezTo>
                <a:cubicBezTo>
                  <a:pt x="2100111" y="9058502"/>
                  <a:pt x="904891" y="8486199"/>
                  <a:pt x="76365" y="7574617"/>
                </a:cubicBezTo>
                <a:lnTo>
                  <a:pt x="0" y="7486458"/>
                </a:lnTo>
                <a:lnTo>
                  <a:pt x="0" y="1572045"/>
                </a:lnTo>
                <a:lnTo>
                  <a:pt x="76365" y="1483885"/>
                </a:lnTo>
                <a:cubicBezTo>
                  <a:pt x="904891" y="572304"/>
                  <a:pt x="2100111" y="0"/>
                  <a:pt x="3428999" y="0"/>
                </a:cubicBezTo>
                <a:cubicBezTo>
                  <a:pt x="4757887" y="0"/>
                  <a:pt x="5953106" y="572304"/>
                  <a:pt x="6781632" y="1483885"/>
                </a:cubicBezTo>
                <a:close/>
              </a:path>
            </a:pathLst>
          </a:custGeom>
          <a:blipFill dpi="0" rotWithShape="1">
            <a:blip r:embed="rId3"/>
            <a:srcRect/>
            <a:stretch>
              <a:fillRect/>
            </a:stretch>
          </a:blipFill>
          <a:ln>
            <a:noFill/>
          </a:ln>
          <a:effectLst>
            <a:outerShdw blurRad="698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黑体简体" panose="02010601030101010101" pitchFamily="2" charset="-122"/>
            </a:endParaRPr>
          </a:p>
        </p:txBody>
      </p:sp>
      <p:sp>
        <p:nvSpPr>
          <p:cNvPr id="3" name="椭圆 2"/>
          <p:cNvSpPr/>
          <p:nvPr/>
        </p:nvSpPr>
        <p:spPr>
          <a:xfrm>
            <a:off x="2138250" y="-512929"/>
            <a:ext cx="7885021" cy="7885021"/>
          </a:xfrm>
          <a:prstGeom prst="ellipse">
            <a:avLst/>
          </a:prstGeom>
          <a:solidFill>
            <a:schemeClr val="bg1"/>
          </a:solidFill>
          <a:ln>
            <a:noFill/>
          </a:ln>
          <a:effectLst>
            <a:glow rad="228600">
              <a:schemeClr val="tx1">
                <a:lumMod val="50000"/>
                <a:lumOff val="50000"/>
                <a:alpha val="1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378356" y="2922265"/>
            <a:ext cx="5406626" cy="1014730"/>
          </a:xfrm>
          <a:prstGeom prst="rect">
            <a:avLst/>
          </a:prstGeom>
          <a:noFill/>
        </p:spPr>
        <p:txBody>
          <a:bodyPr wrap="square" rtlCol="0">
            <a:spAutoFit/>
            <a:scene3d>
              <a:camera prst="orthographicFront"/>
              <a:lightRig rig="threePt" dir="t"/>
            </a:scene3d>
            <a:sp3d contourW="12700"/>
          </a:bodyPr>
          <a:lstStyle/>
          <a:p>
            <a:pPr algn="dist"/>
            <a:r>
              <a:rPr lang="zh-CN" altLang="en-US" sz="6000" b="1" dirty="0">
                <a:solidFill>
                  <a:srgbClr val="414141"/>
                </a:solidFill>
                <a:latin typeface="幼圆" panose="02010509060101010101" charset="-122"/>
                <a:ea typeface="幼圆" panose="02010509060101010101" charset="-122"/>
              </a:rPr>
              <a:t>感谢您的聆听</a:t>
            </a:r>
          </a:p>
        </p:txBody>
      </p:sp>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500"/>
                            </p:stCondLst>
                            <p:childTnLst>
                              <p:par>
                                <p:cTn id="19" presetID="50" presetClass="entr" presetSubtype="0" decel="10000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1000" fill="hold"/>
                                        <p:tgtEl>
                                          <p:spTgt spid="41"/>
                                        </p:tgtEl>
                                        <p:attrNameLst>
                                          <p:attrName>ppt_w</p:attrName>
                                        </p:attrNameLst>
                                      </p:cBhvr>
                                      <p:tavLst>
                                        <p:tav tm="0">
                                          <p:val>
                                            <p:strVal val="#ppt_w+.3"/>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Effect transition="in" filter="fade">
                                      <p:cBhvr>
                                        <p:cTn id="23"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bldLvl="0" animBg="1"/>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61"/>
          <p:cNvSpPr/>
          <p:nvPr/>
        </p:nvSpPr>
        <p:spPr>
          <a:xfrm>
            <a:off x="1072926"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39" name="任意多边形 38"/>
          <p:cNvSpPr/>
          <p:nvPr/>
        </p:nvSpPr>
        <p:spPr>
          <a:xfrm>
            <a:off x="1552779"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blipFill dpi="0" rotWithShape="1">
            <a:blip r:embed="rId3" cstate="screen">
              <a:duotone>
                <a:schemeClr val="accent5">
                  <a:shade val="45000"/>
                  <a:satMod val="135000"/>
                </a:schemeClr>
                <a:prstClr val="white"/>
              </a:duotone>
            </a:blip>
            <a:srcRect/>
            <a:stretch>
              <a:fillRect r="1"/>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grpSp>
        <p:nvGrpSpPr>
          <p:cNvPr id="11" name="组合 10"/>
          <p:cNvGrpSpPr/>
          <p:nvPr/>
        </p:nvGrpSpPr>
        <p:grpSpPr>
          <a:xfrm>
            <a:off x="2809875" y="467360"/>
            <a:ext cx="7829550" cy="5792470"/>
            <a:chOff x="4425" y="736"/>
            <a:chExt cx="12330" cy="9122"/>
          </a:xfrm>
        </p:grpSpPr>
        <p:grpSp>
          <p:nvGrpSpPr>
            <p:cNvPr id="4" name="组合 3"/>
            <p:cNvGrpSpPr/>
            <p:nvPr/>
          </p:nvGrpSpPr>
          <p:grpSpPr>
            <a:xfrm>
              <a:off x="4425" y="736"/>
              <a:ext cx="12330" cy="6991"/>
              <a:chOff x="4410" y="1957"/>
              <a:chExt cx="12330" cy="6991"/>
            </a:xfrm>
          </p:grpSpPr>
          <p:sp>
            <p:nvSpPr>
              <p:cNvPr id="27" name="矩形 26"/>
              <p:cNvSpPr/>
              <p:nvPr/>
            </p:nvSpPr>
            <p:spPr>
              <a:xfrm>
                <a:off x="9103" y="1957"/>
                <a:ext cx="7451" cy="1512"/>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幼圆" panose="02010509060101010101" charset="-122"/>
                    <a:ea typeface="幼圆" panose="02010509060101010101" charset="-122"/>
                  </a:rPr>
                  <a:t>游戏简介</a:t>
                </a:r>
              </a:p>
            </p:txBody>
          </p:sp>
          <p:sp>
            <p:nvSpPr>
              <p:cNvPr id="36" name="文本框 35"/>
              <p:cNvSpPr txBox="1"/>
              <p:nvPr/>
            </p:nvSpPr>
            <p:spPr>
              <a:xfrm rot="5400000">
                <a:off x="1807" y="4792"/>
                <a:ext cx="6515" cy="1309"/>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rPr>
                  <a:t>CONTENTS</a:t>
                </a:r>
                <a:endParaRPr lang="zh-CN" altLang="en-US"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文本框 39"/>
              <p:cNvSpPr txBox="1"/>
              <p:nvPr/>
            </p:nvSpPr>
            <p:spPr>
              <a:xfrm>
                <a:off x="5552" y="3774"/>
                <a:ext cx="1432" cy="3343"/>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rgbClr val="1D4C77"/>
                    </a:solidFill>
                    <a:latin typeface="幼圆" panose="02010509060101010101" charset="-122"/>
                    <a:ea typeface="幼圆" panose="02010509060101010101" charset="-122"/>
                  </a:rPr>
                  <a:t>目录</a:t>
                </a:r>
              </a:p>
            </p:txBody>
          </p:sp>
          <p:grpSp>
            <p:nvGrpSpPr>
              <p:cNvPr id="35" name="组合 34"/>
              <p:cNvGrpSpPr/>
              <p:nvPr/>
            </p:nvGrpSpPr>
            <p:grpSpPr>
              <a:xfrm>
                <a:off x="9371" y="2141"/>
                <a:ext cx="1728" cy="1094"/>
                <a:chOff x="5591150" y="1307383"/>
                <a:chExt cx="1097034" cy="694554"/>
              </a:xfrm>
            </p:grpSpPr>
            <p:sp>
              <p:nvSpPr>
                <p:cNvPr id="8" name="文本框 7"/>
                <p:cNvSpPr txBox="1"/>
                <p:nvPr/>
              </p:nvSpPr>
              <p:spPr>
                <a:xfrm>
                  <a:off x="6503453" y="1307383"/>
                  <a:ext cx="184731" cy="369332"/>
                </a:xfrm>
                <a:prstGeom prst="rect">
                  <a:avLst/>
                </a:prstGeom>
                <a:noFill/>
              </p:spPr>
              <p:txBody>
                <a:bodyPr wrap="none" rtlCol="0">
                  <a:spAutoFit/>
                  <a:scene3d>
                    <a:camera prst="orthographicFront"/>
                    <a:lightRig rig="threePt" dir="t"/>
                  </a:scene3d>
                  <a:sp3d contourW="12700"/>
                </a:bodyPr>
                <a:lstStyle/>
                <a:p>
                  <a:endParaRPr lang="zh-CN" altLang="en-US" i="1" dirty="0">
                    <a:solidFill>
                      <a:schemeClr val="tx1">
                        <a:lumMod val="75000"/>
                        <a:lumOff val="25000"/>
                      </a:schemeClr>
                    </a:solidFill>
                    <a:ea typeface="方正黑体简体" panose="02010601030101010101" pitchFamily="2" charset="-122"/>
                  </a:endParaRPr>
                </a:p>
              </p:txBody>
            </p:sp>
            <p:sp>
              <p:nvSpPr>
                <p:cNvPr id="41" name="椭圆 40"/>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01</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31" name="矩形 30"/>
              <p:cNvSpPr/>
              <p:nvPr/>
            </p:nvSpPr>
            <p:spPr>
              <a:xfrm>
                <a:off x="9103" y="3774"/>
                <a:ext cx="7451" cy="1512"/>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幼圆" panose="02010509060101010101" charset="-122"/>
                    <a:ea typeface="幼圆" panose="02010509060101010101" charset="-122"/>
                  </a:rPr>
                  <a:t> </a:t>
                </a:r>
                <a:r>
                  <a:rPr lang="zh-CN" altLang="en-US" sz="3600" dirty="0">
                    <a:solidFill>
                      <a:schemeClr val="tx1"/>
                    </a:solidFill>
                    <a:latin typeface="幼圆" panose="02010509060101010101" charset="-122"/>
                    <a:ea typeface="幼圆" panose="02010509060101010101" charset="-122"/>
                  </a:rPr>
                  <a:t>游戏界面展示</a:t>
                </a:r>
              </a:p>
            </p:txBody>
          </p:sp>
          <p:sp>
            <p:nvSpPr>
              <p:cNvPr id="32" name="矩形 31"/>
              <p:cNvSpPr/>
              <p:nvPr/>
            </p:nvSpPr>
            <p:spPr>
              <a:xfrm>
                <a:off x="9103" y="5605"/>
                <a:ext cx="7451" cy="1512"/>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103" y="7435"/>
                <a:ext cx="7451" cy="1512"/>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9371" y="3972"/>
                <a:ext cx="1728" cy="1094"/>
                <a:chOff x="5591150" y="1307383"/>
                <a:chExt cx="1097034" cy="694554"/>
              </a:xfrm>
            </p:grpSpPr>
            <p:sp>
              <p:nvSpPr>
                <p:cNvPr id="64" name="文本框 63"/>
                <p:cNvSpPr txBox="1"/>
                <p:nvPr/>
              </p:nvSpPr>
              <p:spPr>
                <a:xfrm>
                  <a:off x="6503453" y="1307383"/>
                  <a:ext cx="184731" cy="369332"/>
                </a:xfrm>
                <a:prstGeom prst="rect">
                  <a:avLst/>
                </a:prstGeom>
                <a:noFill/>
              </p:spPr>
              <p:txBody>
                <a:bodyPr wrap="none" rtlCol="0">
                  <a:spAutoFit/>
                  <a:scene3d>
                    <a:camera prst="orthographicFront"/>
                    <a:lightRig rig="threePt" dir="t"/>
                  </a:scene3d>
                  <a:sp3d contourW="12700"/>
                </a:bodyPr>
                <a:lstStyle/>
                <a:p>
                  <a:endParaRPr lang="zh-CN" altLang="en-US" i="1" dirty="0">
                    <a:solidFill>
                      <a:schemeClr val="tx1">
                        <a:lumMod val="75000"/>
                        <a:lumOff val="25000"/>
                      </a:schemeClr>
                    </a:solidFill>
                    <a:ea typeface="方正黑体简体" panose="02010601030101010101" pitchFamily="2" charset="-122"/>
                  </a:endParaRPr>
                </a:p>
              </p:txBody>
            </p:sp>
            <p:sp>
              <p:nvSpPr>
                <p:cNvPr id="38" name="椭圆 37"/>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02</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grpSp>
            <p:nvGrpSpPr>
              <p:cNvPr id="65" name="组合 64"/>
              <p:cNvGrpSpPr/>
              <p:nvPr/>
            </p:nvGrpSpPr>
            <p:grpSpPr>
              <a:xfrm>
                <a:off x="9371" y="5803"/>
                <a:ext cx="7368" cy="1118"/>
                <a:chOff x="5591150" y="1307383"/>
                <a:chExt cx="4678803" cy="709923"/>
              </a:xfrm>
            </p:grpSpPr>
            <p:grpSp>
              <p:nvGrpSpPr>
                <p:cNvPr id="66" name="组合 65"/>
                <p:cNvGrpSpPr/>
                <p:nvPr/>
              </p:nvGrpSpPr>
              <p:grpSpPr>
                <a:xfrm>
                  <a:off x="6503453" y="1307383"/>
                  <a:ext cx="3766500" cy="709923"/>
                  <a:chOff x="6299634" y="1672225"/>
                  <a:chExt cx="3766991" cy="710015"/>
                </a:xfrm>
              </p:grpSpPr>
              <p:sp>
                <p:nvSpPr>
                  <p:cNvPr id="68" name="文本框 67"/>
                  <p:cNvSpPr txBox="1"/>
                  <p:nvPr/>
                </p:nvSpPr>
                <p:spPr>
                  <a:xfrm>
                    <a:off x="6299634" y="2136019"/>
                    <a:ext cx="3766991" cy="246221"/>
                  </a:xfrm>
                  <a:prstGeom prst="rect">
                    <a:avLst/>
                  </a:prstGeom>
                  <a:noFill/>
                </p:spPr>
                <p:txBody>
                  <a:bodyPr wrap="square" rtlCol="0">
                    <a:spAutoFit/>
                    <a:scene3d>
                      <a:camera prst="orthographicFront"/>
                      <a:lightRig rig="threePt" dir="t"/>
                    </a:scene3d>
                    <a:sp3d contourW="12700"/>
                  </a:bodyPr>
                  <a:lstStyle/>
                  <a:p>
                    <a:endParaRPr lang="en-US" altLang="zh-CN" sz="1000"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69" name="文本框 68"/>
                  <p:cNvSpPr txBox="1"/>
                  <p:nvPr/>
                </p:nvSpPr>
                <p:spPr>
                  <a:xfrm>
                    <a:off x="6299634" y="1672225"/>
                    <a:ext cx="184755" cy="369380"/>
                  </a:xfrm>
                  <a:prstGeom prst="rect">
                    <a:avLst/>
                  </a:prstGeom>
                  <a:noFill/>
                </p:spPr>
                <p:txBody>
                  <a:bodyPr wrap="none" rtlCol="0">
                    <a:spAutoFit/>
                    <a:scene3d>
                      <a:camera prst="orthographicFront"/>
                      <a:lightRig rig="threePt" dir="t"/>
                    </a:scene3d>
                    <a:sp3d contourW="12700"/>
                  </a:bodyPr>
                  <a:lstStyle/>
                  <a:p>
                    <a:endParaRPr lang="zh-CN" altLang="en-US" i="1" dirty="0">
                      <a:solidFill>
                        <a:schemeClr val="tx1">
                          <a:lumMod val="75000"/>
                          <a:lumOff val="25000"/>
                        </a:schemeClr>
                      </a:solidFill>
                      <a:ea typeface="方正黑体简体" panose="02010601030101010101" pitchFamily="2" charset="-122"/>
                    </a:endParaRPr>
                  </a:p>
                </p:txBody>
              </p:sp>
            </p:grpSp>
            <p:sp>
              <p:nvSpPr>
                <p:cNvPr id="67" name="椭圆 66"/>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03</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grpSp>
            <p:nvGrpSpPr>
              <p:cNvPr id="70" name="组合 69"/>
              <p:cNvGrpSpPr/>
              <p:nvPr/>
            </p:nvGrpSpPr>
            <p:grpSpPr>
              <a:xfrm>
                <a:off x="9371" y="7707"/>
                <a:ext cx="7368" cy="1069"/>
                <a:chOff x="5591150" y="1338211"/>
                <a:chExt cx="4678803" cy="679095"/>
              </a:xfrm>
            </p:grpSpPr>
            <p:sp>
              <p:nvSpPr>
                <p:cNvPr id="73" name="文本框 72"/>
                <p:cNvSpPr txBox="1"/>
                <p:nvPr/>
              </p:nvSpPr>
              <p:spPr>
                <a:xfrm>
                  <a:off x="6503453" y="1771117"/>
                  <a:ext cx="3766500" cy="246189"/>
                </a:xfrm>
                <a:prstGeom prst="rect">
                  <a:avLst/>
                </a:prstGeom>
                <a:noFill/>
              </p:spPr>
              <p:txBody>
                <a:bodyPr wrap="square" rtlCol="0">
                  <a:spAutoFit/>
                  <a:scene3d>
                    <a:camera prst="orthographicFront"/>
                    <a:lightRig rig="threePt" dir="t"/>
                  </a:scene3d>
                  <a:sp3d contourW="12700"/>
                </a:bodyPr>
                <a:lstStyle/>
                <a:p>
                  <a:endParaRPr lang="en-US" altLang="zh-CN" sz="1000"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72" name="椭圆 71"/>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04</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2" name="文本框 1"/>
              <p:cNvSpPr txBox="1"/>
              <p:nvPr/>
            </p:nvSpPr>
            <p:spPr>
              <a:xfrm>
                <a:off x="11547" y="5803"/>
                <a:ext cx="2958" cy="1016"/>
              </a:xfrm>
              <a:prstGeom prst="rect">
                <a:avLst/>
              </a:prstGeom>
              <a:noFill/>
            </p:spPr>
            <p:txBody>
              <a:bodyPr wrap="square" rtlCol="0">
                <a:spAutoFit/>
              </a:bodyPr>
              <a:lstStyle/>
              <a:p>
                <a:r>
                  <a:rPr lang="en-US" altLang="zh-CN" sz="3600"/>
                  <a:t>UML</a:t>
                </a:r>
                <a:r>
                  <a:rPr lang="zh-CN" altLang="en-US" sz="3600">
                    <a:latin typeface="幼圆" panose="02010509060101010101" charset="-122"/>
                    <a:ea typeface="幼圆" panose="02010509060101010101" charset="-122"/>
                  </a:rPr>
                  <a:t>图</a:t>
                </a:r>
              </a:p>
            </p:txBody>
          </p:sp>
          <p:sp>
            <p:nvSpPr>
              <p:cNvPr id="3" name="文本框 2"/>
              <p:cNvSpPr txBox="1"/>
              <p:nvPr/>
            </p:nvSpPr>
            <p:spPr>
              <a:xfrm>
                <a:off x="11406" y="7683"/>
                <a:ext cx="4022" cy="1016"/>
              </a:xfrm>
              <a:prstGeom prst="rect">
                <a:avLst/>
              </a:prstGeom>
              <a:noFill/>
            </p:spPr>
            <p:txBody>
              <a:bodyPr wrap="square" rtlCol="0">
                <a:spAutoFit/>
              </a:bodyPr>
              <a:lstStyle/>
              <a:p>
                <a:r>
                  <a:rPr lang="zh-CN" altLang="en-US" sz="3600">
                    <a:latin typeface="幼圆" panose="02010509060101010101" charset="-122"/>
                    <a:ea typeface="幼圆" panose="02010509060101010101" charset="-122"/>
                  </a:rPr>
                  <a:t>分工信息</a:t>
                </a:r>
              </a:p>
            </p:txBody>
          </p:sp>
        </p:grpSp>
        <p:grpSp>
          <p:nvGrpSpPr>
            <p:cNvPr id="10" name="组合 9"/>
            <p:cNvGrpSpPr/>
            <p:nvPr/>
          </p:nvGrpSpPr>
          <p:grpSpPr>
            <a:xfrm>
              <a:off x="9118" y="8346"/>
              <a:ext cx="7451" cy="1512"/>
              <a:chOff x="9118" y="8346"/>
              <a:chExt cx="7451" cy="1512"/>
            </a:xfrm>
          </p:grpSpPr>
          <p:sp>
            <p:nvSpPr>
              <p:cNvPr id="5" name="矩形 4"/>
              <p:cNvSpPr/>
              <p:nvPr/>
            </p:nvSpPr>
            <p:spPr>
              <a:xfrm>
                <a:off x="9118" y="8346"/>
                <a:ext cx="7451" cy="1512"/>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763" y="8758"/>
                <a:ext cx="5338" cy="725"/>
              </a:xfrm>
              <a:prstGeom prst="rect">
                <a:avLst/>
              </a:prstGeom>
              <a:noFill/>
            </p:spPr>
            <p:txBody>
              <a:bodyPr wrap="square" rtlCol="0">
                <a:spAutoFit/>
              </a:bodyPr>
              <a:lstStyle/>
              <a:p>
                <a:r>
                  <a:rPr lang="zh-CN" altLang="en-US" sz="2400">
                    <a:latin typeface="幼圆" panose="02010509060101010101" charset="-122"/>
                    <a:ea typeface="幼圆" panose="02010509060101010101" charset="-122"/>
                  </a:rPr>
                  <a:t>遇到的困难及解决方案</a:t>
                </a:r>
              </a:p>
            </p:txBody>
          </p:sp>
          <p:sp>
            <p:nvSpPr>
              <p:cNvPr id="6" name="椭圆 5"/>
              <p:cNvSpPr/>
              <p:nvPr/>
            </p:nvSpPr>
            <p:spPr>
              <a:xfrm>
                <a:off x="9386" y="8580"/>
                <a:ext cx="1045" cy="1045"/>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05</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3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7309994 w 10639698"/>
              <a:gd name="connsiteY2-6" fmla="*/ 0 h 6866632"/>
              <a:gd name="connsiteX3-7" fmla="*/ 10639698 w 10639698"/>
              <a:gd name="connsiteY3-8" fmla="*/ 0 h 6866632"/>
              <a:gd name="connsiteX4-9" fmla="*/ 10639698 w 10639698"/>
              <a:gd name="connsiteY4-10" fmla="*/ 6857554 h 6866632"/>
              <a:gd name="connsiteX5-11" fmla="*/ 7496924 w 10639698"/>
              <a:gd name="connsiteY5-12" fmla="*/ 6857554 h 6866632"/>
              <a:gd name="connsiteX6-13" fmla="*/ 7486457 w 10639698"/>
              <a:gd name="connsiteY6-14" fmla="*/ 6866632 h 6866632"/>
              <a:gd name="connsiteX7-15" fmla="*/ 1572046 w 10639698"/>
              <a:gd name="connsiteY7-16" fmla="*/ 6866632 h 6866632"/>
              <a:gd name="connsiteX8-17" fmla="*/ 1483885 w 10639698"/>
              <a:gd name="connsiteY8-18" fmla="*/ 6790170 h 6866632"/>
              <a:gd name="connsiteX9-19" fmla="*/ 0 w 10639698"/>
              <a:gd name="connsiteY9-20" fmla="*/ 3433316 h 6866632"/>
              <a:gd name="connsiteX10-21" fmla="*/ 1483885 w 10639698"/>
              <a:gd name="connsiteY10-22" fmla="*/ 76463 h 6866632"/>
              <a:gd name="connsiteX11" fmla="*/ 1572046 w 10639698"/>
              <a:gd name="connsiteY11" fmla="*/ 0 h 6866632"/>
              <a:gd name="connsiteX0-23" fmla="*/ 1572046 w 10639698"/>
              <a:gd name="connsiteY0-24" fmla="*/ 0 h 6866632"/>
              <a:gd name="connsiteX1-25" fmla="*/ 5264571 w 10639698"/>
              <a:gd name="connsiteY1-26" fmla="*/ 0 h 6866632"/>
              <a:gd name="connsiteX2-27" fmla="*/ 10639698 w 10639698"/>
              <a:gd name="connsiteY2-28" fmla="*/ 0 h 6866632"/>
              <a:gd name="connsiteX3-29" fmla="*/ 10639698 w 10639698"/>
              <a:gd name="connsiteY3-30" fmla="*/ 6857554 h 6866632"/>
              <a:gd name="connsiteX4-31" fmla="*/ 7496924 w 10639698"/>
              <a:gd name="connsiteY4-32" fmla="*/ 6857554 h 6866632"/>
              <a:gd name="connsiteX5-33" fmla="*/ 7486457 w 10639698"/>
              <a:gd name="connsiteY5-34" fmla="*/ 6866632 h 6866632"/>
              <a:gd name="connsiteX6-35" fmla="*/ 1572046 w 10639698"/>
              <a:gd name="connsiteY6-36" fmla="*/ 6866632 h 6866632"/>
              <a:gd name="connsiteX7-37" fmla="*/ 1483885 w 10639698"/>
              <a:gd name="connsiteY7-38" fmla="*/ 6790170 h 6866632"/>
              <a:gd name="connsiteX8-39" fmla="*/ 0 w 10639698"/>
              <a:gd name="connsiteY8-40" fmla="*/ 3433316 h 6866632"/>
              <a:gd name="connsiteX9-41" fmla="*/ 1483885 w 10639698"/>
              <a:gd name="connsiteY9-42" fmla="*/ 76463 h 6866632"/>
              <a:gd name="connsiteX10-43" fmla="*/ 1572046 w 10639698"/>
              <a:gd name="connsiteY10-44" fmla="*/ 0 h 6866632"/>
              <a:gd name="connsiteX0-45" fmla="*/ 1572046 w 10639698"/>
              <a:gd name="connsiteY0-46" fmla="*/ 0 h 6866632"/>
              <a:gd name="connsiteX1-47" fmla="*/ 10639698 w 10639698"/>
              <a:gd name="connsiteY1-48" fmla="*/ 0 h 6866632"/>
              <a:gd name="connsiteX2-49" fmla="*/ 10639698 w 10639698"/>
              <a:gd name="connsiteY2-50" fmla="*/ 6857554 h 6866632"/>
              <a:gd name="connsiteX3-51" fmla="*/ 7496924 w 10639698"/>
              <a:gd name="connsiteY3-52" fmla="*/ 6857554 h 6866632"/>
              <a:gd name="connsiteX4-53" fmla="*/ 7486457 w 10639698"/>
              <a:gd name="connsiteY4-54" fmla="*/ 6866632 h 6866632"/>
              <a:gd name="connsiteX5-55" fmla="*/ 1572046 w 10639698"/>
              <a:gd name="connsiteY5-56" fmla="*/ 6866632 h 6866632"/>
              <a:gd name="connsiteX6-57" fmla="*/ 1483885 w 10639698"/>
              <a:gd name="connsiteY6-58" fmla="*/ 6790170 h 6866632"/>
              <a:gd name="connsiteX7-59" fmla="*/ 0 w 10639698"/>
              <a:gd name="connsiteY7-60" fmla="*/ 3433316 h 6866632"/>
              <a:gd name="connsiteX8-61" fmla="*/ 1483885 w 10639698"/>
              <a:gd name="connsiteY8-62" fmla="*/ 76463 h 6866632"/>
              <a:gd name="connsiteX9-63" fmla="*/ 1572046 w 10639698"/>
              <a:gd name="connsiteY9-64" fmla="*/ 0 h 6866632"/>
              <a:gd name="connsiteX0-65" fmla="*/ 1572046 w 10639698"/>
              <a:gd name="connsiteY0-66" fmla="*/ 0 h 6866632"/>
              <a:gd name="connsiteX1-67" fmla="*/ 10639698 w 10639698"/>
              <a:gd name="connsiteY1-68" fmla="*/ 0 h 6866632"/>
              <a:gd name="connsiteX2-69" fmla="*/ 10639698 w 10639698"/>
              <a:gd name="connsiteY2-70" fmla="*/ 6857554 h 6866632"/>
              <a:gd name="connsiteX3-71" fmla="*/ 7496924 w 10639698"/>
              <a:gd name="connsiteY3-72" fmla="*/ 6857554 h 6866632"/>
              <a:gd name="connsiteX4-73" fmla="*/ 1572046 w 10639698"/>
              <a:gd name="connsiteY4-74" fmla="*/ 6866632 h 6866632"/>
              <a:gd name="connsiteX5-75" fmla="*/ 1483885 w 10639698"/>
              <a:gd name="connsiteY5-76" fmla="*/ 6790170 h 6866632"/>
              <a:gd name="connsiteX6-77" fmla="*/ 0 w 10639698"/>
              <a:gd name="connsiteY6-78" fmla="*/ 3433316 h 6866632"/>
              <a:gd name="connsiteX7-79" fmla="*/ 1483885 w 10639698"/>
              <a:gd name="connsiteY7-80" fmla="*/ 76463 h 6866632"/>
              <a:gd name="connsiteX8-81" fmla="*/ 1572046 w 10639698"/>
              <a:gd name="connsiteY8-82" fmla="*/ 0 h 6866632"/>
              <a:gd name="connsiteX0-83" fmla="*/ 1572046 w 10639698"/>
              <a:gd name="connsiteY0-84" fmla="*/ 0 h 6866632"/>
              <a:gd name="connsiteX1-85" fmla="*/ 10639698 w 10639698"/>
              <a:gd name="connsiteY1-86" fmla="*/ 0 h 6866632"/>
              <a:gd name="connsiteX2-87" fmla="*/ 10639698 w 10639698"/>
              <a:gd name="connsiteY2-88" fmla="*/ 6857554 h 6866632"/>
              <a:gd name="connsiteX3-89" fmla="*/ 1572046 w 10639698"/>
              <a:gd name="connsiteY3-90" fmla="*/ 6866632 h 6866632"/>
              <a:gd name="connsiteX4-91" fmla="*/ 1483885 w 10639698"/>
              <a:gd name="connsiteY4-92" fmla="*/ 6790170 h 6866632"/>
              <a:gd name="connsiteX5-93" fmla="*/ 0 w 10639698"/>
              <a:gd name="connsiteY5-94" fmla="*/ 3433316 h 6866632"/>
              <a:gd name="connsiteX6-95" fmla="*/ 1483885 w 10639698"/>
              <a:gd name="connsiteY6-96" fmla="*/ 76463 h 6866632"/>
              <a:gd name="connsiteX7-97" fmla="*/ 1572046 w 10639698"/>
              <a:gd name="connsiteY7-98" fmla="*/ 0 h 6866632"/>
              <a:gd name="connsiteX0-99" fmla="*/ 1572046 w 10639698"/>
              <a:gd name="connsiteY0-100" fmla="*/ 0 h 6866632"/>
              <a:gd name="connsiteX1-101" fmla="*/ 6597087 w 10639698"/>
              <a:gd name="connsiteY1-102" fmla="*/ 32084 h 6866632"/>
              <a:gd name="connsiteX2-103" fmla="*/ 10639698 w 10639698"/>
              <a:gd name="connsiteY2-104" fmla="*/ 6857554 h 6866632"/>
              <a:gd name="connsiteX3-105" fmla="*/ 1572046 w 10639698"/>
              <a:gd name="connsiteY3-106" fmla="*/ 6866632 h 6866632"/>
              <a:gd name="connsiteX4-107" fmla="*/ 1483885 w 10639698"/>
              <a:gd name="connsiteY4-108" fmla="*/ 6790170 h 6866632"/>
              <a:gd name="connsiteX5-109" fmla="*/ 0 w 10639698"/>
              <a:gd name="connsiteY5-110" fmla="*/ 3433316 h 6866632"/>
              <a:gd name="connsiteX6-111" fmla="*/ 1483885 w 10639698"/>
              <a:gd name="connsiteY6-112" fmla="*/ 76463 h 6866632"/>
              <a:gd name="connsiteX7-113" fmla="*/ 1572046 w 10639698"/>
              <a:gd name="connsiteY7-114" fmla="*/ 0 h 6866632"/>
              <a:gd name="connsiteX0-115" fmla="*/ 1572046 w 6629171"/>
              <a:gd name="connsiteY0-116" fmla="*/ 0 h 6873596"/>
              <a:gd name="connsiteX1-117" fmla="*/ 6597087 w 6629171"/>
              <a:gd name="connsiteY1-118" fmla="*/ 32084 h 6873596"/>
              <a:gd name="connsiteX2-119" fmla="*/ 6629171 w 6629171"/>
              <a:gd name="connsiteY2-120" fmla="*/ 6873596 h 6873596"/>
              <a:gd name="connsiteX3-121" fmla="*/ 1572046 w 6629171"/>
              <a:gd name="connsiteY3-122" fmla="*/ 6866632 h 6873596"/>
              <a:gd name="connsiteX4-123" fmla="*/ 1483885 w 6629171"/>
              <a:gd name="connsiteY4-124" fmla="*/ 6790170 h 6873596"/>
              <a:gd name="connsiteX5-125" fmla="*/ 0 w 6629171"/>
              <a:gd name="connsiteY5-126" fmla="*/ 3433316 h 6873596"/>
              <a:gd name="connsiteX6-127" fmla="*/ 1483885 w 6629171"/>
              <a:gd name="connsiteY6-128" fmla="*/ 76463 h 6873596"/>
              <a:gd name="connsiteX7-129" fmla="*/ 1572046 w 6629171"/>
              <a:gd name="connsiteY7-130" fmla="*/ 0 h 6873596"/>
              <a:gd name="connsiteX0-131" fmla="*/ 1572046 w 6597087"/>
              <a:gd name="connsiteY0-132" fmla="*/ 0 h 6873596"/>
              <a:gd name="connsiteX1-133" fmla="*/ 6597087 w 6597087"/>
              <a:gd name="connsiteY1-134" fmla="*/ 32084 h 6873596"/>
              <a:gd name="connsiteX2-135" fmla="*/ 6581045 w 6597087"/>
              <a:gd name="connsiteY2-136" fmla="*/ 6873596 h 6873596"/>
              <a:gd name="connsiteX3-137" fmla="*/ 1572046 w 6597087"/>
              <a:gd name="connsiteY3-138" fmla="*/ 6866632 h 6873596"/>
              <a:gd name="connsiteX4-139" fmla="*/ 1483885 w 6597087"/>
              <a:gd name="connsiteY4-140" fmla="*/ 6790170 h 6873596"/>
              <a:gd name="connsiteX5-141" fmla="*/ 0 w 6597087"/>
              <a:gd name="connsiteY5-142" fmla="*/ 3433316 h 6873596"/>
              <a:gd name="connsiteX6-143" fmla="*/ 1483885 w 6597087"/>
              <a:gd name="connsiteY6-144" fmla="*/ 76463 h 6873596"/>
              <a:gd name="connsiteX7-145" fmla="*/ 1572046 w 6597087"/>
              <a:gd name="connsiteY7-146" fmla="*/ 0 h 6873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10639698 w 10639698"/>
              <a:gd name="connsiteY2-6" fmla="*/ 0 h 6866632"/>
              <a:gd name="connsiteX3-7" fmla="*/ 10639698 w 10639698"/>
              <a:gd name="connsiteY3-8" fmla="*/ 6857554 h 6866632"/>
              <a:gd name="connsiteX4-9" fmla="*/ 7496924 w 10639698"/>
              <a:gd name="connsiteY4-10" fmla="*/ 6857554 h 6866632"/>
              <a:gd name="connsiteX5-11" fmla="*/ 7486457 w 10639698"/>
              <a:gd name="connsiteY5-12" fmla="*/ 6866632 h 6866632"/>
              <a:gd name="connsiteX6-13" fmla="*/ 1572046 w 10639698"/>
              <a:gd name="connsiteY6-14" fmla="*/ 6866632 h 6866632"/>
              <a:gd name="connsiteX7-15" fmla="*/ 1483885 w 10639698"/>
              <a:gd name="connsiteY7-16" fmla="*/ 6790170 h 6866632"/>
              <a:gd name="connsiteX8-17" fmla="*/ 0 w 10639698"/>
              <a:gd name="connsiteY8-18" fmla="*/ 3433316 h 6866632"/>
              <a:gd name="connsiteX9-19" fmla="*/ 1483885 w 10639698"/>
              <a:gd name="connsiteY9-20" fmla="*/ 76463 h 6866632"/>
              <a:gd name="connsiteX10-21" fmla="*/ 1572046 w 10639698"/>
              <a:gd name="connsiteY10-22" fmla="*/ 0 h 6866632"/>
              <a:gd name="connsiteX0-23" fmla="*/ 1572046 w 10639698"/>
              <a:gd name="connsiteY0-24" fmla="*/ 0 h 6866632"/>
              <a:gd name="connsiteX1-25" fmla="*/ 10639698 w 10639698"/>
              <a:gd name="connsiteY1-26" fmla="*/ 0 h 6866632"/>
              <a:gd name="connsiteX2-27" fmla="*/ 10639698 w 10639698"/>
              <a:gd name="connsiteY2-28" fmla="*/ 6857554 h 6866632"/>
              <a:gd name="connsiteX3-29" fmla="*/ 7496924 w 10639698"/>
              <a:gd name="connsiteY3-30" fmla="*/ 6857554 h 6866632"/>
              <a:gd name="connsiteX4-31" fmla="*/ 7486457 w 10639698"/>
              <a:gd name="connsiteY4-32" fmla="*/ 6866632 h 6866632"/>
              <a:gd name="connsiteX5-33" fmla="*/ 1572046 w 10639698"/>
              <a:gd name="connsiteY5-34" fmla="*/ 6866632 h 6866632"/>
              <a:gd name="connsiteX6-35" fmla="*/ 1483885 w 10639698"/>
              <a:gd name="connsiteY6-36" fmla="*/ 6790170 h 6866632"/>
              <a:gd name="connsiteX7-37" fmla="*/ 0 w 10639698"/>
              <a:gd name="connsiteY7-38" fmla="*/ 3433316 h 6866632"/>
              <a:gd name="connsiteX8-39" fmla="*/ 1483885 w 10639698"/>
              <a:gd name="connsiteY8-40" fmla="*/ 76463 h 6866632"/>
              <a:gd name="connsiteX9-41" fmla="*/ 1572046 w 10639698"/>
              <a:gd name="connsiteY9-42" fmla="*/ 0 h 6866632"/>
              <a:gd name="connsiteX0-43" fmla="*/ 1572046 w 10639698"/>
              <a:gd name="connsiteY0-44" fmla="*/ 0 h 6866632"/>
              <a:gd name="connsiteX1-45" fmla="*/ 10639698 w 10639698"/>
              <a:gd name="connsiteY1-46" fmla="*/ 0 h 6866632"/>
              <a:gd name="connsiteX2-47" fmla="*/ 10639698 w 10639698"/>
              <a:gd name="connsiteY2-48" fmla="*/ 6857554 h 6866632"/>
              <a:gd name="connsiteX3-49" fmla="*/ 7496924 w 10639698"/>
              <a:gd name="connsiteY3-50" fmla="*/ 6857554 h 6866632"/>
              <a:gd name="connsiteX4-51" fmla="*/ 1572046 w 10639698"/>
              <a:gd name="connsiteY4-52" fmla="*/ 6866632 h 6866632"/>
              <a:gd name="connsiteX5-53" fmla="*/ 1483885 w 10639698"/>
              <a:gd name="connsiteY5-54" fmla="*/ 6790170 h 6866632"/>
              <a:gd name="connsiteX6-55" fmla="*/ 0 w 10639698"/>
              <a:gd name="connsiteY6-56" fmla="*/ 3433316 h 6866632"/>
              <a:gd name="connsiteX7-57" fmla="*/ 1483885 w 10639698"/>
              <a:gd name="connsiteY7-58" fmla="*/ 76463 h 6866632"/>
              <a:gd name="connsiteX8-59" fmla="*/ 1572046 w 10639698"/>
              <a:gd name="connsiteY8-60" fmla="*/ 0 h 6866632"/>
              <a:gd name="connsiteX0-61" fmla="*/ 1572046 w 10639698"/>
              <a:gd name="connsiteY0-62" fmla="*/ 0 h 6866632"/>
              <a:gd name="connsiteX1-63" fmla="*/ 6163950 w 10639698"/>
              <a:gd name="connsiteY1-64" fmla="*/ 0 h 6866632"/>
              <a:gd name="connsiteX2-65" fmla="*/ 10639698 w 10639698"/>
              <a:gd name="connsiteY2-66" fmla="*/ 6857554 h 6866632"/>
              <a:gd name="connsiteX3-67" fmla="*/ 7496924 w 10639698"/>
              <a:gd name="connsiteY3-68" fmla="*/ 6857554 h 6866632"/>
              <a:gd name="connsiteX4-69" fmla="*/ 1572046 w 10639698"/>
              <a:gd name="connsiteY4-70" fmla="*/ 6866632 h 6866632"/>
              <a:gd name="connsiteX5-71" fmla="*/ 1483885 w 10639698"/>
              <a:gd name="connsiteY5-72" fmla="*/ 6790170 h 6866632"/>
              <a:gd name="connsiteX6-73" fmla="*/ 0 w 10639698"/>
              <a:gd name="connsiteY6-74" fmla="*/ 3433316 h 6866632"/>
              <a:gd name="connsiteX7-75" fmla="*/ 1483885 w 10639698"/>
              <a:gd name="connsiteY7-76" fmla="*/ 76463 h 6866632"/>
              <a:gd name="connsiteX8-77" fmla="*/ 1572046 w 10639698"/>
              <a:gd name="connsiteY8-78" fmla="*/ 0 h 6866632"/>
              <a:gd name="connsiteX0-79" fmla="*/ 1572046 w 10639698"/>
              <a:gd name="connsiteY0-80" fmla="*/ 0 h 6866632"/>
              <a:gd name="connsiteX1-81" fmla="*/ 6163950 w 10639698"/>
              <a:gd name="connsiteY1-82" fmla="*/ 0 h 6866632"/>
              <a:gd name="connsiteX2-83" fmla="*/ 10639698 w 10639698"/>
              <a:gd name="connsiteY2-84" fmla="*/ 6857554 h 6866632"/>
              <a:gd name="connsiteX3-85" fmla="*/ 1572046 w 10639698"/>
              <a:gd name="connsiteY3-86" fmla="*/ 6866632 h 6866632"/>
              <a:gd name="connsiteX4-87" fmla="*/ 1483885 w 10639698"/>
              <a:gd name="connsiteY4-88" fmla="*/ 6790170 h 6866632"/>
              <a:gd name="connsiteX5-89" fmla="*/ 0 w 10639698"/>
              <a:gd name="connsiteY5-90" fmla="*/ 3433316 h 6866632"/>
              <a:gd name="connsiteX6-91" fmla="*/ 1483885 w 10639698"/>
              <a:gd name="connsiteY6-92" fmla="*/ 76463 h 6866632"/>
              <a:gd name="connsiteX7-93" fmla="*/ 1572046 w 10639698"/>
              <a:gd name="connsiteY7-94" fmla="*/ 0 h 6866632"/>
              <a:gd name="connsiteX0-95" fmla="*/ 1572046 w 6163950"/>
              <a:gd name="connsiteY0-96" fmla="*/ 0 h 6866632"/>
              <a:gd name="connsiteX1-97" fmla="*/ 6163950 w 6163950"/>
              <a:gd name="connsiteY1-98" fmla="*/ 0 h 6866632"/>
              <a:gd name="connsiteX2-99" fmla="*/ 6147909 w 6163950"/>
              <a:gd name="connsiteY2-100" fmla="*/ 6857554 h 6866632"/>
              <a:gd name="connsiteX3-101" fmla="*/ 1572046 w 6163950"/>
              <a:gd name="connsiteY3-102" fmla="*/ 6866632 h 6866632"/>
              <a:gd name="connsiteX4-103" fmla="*/ 1483885 w 6163950"/>
              <a:gd name="connsiteY4-104" fmla="*/ 6790170 h 6866632"/>
              <a:gd name="connsiteX5-105" fmla="*/ 0 w 6163950"/>
              <a:gd name="connsiteY5-106" fmla="*/ 3433316 h 6866632"/>
              <a:gd name="connsiteX6-107" fmla="*/ 1483885 w 6163950"/>
              <a:gd name="connsiteY6-108" fmla="*/ 76463 h 6866632"/>
              <a:gd name="connsiteX7-109" fmla="*/ 1572046 w 6163950"/>
              <a:gd name="connsiteY7-110" fmla="*/ 0 h 68666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01</a:t>
            </a: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2428240" cy="768350"/>
          </a:xfrm>
          <a:prstGeom prst="rect">
            <a:avLst/>
          </a:prstGeom>
          <a:noFill/>
        </p:spPr>
        <p:txBody>
          <a:bodyPr wrap="none" rtlCol="0">
            <a:spAutoFit/>
            <a:scene3d>
              <a:camera prst="orthographicFront"/>
              <a:lightRig rig="threePt" dir="t"/>
            </a:scene3d>
            <a:sp3d contourW="12700"/>
          </a:bodyPr>
          <a:lstStyle/>
          <a:p>
            <a:r>
              <a:rPr lang="zh-CN" altLang="en-US" sz="4400" b="1" dirty="0">
                <a:solidFill>
                  <a:srgbClr val="414141"/>
                </a:solidFill>
                <a:latin typeface="幼圆" panose="02010509060101010101" charset="-122"/>
                <a:ea typeface="幼圆" panose="02010509060101010101" charset="-122"/>
              </a:rPr>
              <a:t>游戏简介</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3" grpId="0"/>
      <p:bldP spid="6" grpId="0"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019300" cy="645160"/>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14141"/>
                </a:solidFill>
                <a:latin typeface="幼圆" panose="02010509060101010101" charset="-122"/>
                <a:ea typeface="幼圆" panose="02010509060101010101" charset="-122"/>
              </a:rPr>
              <a:t>游戏规则</a:t>
            </a:r>
          </a:p>
        </p:txBody>
      </p:sp>
      <p:sp>
        <p:nvSpPr>
          <p:cNvPr id="41" name="TextBox 40"/>
          <p:cNvSpPr txBox="1"/>
          <p:nvPr/>
        </p:nvSpPr>
        <p:spPr>
          <a:xfrm>
            <a:off x="1779649" y="1078392"/>
            <a:ext cx="8632555" cy="2009775"/>
          </a:xfrm>
          <a:prstGeom prst="rect">
            <a:avLst/>
          </a:prstGeom>
          <a:noFill/>
        </p:spPr>
        <p:txBody>
          <a:bodyPr wrap="square" rtlCol="0">
            <a:spAutoFit/>
          </a:bodyPr>
          <a:lstStyle/>
          <a:p>
            <a:pPr>
              <a:lnSpc>
                <a:spcPct val="130000"/>
              </a:lnSpc>
            </a:pPr>
            <a:r>
              <a:rPr lang="zh-CN" altLang="en-US" sz="2400" dirty="0">
                <a:latin typeface="幼圆" panose="02010509060101010101" charset="-122"/>
                <a:ea typeface="幼圆" panose="02010509060101010101" charset="-122"/>
                <a:cs typeface="微软雅黑" panose="020B0503020204020204" pitchFamily="34" charset="-122"/>
              </a:rPr>
              <a:t>与传统的大富翁游戏不同，我们自己重新制定了一下游戏规则：</a:t>
            </a:r>
          </a:p>
          <a:p>
            <a:pPr marL="342900" indent="-342900">
              <a:lnSpc>
                <a:spcPct val="130000"/>
              </a:lnSpc>
              <a:buFont typeface="Arial" panose="020B0604020202020204" pitchFamily="34" charset="0"/>
              <a:buChar char="•"/>
            </a:pPr>
            <a:r>
              <a:rPr lang="zh-CN" altLang="en-US" sz="2400" dirty="0">
                <a:latin typeface="幼圆" panose="02010509060101010101" charset="-122"/>
                <a:ea typeface="幼圆" panose="02010509060101010101" charset="-122"/>
                <a:cs typeface="微软雅黑" panose="020B0503020204020204" pitchFamily="34" charset="-122"/>
              </a:rPr>
              <a:t>游戏只有一名玩家，初始资金为</a:t>
            </a:r>
            <a:r>
              <a:rPr lang="en-US" altLang="zh-CN" sz="2400" dirty="0">
                <a:latin typeface="幼圆" panose="02010509060101010101" charset="-122"/>
                <a:ea typeface="幼圆" panose="02010509060101010101" charset="-122"/>
                <a:cs typeface="微软雅黑" panose="020B0503020204020204" pitchFamily="34" charset="-122"/>
              </a:rPr>
              <a:t>10000</a:t>
            </a:r>
            <a:r>
              <a:rPr lang="zh-CN" altLang="en-US" sz="2400" dirty="0">
                <a:latin typeface="幼圆" panose="02010509060101010101" charset="-122"/>
                <a:ea typeface="幼圆" panose="02010509060101010101" charset="-122"/>
                <a:cs typeface="微软雅黑" panose="020B0503020204020204" pitchFamily="34" charset="-122"/>
              </a:rPr>
              <a:t>元。</a:t>
            </a:r>
          </a:p>
          <a:p>
            <a:pPr marL="342900" indent="-342900">
              <a:lnSpc>
                <a:spcPct val="130000"/>
              </a:lnSpc>
              <a:buFont typeface="Arial" panose="020B0604020202020204" pitchFamily="34" charset="0"/>
              <a:buChar char="•"/>
            </a:pPr>
            <a:r>
              <a:rPr lang="zh-CN" altLang="en-US" sz="2400" dirty="0">
                <a:latin typeface="幼圆" panose="02010509060101010101" charset="-122"/>
                <a:ea typeface="幼圆" panose="02010509060101010101" charset="-122"/>
                <a:cs typeface="微软雅黑" panose="020B0503020204020204" pitchFamily="34" charset="-122"/>
              </a:rPr>
              <a:t>玩家每次摇两枚骰子，从起点处按顺时针方向前进，前进的步数为骰子点数之和。</a:t>
            </a:r>
            <a:endParaRPr lang="zh-CN" altLang="en-US" dirty="0">
              <a:latin typeface="幼圆" panose="02010509060101010101" charset="-122"/>
              <a:ea typeface="幼圆" panose="02010509060101010101" charset="-122"/>
              <a:cs typeface="幼圆" panose="02010509060101010101" charset="-122"/>
            </a:endParaRPr>
          </a:p>
        </p:txBody>
      </p:sp>
      <p:sp>
        <p:nvSpPr>
          <p:cNvPr id="3" name="文本框 2"/>
          <p:cNvSpPr txBox="1"/>
          <p:nvPr/>
        </p:nvSpPr>
        <p:spPr>
          <a:xfrm>
            <a:off x="3507105" y="3171825"/>
            <a:ext cx="6807200"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幼圆" panose="02010509060101010101" charset="-122"/>
                <a:ea typeface="幼圆" panose="02010509060101010101" charset="-122"/>
                <a:cs typeface="微软雅黑" panose="020B0503020204020204" pitchFamily="34" charset="-122"/>
                <a:sym typeface="+mn-ea"/>
              </a:rPr>
              <a:t>若玩家走到空地上，则可以选择购买建筑，即在该空地上修建一级建筑。再次走到该土地上时，可以升级建筑，最高可升级到五级。</a:t>
            </a:r>
          </a:p>
        </p:txBody>
      </p:sp>
      <p:grpSp>
        <p:nvGrpSpPr>
          <p:cNvPr id="18" name="组合 17"/>
          <p:cNvGrpSpPr/>
          <p:nvPr/>
        </p:nvGrpSpPr>
        <p:grpSpPr>
          <a:xfrm>
            <a:off x="726440" y="2593340"/>
            <a:ext cx="2330450" cy="3262630"/>
            <a:chOff x="1144" y="4084"/>
            <a:chExt cx="3670" cy="5138"/>
          </a:xfrm>
        </p:grpSpPr>
        <p:pic>
          <p:nvPicPr>
            <p:cNvPr id="2" name="图片 1"/>
            <p:cNvPicPr>
              <a:picLocks noChangeAspect="1"/>
            </p:cNvPicPr>
            <p:nvPr>
              <p:custDataLst>
                <p:tags r:id="rId1"/>
              </p:custDataLst>
            </p:nvPr>
          </p:nvPicPr>
          <p:blipFill>
            <a:blip r:embed="rId4"/>
            <a:stretch>
              <a:fillRect/>
            </a:stretch>
          </p:blipFill>
          <p:spPr>
            <a:xfrm>
              <a:off x="1144" y="5648"/>
              <a:ext cx="3670" cy="2960"/>
            </a:xfrm>
            <a:prstGeom prst="rect">
              <a:avLst/>
            </a:prstGeom>
          </p:spPr>
        </p:pic>
        <p:sp>
          <p:nvSpPr>
            <p:cNvPr id="6" name="圆角右箭头 5"/>
            <p:cNvSpPr/>
            <p:nvPr/>
          </p:nvSpPr>
          <p:spPr>
            <a:xfrm rot="16200000" flipH="1">
              <a:off x="1956" y="3960"/>
              <a:ext cx="1307" cy="1554"/>
            </a:xfrm>
            <a:prstGeom prst="bentArrow">
              <a:avLst/>
            </a:prstGeom>
            <a:solidFill>
              <a:srgbClr val="1D4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p:nvSpPr>
          <p:spPr>
            <a:xfrm>
              <a:off x="1859" y="8642"/>
              <a:ext cx="2728" cy="580"/>
            </a:xfrm>
            <a:prstGeom prst="rect">
              <a:avLst/>
            </a:prstGeom>
            <a:noFill/>
          </p:spPr>
          <p:txBody>
            <a:bodyPr wrap="square" rtlCol="0">
              <a:spAutoFit/>
            </a:bodyPr>
            <a:lstStyle/>
            <a:p>
              <a:r>
                <a:rPr lang="zh-CN" altLang="en-US">
                  <a:latin typeface="幼圆" panose="02010509060101010101" charset="-122"/>
                  <a:ea typeface="幼圆" panose="02010509060101010101" charset="-122"/>
                </a:rPr>
                <a:t>摇骰子界面</a:t>
              </a:r>
            </a:p>
          </p:txBody>
        </p:sp>
      </p:grpSp>
      <p:grpSp>
        <p:nvGrpSpPr>
          <p:cNvPr id="19" name="组合 18"/>
          <p:cNvGrpSpPr/>
          <p:nvPr/>
        </p:nvGrpSpPr>
        <p:grpSpPr>
          <a:xfrm>
            <a:off x="3507105" y="4264660"/>
            <a:ext cx="6905625" cy="1569085"/>
            <a:chOff x="5523" y="6716"/>
            <a:chExt cx="10875" cy="2471"/>
          </a:xfrm>
        </p:grpSpPr>
        <p:pic>
          <p:nvPicPr>
            <p:cNvPr id="8" name="图片 7" descr="House1"/>
            <p:cNvPicPr>
              <a:picLocks noChangeAspect="1"/>
            </p:cNvPicPr>
            <p:nvPr/>
          </p:nvPicPr>
          <p:blipFill>
            <a:blip r:embed="rId5"/>
            <a:stretch>
              <a:fillRect/>
            </a:stretch>
          </p:blipFill>
          <p:spPr>
            <a:xfrm>
              <a:off x="5523" y="6716"/>
              <a:ext cx="1712" cy="1926"/>
            </a:xfrm>
            <a:prstGeom prst="rect">
              <a:avLst/>
            </a:prstGeom>
          </p:spPr>
        </p:pic>
        <p:pic>
          <p:nvPicPr>
            <p:cNvPr id="9" name="图片 8" descr="House2"/>
            <p:cNvPicPr>
              <a:picLocks noChangeAspect="1"/>
            </p:cNvPicPr>
            <p:nvPr/>
          </p:nvPicPr>
          <p:blipFill>
            <a:blip r:embed="rId6"/>
            <a:stretch>
              <a:fillRect/>
            </a:stretch>
          </p:blipFill>
          <p:spPr>
            <a:xfrm>
              <a:off x="7724" y="6974"/>
              <a:ext cx="1495" cy="1682"/>
            </a:xfrm>
            <a:prstGeom prst="rect">
              <a:avLst/>
            </a:prstGeom>
          </p:spPr>
        </p:pic>
        <p:pic>
          <p:nvPicPr>
            <p:cNvPr id="10" name="图片 9" descr="House3"/>
            <p:cNvPicPr>
              <a:picLocks noChangeAspect="1"/>
            </p:cNvPicPr>
            <p:nvPr/>
          </p:nvPicPr>
          <p:blipFill>
            <a:blip r:embed="rId7"/>
            <a:stretch>
              <a:fillRect/>
            </a:stretch>
          </p:blipFill>
          <p:spPr>
            <a:xfrm>
              <a:off x="9954" y="7072"/>
              <a:ext cx="1340" cy="1550"/>
            </a:xfrm>
            <a:prstGeom prst="rect">
              <a:avLst/>
            </a:prstGeom>
          </p:spPr>
        </p:pic>
        <p:pic>
          <p:nvPicPr>
            <p:cNvPr id="11" name="图片 10" descr="House4"/>
            <p:cNvPicPr>
              <a:picLocks noChangeAspect="1"/>
            </p:cNvPicPr>
            <p:nvPr/>
          </p:nvPicPr>
          <p:blipFill>
            <a:blip r:embed="rId8"/>
            <a:stretch>
              <a:fillRect/>
            </a:stretch>
          </p:blipFill>
          <p:spPr>
            <a:xfrm>
              <a:off x="12130" y="6943"/>
              <a:ext cx="1243" cy="1670"/>
            </a:xfrm>
            <a:prstGeom prst="rect">
              <a:avLst/>
            </a:prstGeom>
          </p:spPr>
        </p:pic>
        <p:pic>
          <p:nvPicPr>
            <p:cNvPr id="12" name="图片 11" descr="House5"/>
            <p:cNvPicPr>
              <a:picLocks noChangeAspect="1"/>
            </p:cNvPicPr>
            <p:nvPr/>
          </p:nvPicPr>
          <p:blipFill>
            <a:blip r:embed="rId9"/>
            <a:stretch>
              <a:fillRect/>
            </a:stretch>
          </p:blipFill>
          <p:spPr>
            <a:xfrm>
              <a:off x="14368" y="6943"/>
              <a:ext cx="1248" cy="1638"/>
            </a:xfrm>
            <a:prstGeom prst="rect">
              <a:avLst/>
            </a:prstGeom>
          </p:spPr>
        </p:pic>
        <p:sp>
          <p:nvSpPr>
            <p:cNvPr id="13" name="右箭头 12"/>
            <p:cNvSpPr/>
            <p:nvPr/>
          </p:nvSpPr>
          <p:spPr>
            <a:xfrm>
              <a:off x="7074" y="7652"/>
              <a:ext cx="580" cy="284"/>
            </a:xfrm>
            <a:prstGeom prst="rightArrow">
              <a:avLst/>
            </a:prstGeom>
            <a:solidFill>
              <a:srgbClr val="1D4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9219" y="7705"/>
              <a:ext cx="580" cy="284"/>
            </a:xfrm>
            <a:prstGeom prst="rightArrow">
              <a:avLst/>
            </a:prstGeom>
            <a:solidFill>
              <a:srgbClr val="1D4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422" y="7705"/>
              <a:ext cx="580" cy="284"/>
            </a:xfrm>
            <a:prstGeom prst="rightArrow">
              <a:avLst/>
            </a:prstGeom>
            <a:solidFill>
              <a:srgbClr val="1D4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13583" y="7673"/>
              <a:ext cx="580" cy="284"/>
            </a:xfrm>
            <a:prstGeom prst="rightArrow">
              <a:avLst/>
            </a:prstGeom>
            <a:solidFill>
              <a:srgbClr val="1D4C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523" y="8704"/>
              <a:ext cx="10875" cy="483"/>
            </a:xfrm>
            <a:prstGeom prst="rect">
              <a:avLst/>
            </a:prstGeom>
            <a:noFill/>
          </p:spPr>
          <p:txBody>
            <a:bodyPr wrap="square" rtlCol="0">
              <a:spAutoFit/>
            </a:bodyPr>
            <a:lstStyle/>
            <a:p>
              <a:r>
                <a:rPr lang="zh-CN" altLang="en-US" sz="1400">
                  <a:latin typeface="幼圆" panose="02010509060101010101" charset="-122"/>
                  <a:ea typeface="幼圆" panose="02010509060101010101" charset="-122"/>
                  <a:cs typeface="幼圆" panose="02010509060101010101" charset="-122"/>
                </a:rPr>
                <a:t>一级建筑        二级建筑        三级建筑      四级建筑         五级建筑   </a:t>
              </a:r>
              <a:r>
                <a:rPr lang="zh-CN" altLang="en-US" sz="1400"/>
                <a:t>           </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
                                            <p:txEl>
                                              <p:pRg st="1" end="1"/>
                                            </p:txEl>
                                          </p:spTgt>
                                        </p:tgtEl>
                                        <p:attrNameLst>
                                          <p:attrName>style.visibility</p:attrName>
                                        </p:attrNameLst>
                                      </p:cBhvr>
                                      <p:to>
                                        <p:strVal val="visible"/>
                                      </p:to>
                                    </p:set>
                                    <p:animEffect transition="in" filter="fade">
                                      <p:cBhvr>
                                        <p:cTn id="35" dur="500"/>
                                        <p:tgtEl>
                                          <p:spTgt spid="4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
                                            <p:txEl>
                                              <p:pRg st="2" end="2"/>
                                            </p:txEl>
                                          </p:spTgt>
                                        </p:tgtEl>
                                        <p:attrNameLst>
                                          <p:attrName>style.visibility</p:attrName>
                                        </p:attrNameLst>
                                      </p:cBhvr>
                                      <p:to>
                                        <p:strVal val="visible"/>
                                      </p:to>
                                    </p:set>
                                    <p:animEffect transition="in" filter="fade">
                                      <p:cBhvr>
                                        <p:cTn id="40" dur="500"/>
                                        <p:tgtEl>
                                          <p:spTgt spid="4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fade">
                                      <p:cBhvr>
                                        <p:cTn id="50" dur="500"/>
                                        <p:tgtEl>
                                          <p:spTgt spid="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0" grpId="0" animBg="1"/>
      <p:bldP spid="31"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019300" cy="645160"/>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14141"/>
                </a:solidFill>
                <a:latin typeface="幼圆" panose="02010509060101010101" charset="-122"/>
                <a:ea typeface="幼圆" panose="02010509060101010101" charset="-122"/>
              </a:rPr>
              <a:t>游戏规则</a:t>
            </a:r>
          </a:p>
        </p:txBody>
      </p:sp>
      <p:sp>
        <p:nvSpPr>
          <p:cNvPr id="41" name="TextBox 40"/>
          <p:cNvSpPr txBox="1"/>
          <p:nvPr/>
        </p:nvSpPr>
        <p:spPr>
          <a:xfrm>
            <a:off x="1779649" y="1078392"/>
            <a:ext cx="8632555" cy="200977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latin typeface="幼圆" panose="02010509060101010101" charset="-122"/>
                <a:ea typeface="幼圆" panose="02010509060101010101" charset="-122"/>
                <a:cs typeface="幼圆" panose="02010509060101010101" charset="-122"/>
              </a:rPr>
              <a:t>当走到有建筑的地方上时，除了可以升级建筑外，还可以选择获取该地建筑的租金收益。如果选择升级建筑，则不可获得当前租金收益。不同等级的建筑修建价格和租金收益是不同的。</a:t>
            </a:r>
          </a:p>
        </p:txBody>
      </p:sp>
      <p:grpSp>
        <p:nvGrpSpPr>
          <p:cNvPr id="2" name="组合 1"/>
          <p:cNvGrpSpPr/>
          <p:nvPr/>
        </p:nvGrpSpPr>
        <p:grpSpPr>
          <a:xfrm>
            <a:off x="1981200" y="3252470"/>
            <a:ext cx="8831580" cy="2020570"/>
            <a:chOff x="3120" y="5122"/>
            <a:chExt cx="13908" cy="3182"/>
          </a:xfrm>
        </p:grpSpPr>
        <p:sp>
          <p:nvSpPr>
            <p:cNvPr id="5" name="文本框 4"/>
            <p:cNvSpPr txBox="1"/>
            <p:nvPr/>
          </p:nvSpPr>
          <p:spPr>
            <a:xfrm>
              <a:off x="10514" y="5478"/>
              <a:ext cx="6515" cy="2700"/>
            </a:xfrm>
            <a:prstGeom prst="rect">
              <a:avLst/>
            </a:prstGeom>
            <a:noFill/>
          </p:spPr>
          <p:txBody>
            <a:bodyPr wrap="square" rtlCol="0">
              <a:spAutoFit/>
            </a:bodyPr>
            <a:lstStyle/>
            <a:p>
              <a:pPr>
                <a:lnSpc>
                  <a:spcPct val="110000"/>
                </a:lnSpc>
              </a:pPr>
              <a:r>
                <a:rPr lang="zh-CN" altLang="en-US" sz="2400">
                  <a:latin typeface="幼圆" panose="02010509060101010101" charset="-122"/>
                  <a:ea typeface="幼圆" panose="02010509060101010101" charset="-122"/>
                </a:rPr>
                <a:t>在我们的游戏界面中会有这样的消息提示框，显示了每一级建筑的购买价格和租金收益</a:t>
              </a:r>
            </a:p>
          </p:txBody>
        </p:sp>
        <p:pic>
          <p:nvPicPr>
            <p:cNvPr id="20" name="图片 19"/>
            <p:cNvPicPr>
              <a:picLocks noChangeAspect="1"/>
            </p:cNvPicPr>
            <p:nvPr/>
          </p:nvPicPr>
          <p:blipFill>
            <a:blip r:embed="rId3"/>
            <a:stretch>
              <a:fillRect/>
            </a:stretch>
          </p:blipFill>
          <p:spPr>
            <a:xfrm>
              <a:off x="3120" y="5122"/>
              <a:ext cx="7246" cy="3182"/>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9" grpId="0" bldLvl="0" animBg="1"/>
      <p:bldP spid="30" grpId="0" bldLvl="0" animBg="1"/>
      <p:bldP spid="31"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333285"/>
            <a:ext cx="2019300" cy="645160"/>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14141"/>
                </a:solidFill>
                <a:latin typeface="幼圆" panose="02010509060101010101" charset="-122"/>
                <a:ea typeface="幼圆" panose="02010509060101010101" charset="-122"/>
              </a:rPr>
              <a:t>游戏规则</a:t>
            </a:r>
          </a:p>
        </p:txBody>
      </p:sp>
      <p:sp>
        <p:nvSpPr>
          <p:cNvPr id="41" name="TextBox 40"/>
          <p:cNvSpPr txBox="1"/>
          <p:nvPr/>
        </p:nvSpPr>
        <p:spPr>
          <a:xfrm>
            <a:off x="1779649" y="978697"/>
            <a:ext cx="8632555" cy="57086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latin typeface="幼圆" panose="02010509060101010101" charset="-122"/>
                <a:ea typeface="幼圆" panose="02010509060101010101" charset="-122"/>
                <a:cs typeface="幼圆" panose="02010509060101010101" charset="-122"/>
              </a:rPr>
              <a:t>当走到有特定功能的事件点处时，有不同的事件发生。</a:t>
            </a:r>
            <a:endParaRPr lang="en-US" altLang="zh-CN" sz="2400" dirty="0">
              <a:latin typeface="幼圆" panose="02010509060101010101" charset="-122"/>
              <a:ea typeface="幼圆" panose="02010509060101010101" charset="-122"/>
              <a:cs typeface="幼圆" panose="02010509060101010101" charset="-122"/>
            </a:endParaRPr>
          </a:p>
        </p:txBody>
      </p:sp>
      <p:grpSp>
        <p:nvGrpSpPr>
          <p:cNvPr id="5" name="组合 4"/>
          <p:cNvGrpSpPr/>
          <p:nvPr/>
        </p:nvGrpSpPr>
        <p:grpSpPr>
          <a:xfrm>
            <a:off x="1672590" y="1604010"/>
            <a:ext cx="8639175" cy="1198880"/>
            <a:chOff x="2634" y="2526"/>
            <a:chExt cx="13605" cy="1888"/>
          </a:xfrm>
        </p:grpSpPr>
        <p:pic>
          <p:nvPicPr>
            <p:cNvPr id="2" name="图片 1" descr="03958_1-1"/>
            <p:cNvPicPr>
              <a:picLocks noChangeAspect="1"/>
            </p:cNvPicPr>
            <p:nvPr/>
          </p:nvPicPr>
          <p:blipFill>
            <a:blip r:embed="rId3"/>
            <a:stretch>
              <a:fillRect/>
            </a:stretch>
          </p:blipFill>
          <p:spPr>
            <a:xfrm>
              <a:off x="2634" y="2611"/>
              <a:ext cx="2290" cy="1717"/>
            </a:xfrm>
            <a:prstGeom prst="rect">
              <a:avLst/>
            </a:prstGeom>
          </p:spPr>
        </p:pic>
        <p:sp>
          <p:nvSpPr>
            <p:cNvPr id="3" name="文本框 2"/>
            <p:cNvSpPr txBox="1"/>
            <p:nvPr/>
          </p:nvSpPr>
          <p:spPr>
            <a:xfrm>
              <a:off x="5285" y="2526"/>
              <a:ext cx="10954" cy="1888"/>
            </a:xfrm>
            <a:prstGeom prst="rect">
              <a:avLst/>
            </a:prstGeom>
            <a:noFill/>
          </p:spPr>
          <p:txBody>
            <a:bodyPr wrap="square" rtlCol="0">
              <a:spAutoFit/>
            </a:bodyPr>
            <a:lstStyle/>
            <a:p>
              <a:pPr marL="285750" indent="-285750">
                <a:buFont typeface="Arial" panose="020B0604020202020204" pitchFamily="34" charset="0"/>
                <a:buChar char="•"/>
              </a:pPr>
              <a:r>
                <a:rPr lang="zh-CN" altLang="en-US">
                  <a:latin typeface="幼圆" panose="02010509060101010101" charset="-122"/>
                  <a:ea typeface="幼圆" panose="02010509060101010101" charset="-122"/>
                  <a:cs typeface="幼圆" panose="02010509060101010101" charset="-122"/>
                </a:rPr>
                <a:t>该图标表示事件点：乐透</a:t>
              </a:r>
            </a:p>
            <a:p>
              <a:r>
                <a:rPr lang="zh-CN" altLang="en-US">
                  <a:latin typeface="幼圆" panose="02010509060101010101" charset="-122"/>
                  <a:ea typeface="幼圆" panose="02010509060101010101" charset="-122"/>
                  <a:cs typeface="幼圆" panose="02010509060101010101" charset="-122"/>
                </a:rPr>
                <a:t>当走到该点处时，你可以选择是否以</a:t>
              </a:r>
              <a:r>
                <a:rPr lang="en-US" altLang="zh-CN">
                  <a:latin typeface="幼圆" panose="02010509060101010101" charset="-122"/>
                  <a:ea typeface="幼圆" panose="02010509060101010101" charset="-122"/>
                  <a:cs typeface="幼圆" panose="02010509060101010101" charset="-122"/>
                </a:rPr>
                <a:t>200</a:t>
              </a:r>
              <a:r>
                <a:rPr lang="zh-CN" altLang="en-US">
                  <a:latin typeface="幼圆" panose="02010509060101010101" charset="-122"/>
                  <a:ea typeface="幼圆" panose="02010509060101010101" charset="-122"/>
                  <a:cs typeface="幼圆" panose="02010509060101010101" charset="-122"/>
                </a:rPr>
                <a:t>元的价格购买乐透，如果选择购买则输入</a:t>
              </a:r>
              <a:r>
                <a:rPr lang="en-US" altLang="zh-CN">
                  <a:latin typeface="幼圆" panose="02010509060101010101" charset="-122"/>
                  <a:ea typeface="幼圆" panose="02010509060101010101" charset="-122"/>
                  <a:cs typeface="幼圆" panose="02010509060101010101" charset="-122"/>
                </a:rPr>
                <a:t>0-100 </a:t>
              </a:r>
              <a:r>
                <a:rPr lang="zh-CN" altLang="en-US">
                  <a:latin typeface="幼圆" panose="02010509060101010101" charset="-122"/>
                  <a:ea typeface="幼圆" panose="02010509060101010101" charset="-122"/>
                  <a:cs typeface="幼圆" panose="02010509060101010101" charset="-122"/>
                </a:rPr>
                <a:t>的乐透号码，中一等奖获得奖金</a:t>
              </a:r>
              <a:r>
                <a:rPr lang="en-US" altLang="zh-CN">
                  <a:latin typeface="幼圆" panose="02010509060101010101" charset="-122"/>
                  <a:ea typeface="幼圆" panose="02010509060101010101" charset="-122"/>
                  <a:cs typeface="幼圆" panose="02010509060101010101" charset="-122"/>
                </a:rPr>
                <a:t>2000</a:t>
              </a:r>
              <a:r>
                <a:rPr lang="zh-CN" altLang="en-US">
                  <a:latin typeface="幼圆" panose="02010509060101010101" charset="-122"/>
                  <a:ea typeface="幼圆" panose="02010509060101010101" charset="-122"/>
                  <a:cs typeface="幼圆" panose="02010509060101010101" charset="-122"/>
                </a:rPr>
                <a:t>元，中二等奖获得奖金</a:t>
              </a:r>
              <a:r>
                <a:rPr lang="en-US" altLang="zh-CN">
                  <a:latin typeface="幼圆" panose="02010509060101010101" charset="-122"/>
                  <a:ea typeface="幼圆" panose="02010509060101010101" charset="-122"/>
                  <a:cs typeface="幼圆" panose="02010509060101010101" charset="-122"/>
                </a:rPr>
                <a:t>1000</a:t>
              </a:r>
              <a:r>
                <a:rPr lang="zh-CN" altLang="en-US">
                  <a:latin typeface="幼圆" panose="02010509060101010101" charset="-122"/>
                  <a:ea typeface="幼圆" panose="02010509060101010101" charset="-122"/>
                  <a:cs typeface="幼圆" panose="02010509060101010101" charset="-122"/>
                </a:rPr>
                <a:t>元，中三等奖获得奖金</a:t>
              </a:r>
              <a:r>
                <a:rPr lang="en-US" altLang="zh-CN">
                  <a:latin typeface="幼圆" panose="02010509060101010101" charset="-122"/>
                  <a:ea typeface="幼圆" panose="02010509060101010101" charset="-122"/>
                  <a:cs typeface="幼圆" panose="02010509060101010101" charset="-122"/>
                </a:rPr>
                <a:t>500</a:t>
              </a:r>
              <a:r>
                <a:rPr lang="zh-CN" altLang="en-US">
                  <a:latin typeface="幼圆" panose="02010509060101010101" charset="-122"/>
                  <a:ea typeface="幼圆" panose="02010509060101010101" charset="-122"/>
                  <a:cs typeface="幼圆" panose="02010509060101010101" charset="-122"/>
                </a:rPr>
                <a:t>元</a:t>
              </a:r>
            </a:p>
          </p:txBody>
        </p:sp>
      </p:grpSp>
      <p:grpSp>
        <p:nvGrpSpPr>
          <p:cNvPr id="9" name="组合 8"/>
          <p:cNvGrpSpPr/>
          <p:nvPr/>
        </p:nvGrpSpPr>
        <p:grpSpPr>
          <a:xfrm>
            <a:off x="1676400" y="2926715"/>
            <a:ext cx="8664575" cy="1753235"/>
            <a:chOff x="2640" y="4609"/>
            <a:chExt cx="13645" cy="2761"/>
          </a:xfrm>
        </p:grpSpPr>
        <p:pic>
          <p:nvPicPr>
            <p:cNvPr id="4" name="图片 3" descr="04092_1-1"/>
            <p:cNvPicPr>
              <a:picLocks noChangeAspect="1"/>
            </p:cNvPicPr>
            <p:nvPr/>
          </p:nvPicPr>
          <p:blipFill>
            <a:blip r:embed="rId4"/>
            <a:stretch>
              <a:fillRect/>
            </a:stretch>
          </p:blipFill>
          <p:spPr>
            <a:xfrm>
              <a:off x="2640" y="5055"/>
              <a:ext cx="2290" cy="1719"/>
            </a:xfrm>
            <a:prstGeom prst="rect">
              <a:avLst/>
            </a:prstGeom>
          </p:spPr>
        </p:pic>
        <p:sp>
          <p:nvSpPr>
            <p:cNvPr id="6" name="文本框 5"/>
            <p:cNvSpPr txBox="1"/>
            <p:nvPr/>
          </p:nvSpPr>
          <p:spPr>
            <a:xfrm>
              <a:off x="5285" y="4609"/>
              <a:ext cx="11000" cy="2761"/>
            </a:xfrm>
            <a:prstGeom prst="rect">
              <a:avLst/>
            </a:prstGeom>
            <a:noFill/>
          </p:spPr>
          <p:txBody>
            <a:bodyPr wrap="square" rtlCol="0">
              <a:spAutoFit/>
            </a:bodyPr>
            <a:lstStyle/>
            <a:p>
              <a:pPr marL="285750" indent="-285750">
                <a:buFont typeface="Arial" panose="020B0604020202020204" pitchFamily="34" charset="0"/>
                <a:buChar char="•"/>
              </a:pPr>
              <a:r>
                <a:rPr lang="zh-CN" altLang="en-US">
                  <a:latin typeface="幼圆" panose="02010509060101010101" charset="-122"/>
                  <a:ea typeface="幼圆" panose="02010509060101010101" charset="-122"/>
                  <a:cs typeface="幼圆" panose="02010509060101010101" charset="-122"/>
                </a:rPr>
                <a:t>该图标表示事件点：赌场</a:t>
              </a:r>
            </a:p>
            <a:p>
              <a:r>
                <a:rPr lang="zh-CN" altLang="en-US">
                  <a:latin typeface="幼圆" panose="02010509060101010101" charset="-122"/>
                  <a:ea typeface="幼圆" panose="02010509060101010101" charset="-122"/>
                  <a:cs typeface="幼圆" panose="02010509060101010101" charset="-122"/>
                </a:rPr>
                <a:t>当走到该点时，你可以选择是否进入赌场进行游戏，入场费为</a:t>
              </a:r>
              <a:r>
                <a:rPr lang="en-US" altLang="zh-CN">
                  <a:latin typeface="幼圆" panose="02010509060101010101" charset="-122"/>
                  <a:ea typeface="幼圆" panose="02010509060101010101" charset="-122"/>
                  <a:cs typeface="幼圆" panose="02010509060101010101" charset="-122"/>
                </a:rPr>
                <a:t>100</a:t>
              </a:r>
              <a:r>
                <a:rPr lang="zh-CN" altLang="en-US">
                  <a:latin typeface="幼圆" panose="02010509060101010101" charset="-122"/>
                  <a:ea typeface="幼圆" panose="02010509060101010101" charset="-122"/>
                  <a:cs typeface="幼圆" panose="02010509060101010101" charset="-122"/>
                </a:rPr>
                <a:t>元，如果进入赌场，则需要将你掷两枚骰子的点数之和与地主掷两枚骰子的点数之和相比较，大于地主则赢，小于地主则输。赌注取决于游戏的次数，第一次游戏赌注为</a:t>
              </a:r>
              <a:r>
                <a:rPr lang="en-US" altLang="zh-CN">
                  <a:latin typeface="幼圆" panose="02010509060101010101" charset="-122"/>
                  <a:ea typeface="幼圆" panose="02010509060101010101" charset="-122"/>
                  <a:cs typeface="幼圆" panose="02010509060101010101" charset="-122"/>
                </a:rPr>
                <a:t>500</a:t>
              </a:r>
              <a:r>
                <a:rPr lang="zh-CN" altLang="en-US">
                  <a:latin typeface="幼圆" panose="02010509060101010101" charset="-122"/>
                  <a:ea typeface="幼圆" panose="02010509060101010101" charset="-122"/>
                  <a:cs typeface="幼圆" panose="02010509060101010101" charset="-122"/>
                </a:rPr>
                <a:t>，第二次游戏赌注为</a:t>
              </a:r>
              <a:r>
                <a:rPr lang="en-US" altLang="zh-CN">
                  <a:latin typeface="幼圆" panose="02010509060101010101" charset="-122"/>
                  <a:ea typeface="幼圆" panose="02010509060101010101" charset="-122"/>
                  <a:cs typeface="幼圆" panose="02010509060101010101" charset="-122"/>
                </a:rPr>
                <a:t>1000</a:t>
              </a:r>
              <a:r>
                <a:rPr lang="zh-CN" altLang="en-US">
                  <a:latin typeface="幼圆" panose="02010509060101010101" charset="-122"/>
                  <a:ea typeface="幼圆" panose="02010509060101010101" charset="-122"/>
                  <a:cs typeface="幼圆" panose="02010509060101010101" charset="-122"/>
                </a:rPr>
                <a:t>，以此类推</a:t>
              </a:r>
            </a:p>
          </p:txBody>
        </p:sp>
      </p:grpSp>
      <p:grpSp>
        <p:nvGrpSpPr>
          <p:cNvPr id="10" name="组合 9"/>
          <p:cNvGrpSpPr/>
          <p:nvPr/>
        </p:nvGrpSpPr>
        <p:grpSpPr>
          <a:xfrm>
            <a:off x="1676400" y="4763135"/>
            <a:ext cx="8161020" cy="1088390"/>
            <a:chOff x="2640" y="7501"/>
            <a:chExt cx="12852" cy="1714"/>
          </a:xfrm>
        </p:grpSpPr>
        <p:pic>
          <p:nvPicPr>
            <p:cNvPr id="7" name="图片 6" descr="04038_1-1"/>
            <p:cNvPicPr>
              <a:picLocks noChangeAspect="1"/>
            </p:cNvPicPr>
            <p:nvPr/>
          </p:nvPicPr>
          <p:blipFill>
            <a:blip r:embed="rId5"/>
            <a:stretch>
              <a:fillRect/>
            </a:stretch>
          </p:blipFill>
          <p:spPr>
            <a:xfrm>
              <a:off x="2640" y="7501"/>
              <a:ext cx="2284" cy="1714"/>
            </a:xfrm>
            <a:prstGeom prst="rect">
              <a:avLst/>
            </a:prstGeom>
          </p:spPr>
        </p:pic>
        <p:sp>
          <p:nvSpPr>
            <p:cNvPr id="8" name="文本框 7"/>
            <p:cNvSpPr txBox="1"/>
            <p:nvPr/>
          </p:nvSpPr>
          <p:spPr>
            <a:xfrm>
              <a:off x="5393" y="7501"/>
              <a:ext cx="10099" cy="1452"/>
            </a:xfrm>
            <a:prstGeom prst="rect">
              <a:avLst/>
            </a:prstGeom>
            <a:noFill/>
          </p:spPr>
          <p:txBody>
            <a:bodyPr wrap="square" rtlCol="0">
              <a:spAutoFit/>
            </a:bodyPr>
            <a:lstStyle/>
            <a:p>
              <a:pPr marL="285750" indent="-285750">
                <a:buFont typeface="Arial" panose="020B0604020202020204" pitchFamily="34" charset="0"/>
                <a:buChar char="•"/>
              </a:pPr>
              <a:r>
                <a:rPr lang="zh-CN" altLang="en-US">
                  <a:latin typeface="幼圆" panose="02010509060101010101" charset="-122"/>
                  <a:ea typeface="幼圆" panose="02010509060101010101" charset="-122"/>
                  <a:cs typeface="幼圆" panose="02010509060101010101" charset="-122"/>
                </a:rPr>
                <a:t>该图标表示时间点：地雷</a:t>
              </a:r>
            </a:p>
            <a:p>
              <a:r>
                <a:rPr lang="zh-CN" altLang="en-US">
                  <a:latin typeface="幼圆" panose="02010509060101010101" charset="-122"/>
                  <a:ea typeface="幼圆" panose="02010509060101010101" charset="-122"/>
                  <a:cs typeface="幼圆" panose="02010509060101010101" charset="-122"/>
                </a:rPr>
                <a:t>当走到该点时，玩家将会被地雷炸伤，并扣除</a:t>
              </a:r>
              <a:r>
                <a:rPr lang="en-US" altLang="zh-CN">
                  <a:latin typeface="幼圆" panose="02010509060101010101" charset="-122"/>
                  <a:ea typeface="幼圆" panose="02010509060101010101" charset="-122"/>
                  <a:cs typeface="幼圆" panose="02010509060101010101" charset="-122"/>
                </a:rPr>
                <a:t>500</a:t>
              </a:r>
              <a:r>
                <a:rPr lang="zh-CN" altLang="en-US">
                  <a:latin typeface="幼圆" panose="02010509060101010101" charset="-122"/>
                  <a:ea typeface="幼圆" panose="02010509060101010101" charset="-122"/>
                  <a:cs typeface="幼圆" panose="02010509060101010101" charset="-122"/>
                </a:rPr>
                <a:t>元的治疗费用</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9" grpId="0" bldLvl="0" animBg="1"/>
      <p:bldP spid="30" grpId="0" bldLvl="0" animBg="1"/>
      <p:bldP spid="31"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333285"/>
            <a:ext cx="2019300" cy="645160"/>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14141"/>
                </a:solidFill>
                <a:latin typeface="幼圆" panose="02010509060101010101" charset="-122"/>
                <a:ea typeface="幼圆" panose="02010509060101010101" charset="-122"/>
              </a:rPr>
              <a:t>游戏规则</a:t>
            </a:r>
          </a:p>
        </p:txBody>
      </p:sp>
      <p:sp>
        <p:nvSpPr>
          <p:cNvPr id="6" name="文本框 5"/>
          <p:cNvSpPr txBox="1"/>
          <p:nvPr/>
        </p:nvSpPr>
        <p:spPr>
          <a:xfrm>
            <a:off x="3229610" y="1315720"/>
            <a:ext cx="7609840" cy="452310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幼圆" panose="02010509060101010101" charset="-122"/>
                <a:ea typeface="幼圆" panose="02010509060101010101" charset="-122"/>
                <a:cs typeface="幼圆" panose="02010509060101010101" charset="-122"/>
              </a:rPr>
              <a:t>该图标表示事件点：卡片</a:t>
            </a:r>
          </a:p>
          <a:p>
            <a:r>
              <a:rPr lang="zh-CN" altLang="en-US" sz="2400">
                <a:latin typeface="幼圆" panose="02010509060101010101" charset="-122"/>
                <a:ea typeface="幼圆" panose="02010509060101010101" charset="-122"/>
                <a:cs typeface="幼圆" panose="02010509060101010101" charset="-122"/>
              </a:rPr>
              <a:t>当走到该点时，你可以获得随机一张功能卡片，有如下六种功能卡片：</a:t>
            </a:r>
          </a:p>
          <a:p>
            <a:pPr lvl="1" indent="0">
              <a:buFont typeface="Arial" panose="020B0604020202020204" pitchFamily="34" charset="0"/>
              <a:buNone/>
            </a:pPr>
            <a:r>
              <a:rPr lang="en-US" altLang="zh-CN" sz="2400">
                <a:latin typeface="幼圆" panose="02010509060101010101" charset="-122"/>
                <a:ea typeface="幼圆" panose="02010509060101010101" charset="-122"/>
                <a:cs typeface="幼圆" panose="02010509060101010101" charset="-122"/>
              </a:rPr>
              <a:t>-</a:t>
            </a:r>
            <a:r>
              <a:rPr lang="zh-CN" altLang="en-US" sz="2400">
                <a:latin typeface="幼圆" panose="02010509060101010101" charset="-122"/>
                <a:ea typeface="幼圆" panose="02010509060101010101" charset="-122"/>
                <a:cs typeface="幼圆" panose="02010509060101010101" charset="-122"/>
              </a:rPr>
              <a:t>增资卡：获得</a:t>
            </a:r>
            <a:r>
              <a:rPr lang="en-US" altLang="zh-CN" sz="2400">
                <a:latin typeface="幼圆" panose="02010509060101010101" charset="-122"/>
                <a:ea typeface="幼圆" panose="02010509060101010101" charset="-122"/>
                <a:cs typeface="幼圆" panose="02010509060101010101" charset="-122"/>
              </a:rPr>
              <a:t>700</a:t>
            </a:r>
            <a:r>
              <a:rPr lang="zh-CN" altLang="en-US" sz="2400">
                <a:latin typeface="幼圆" panose="02010509060101010101" charset="-122"/>
                <a:ea typeface="幼圆" panose="02010509060101010101" charset="-122"/>
                <a:cs typeface="幼圆" panose="02010509060101010101" charset="-122"/>
              </a:rPr>
              <a:t>元</a:t>
            </a:r>
          </a:p>
          <a:p>
            <a:pPr lvl="1" indent="0">
              <a:buFont typeface="Arial" panose="020B0604020202020204" pitchFamily="34" charset="0"/>
              <a:buNone/>
            </a:pPr>
            <a:r>
              <a:rPr lang="en-US" altLang="zh-CN" sz="2400">
                <a:latin typeface="幼圆" panose="02010509060101010101" charset="-122"/>
                <a:ea typeface="幼圆" panose="02010509060101010101" charset="-122"/>
                <a:cs typeface="幼圆" panose="02010509060101010101" charset="-122"/>
              </a:rPr>
              <a:t>-</a:t>
            </a:r>
            <a:r>
              <a:rPr lang="zh-CN" altLang="en-US" sz="2400">
                <a:latin typeface="幼圆" panose="02010509060101010101" charset="-122"/>
                <a:ea typeface="幼圆" panose="02010509060101010101" charset="-122"/>
                <a:cs typeface="幼圆" panose="02010509060101010101" charset="-122"/>
              </a:rPr>
              <a:t>减资卡：扣除</a:t>
            </a:r>
            <a:r>
              <a:rPr lang="en-US" altLang="zh-CN" sz="2400">
                <a:latin typeface="幼圆" panose="02010509060101010101" charset="-122"/>
                <a:ea typeface="幼圆" panose="02010509060101010101" charset="-122"/>
                <a:cs typeface="幼圆" panose="02010509060101010101" charset="-122"/>
              </a:rPr>
              <a:t>500</a:t>
            </a:r>
            <a:r>
              <a:rPr lang="zh-CN" altLang="en-US" sz="2400">
                <a:latin typeface="幼圆" panose="02010509060101010101" charset="-122"/>
                <a:ea typeface="幼圆" panose="02010509060101010101" charset="-122"/>
                <a:cs typeface="幼圆" panose="02010509060101010101" charset="-122"/>
              </a:rPr>
              <a:t>元</a:t>
            </a:r>
          </a:p>
          <a:p>
            <a:pPr lvl="1" indent="0">
              <a:buFont typeface="Arial" panose="020B0604020202020204" pitchFamily="34" charset="0"/>
              <a:buNone/>
            </a:pPr>
            <a:r>
              <a:rPr lang="en-US" altLang="zh-CN" sz="2400">
                <a:latin typeface="幼圆" panose="02010509060101010101" charset="-122"/>
                <a:ea typeface="幼圆" panose="02010509060101010101" charset="-122"/>
                <a:cs typeface="幼圆" panose="02010509060101010101" charset="-122"/>
              </a:rPr>
              <a:t>-</a:t>
            </a:r>
            <a:r>
              <a:rPr lang="zh-CN" altLang="en-US" sz="2400">
                <a:latin typeface="幼圆" panose="02010509060101010101" charset="-122"/>
                <a:ea typeface="幼圆" panose="02010509060101010101" charset="-122"/>
                <a:cs typeface="幼圆" panose="02010509060101010101" charset="-122"/>
              </a:rPr>
              <a:t>地雷卡：获得该卡，被地雷炸伤，扣除</a:t>
            </a:r>
            <a:r>
              <a:rPr lang="en-US" altLang="zh-CN" sz="2400">
                <a:latin typeface="幼圆" panose="02010509060101010101" charset="-122"/>
                <a:ea typeface="幼圆" panose="02010509060101010101" charset="-122"/>
                <a:cs typeface="幼圆" panose="02010509060101010101" charset="-122"/>
              </a:rPr>
              <a:t>500</a:t>
            </a:r>
            <a:endParaRPr lang="zh-CN" altLang="en-US" sz="2400">
              <a:latin typeface="幼圆" panose="02010509060101010101" charset="-122"/>
              <a:ea typeface="幼圆" panose="02010509060101010101" charset="-122"/>
              <a:cs typeface="幼圆" panose="02010509060101010101" charset="-122"/>
            </a:endParaRPr>
          </a:p>
          <a:p>
            <a:pPr marL="0" lvl="1" indent="0">
              <a:buFont typeface="Arial" panose="020B0604020202020204" pitchFamily="34" charset="0"/>
              <a:buNone/>
            </a:pPr>
            <a:r>
              <a:rPr lang="zh-CN" altLang="en-US" sz="2400">
                <a:latin typeface="幼圆" panose="02010509060101010101" charset="-122"/>
                <a:ea typeface="幼圆" panose="02010509060101010101" charset="-122"/>
                <a:cs typeface="幼圆" panose="02010509060101010101" charset="-122"/>
                <a:sym typeface="+mn-ea"/>
              </a:rPr>
              <a:t>   </a:t>
            </a:r>
            <a:r>
              <a:rPr lang="en-US" altLang="zh-CN" sz="2400">
                <a:latin typeface="幼圆" panose="02010509060101010101" charset="-122"/>
                <a:ea typeface="幼圆" panose="02010509060101010101" charset="-122"/>
                <a:cs typeface="幼圆" panose="02010509060101010101" charset="-122"/>
                <a:sym typeface="+mn-ea"/>
              </a:rPr>
              <a:t>-</a:t>
            </a:r>
            <a:r>
              <a:rPr lang="zh-CN" altLang="en-US" sz="2400">
                <a:latin typeface="幼圆" panose="02010509060101010101" charset="-122"/>
                <a:ea typeface="幼圆" panose="02010509060101010101" charset="-122"/>
                <a:cs typeface="幼圆" panose="02010509060101010101" charset="-122"/>
                <a:sym typeface="+mn-ea"/>
              </a:rPr>
              <a:t>移动卡：额外获得一次摇骰子的机会</a:t>
            </a:r>
            <a:endParaRPr lang="zh-CN" altLang="en-US" sz="2400">
              <a:latin typeface="幼圆" panose="02010509060101010101" charset="-122"/>
              <a:ea typeface="幼圆" panose="02010509060101010101" charset="-122"/>
              <a:cs typeface="幼圆" panose="02010509060101010101" charset="-122"/>
            </a:endParaRPr>
          </a:p>
          <a:p>
            <a:pPr lvl="1" indent="0">
              <a:buFont typeface="Arial" panose="020B0604020202020204" pitchFamily="34" charset="0"/>
              <a:buNone/>
            </a:pPr>
            <a:r>
              <a:rPr lang="en-US" altLang="zh-CN" sz="2400">
                <a:latin typeface="幼圆" panose="02010509060101010101" charset="-122"/>
                <a:ea typeface="幼圆" panose="02010509060101010101" charset="-122"/>
                <a:cs typeface="幼圆" panose="02010509060101010101" charset="-122"/>
              </a:rPr>
              <a:t>-</a:t>
            </a:r>
            <a:r>
              <a:rPr lang="zh-CN" altLang="en-US" sz="2400">
                <a:latin typeface="幼圆" panose="02010509060101010101" charset="-122"/>
                <a:ea typeface="幼圆" panose="02010509060101010101" charset="-122"/>
                <a:cs typeface="幼圆" panose="02010509060101010101" charset="-122"/>
              </a:rPr>
              <a:t>赌场免入场费卡：获得该卡，可立即免入场费进行 </a:t>
            </a:r>
          </a:p>
          <a:p>
            <a:pPr lvl="1" indent="0">
              <a:buFont typeface="Arial" panose="020B0604020202020204" pitchFamily="34" charset="0"/>
              <a:buNone/>
            </a:pPr>
            <a:r>
              <a:rPr lang="zh-CN" altLang="en-US" sz="2400">
                <a:latin typeface="幼圆" panose="02010509060101010101" charset="-122"/>
                <a:ea typeface="幼圆" panose="02010509060101010101" charset="-122"/>
                <a:cs typeface="幼圆" panose="02010509060101010101" charset="-122"/>
              </a:rPr>
              <a:t> 赌场游戏一次</a:t>
            </a:r>
          </a:p>
          <a:p>
            <a:pPr lvl="1" indent="0">
              <a:buFont typeface="Arial" panose="020B0604020202020204" pitchFamily="34" charset="0"/>
              <a:buNone/>
            </a:pPr>
            <a:r>
              <a:rPr lang="en-US" altLang="zh-CN" sz="2400">
                <a:latin typeface="幼圆" panose="02010509060101010101" charset="-122"/>
                <a:ea typeface="幼圆" panose="02010509060101010101" charset="-122"/>
                <a:cs typeface="幼圆" panose="02010509060101010101" charset="-122"/>
              </a:rPr>
              <a:t>-</a:t>
            </a:r>
            <a:r>
              <a:rPr lang="zh-CN" altLang="en-US" sz="2400">
                <a:latin typeface="幼圆" panose="02010509060101010101" charset="-122"/>
                <a:ea typeface="幼圆" panose="02010509060101010101" charset="-122"/>
                <a:cs typeface="幼圆" panose="02010509060101010101" charset="-122"/>
              </a:rPr>
              <a:t>免费乐透卡：获得该卡，可以立即免费进行乐透一</a:t>
            </a:r>
          </a:p>
          <a:p>
            <a:pPr lvl="1" indent="0">
              <a:buFont typeface="Arial" panose="020B0604020202020204" pitchFamily="34" charset="0"/>
              <a:buNone/>
            </a:pPr>
            <a:r>
              <a:rPr lang="zh-CN" altLang="en-US" sz="2400">
                <a:latin typeface="幼圆" panose="02010509060101010101" charset="-122"/>
                <a:ea typeface="幼圆" panose="02010509060101010101" charset="-122"/>
                <a:cs typeface="幼圆" panose="02010509060101010101" charset="-122"/>
              </a:rPr>
              <a:t> 次</a:t>
            </a:r>
          </a:p>
          <a:p>
            <a:pPr lvl="1" indent="0">
              <a:buFont typeface="Arial" panose="020B0604020202020204" pitchFamily="34" charset="0"/>
              <a:buNone/>
            </a:pPr>
            <a:endParaRPr lang="zh-CN" altLang="en-US" sz="2400">
              <a:latin typeface="幼圆" panose="02010509060101010101" charset="-122"/>
              <a:ea typeface="幼圆" panose="02010509060101010101" charset="-122"/>
              <a:cs typeface="幼圆" panose="02010509060101010101" charset="-122"/>
            </a:endParaRPr>
          </a:p>
        </p:txBody>
      </p:sp>
      <p:pic>
        <p:nvPicPr>
          <p:cNvPr id="10" name="图片 9" descr="03966_1-1"/>
          <p:cNvPicPr>
            <a:picLocks noChangeAspect="1"/>
          </p:cNvPicPr>
          <p:nvPr/>
        </p:nvPicPr>
        <p:blipFill>
          <a:blip r:embed="rId3"/>
          <a:stretch>
            <a:fillRect/>
          </a:stretch>
        </p:blipFill>
        <p:spPr>
          <a:xfrm>
            <a:off x="1641475" y="1380490"/>
            <a:ext cx="1443990" cy="108331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9" grpId="0" bldLvl="0" animBg="1"/>
      <p:bldP spid="30" grpId="0" bldLvl="0" animBg="1"/>
      <p:bldP spid="31" grpId="0"/>
      <p:bldP spid="3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019300" cy="645160"/>
          </a:xfrm>
          <a:prstGeom prst="rect">
            <a:avLst/>
          </a:prstGeom>
          <a:noFill/>
        </p:spPr>
        <p:txBody>
          <a:bodyPr wrap="none" rtlCol="0">
            <a:spAutoFit/>
            <a:scene3d>
              <a:camera prst="orthographicFront"/>
              <a:lightRig rig="threePt" dir="t"/>
            </a:scene3d>
            <a:sp3d contourW="12700"/>
          </a:bodyPr>
          <a:lstStyle/>
          <a:p>
            <a:r>
              <a:rPr lang="zh-CN" altLang="en-US" sz="3600" b="1" dirty="0">
                <a:solidFill>
                  <a:srgbClr val="414141"/>
                </a:solidFill>
                <a:latin typeface="幼圆" panose="02010509060101010101" charset="-122"/>
                <a:ea typeface="幼圆" panose="02010509060101010101" charset="-122"/>
              </a:rPr>
              <a:t>游戏规则</a:t>
            </a:r>
          </a:p>
        </p:txBody>
      </p:sp>
      <p:sp>
        <p:nvSpPr>
          <p:cNvPr id="41" name="TextBox 40"/>
          <p:cNvSpPr txBox="1"/>
          <p:nvPr/>
        </p:nvSpPr>
        <p:spPr>
          <a:xfrm>
            <a:off x="1779649" y="1078392"/>
            <a:ext cx="8632555" cy="152971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latin typeface="幼圆" panose="02010509060101010101" charset="-122"/>
                <a:ea typeface="幼圆" panose="02010509060101010101" charset="-122"/>
                <a:cs typeface="幼圆" panose="02010509060101010101" charset="-122"/>
              </a:rPr>
              <a:t>游戏共进行</a:t>
            </a:r>
            <a:r>
              <a:rPr lang="en-US" altLang="zh-CN" sz="2400" dirty="0">
                <a:latin typeface="幼圆" panose="02010509060101010101" charset="-122"/>
                <a:ea typeface="幼圆" panose="02010509060101010101" charset="-122"/>
                <a:cs typeface="幼圆" panose="02010509060101010101" charset="-122"/>
              </a:rPr>
              <a:t>30</a:t>
            </a:r>
            <a:r>
              <a:rPr lang="zh-CN" altLang="en-US" sz="2400" dirty="0">
                <a:latin typeface="幼圆" panose="02010509060101010101" charset="-122"/>
                <a:ea typeface="幼圆" panose="02010509060101010101" charset="-122"/>
                <a:cs typeface="幼圆" panose="02010509060101010101" charset="-122"/>
              </a:rPr>
              <a:t>轮，即可以摇</a:t>
            </a:r>
            <a:r>
              <a:rPr lang="en-US" altLang="zh-CN" sz="2400" dirty="0">
                <a:latin typeface="幼圆" panose="02010509060101010101" charset="-122"/>
                <a:ea typeface="幼圆" panose="02010509060101010101" charset="-122"/>
                <a:cs typeface="幼圆" panose="02010509060101010101" charset="-122"/>
              </a:rPr>
              <a:t>30</a:t>
            </a:r>
            <a:r>
              <a:rPr lang="zh-CN" altLang="en-US" sz="2400" dirty="0">
                <a:latin typeface="幼圆" panose="02010509060101010101" charset="-122"/>
                <a:ea typeface="幼圆" panose="02010509060101010101" charset="-122"/>
                <a:cs typeface="幼圆" panose="02010509060101010101" charset="-122"/>
              </a:rPr>
              <a:t>次骰子，在此期间，玩家若持有资金大于</a:t>
            </a:r>
            <a:r>
              <a:rPr lang="en-US" altLang="zh-CN" sz="2400" dirty="0">
                <a:latin typeface="幼圆" panose="02010509060101010101" charset="-122"/>
                <a:ea typeface="幼圆" panose="02010509060101010101" charset="-122"/>
                <a:cs typeface="幼圆" panose="02010509060101010101" charset="-122"/>
              </a:rPr>
              <a:t>15000</a:t>
            </a:r>
            <a:r>
              <a:rPr lang="zh-CN" altLang="en-US" sz="2400" dirty="0">
                <a:latin typeface="幼圆" panose="02010509060101010101" charset="-122"/>
                <a:ea typeface="幼圆" panose="02010509060101010101" charset="-122"/>
                <a:cs typeface="幼圆" panose="02010509060101010101" charset="-122"/>
              </a:rPr>
              <a:t>即可以获得胜利，若未达到或破产即游戏失败</a:t>
            </a:r>
          </a:p>
        </p:txBody>
      </p:sp>
      <p:grpSp>
        <p:nvGrpSpPr>
          <p:cNvPr id="7" name="组合 6"/>
          <p:cNvGrpSpPr/>
          <p:nvPr/>
        </p:nvGrpSpPr>
        <p:grpSpPr>
          <a:xfrm>
            <a:off x="1691005" y="2624455"/>
            <a:ext cx="8290560" cy="2968625"/>
            <a:chOff x="3359" y="3895"/>
            <a:chExt cx="13056" cy="4675"/>
          </a:xfrm>
        </p:grpSpPr>
        <p:sp>
          <p:nvSpPr>
            <p:cNvPr id="4" name="文本框 3"/>
            <p:cNvSpPr txBox="1"/>
            <p:nvPr/>
          </p:nvSpPr>
          <p:spPr>
            <a:xfrm>
              <a:off x="9900" y="3895"/>
              <a:ext cx="6515" cy="4675"/>
            </a:xfrm>
            <a:prstGeom prst="rect">
              <a:avLst/>
            </a:prstGeom>
            <a:noFill/>
          </p:spPr>
          <p:txBody>
            <a:bodyPr wrap="square" rtlCol="0">
              <a:spAutoFit/>
            </a:bodyPr>
            <a:lstStyle/>
            <a:p>
              <a:pPr>
                <a:lnSpc>
                  <a:spcPct val="130000"/>
                </a:lnSpc>
              </a:pPr>
              <a:r>
                <a:rPr lang="zh-CN" altLang="en-US" sz="2400">
                  <a:latin typeface="幼圆" panose="02010509060101010101" charset="-122"/>
                  <a:ea typeface="幼圆" panose="02010509060101010101" charset="-122"/>
                </a:rPr>
                <a:t>在我们的游戏界面中会有这样的消息提示框，显示了角色姓名，目标资产，现有资产和剩余局数，角色姓名是自定义的，现有资产和局数会随游戏的进行而改变</a:t>
              </a:r>
            </a:p>
          </p:txBody>
        </p:sp>
        <p:pic>
          <p:nvPicPr>
            <p:cNvPr id="6" name="图片 5"/>
            <p:cNvPicPr>
              <a:picLocks noChangeAspect="1"/>
            </p:cNvPicPr>
            <p:nvPr/>
          </p:nvPicPr>
          <p:blipFill>
            <a:blip r:embed="rId3"/>
            <a:stretch>
              <a:fillRect/>
            </a:stretch>
          </p:blipFill>
          <p:spPr>
            <a:xfrm>
              <a:off x="3359" y="4124"/>
              <a:ext cx="5944" cy="4217"/>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9" grpId="0" bldLvl="0" animBg="1"/>
      <p:bldP spid="30" grpId="0" bldLvl="0" animBg="1"/>
      <p:bldP spid="31"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7309994 w 10639698"/>
              <a:gd name="connsiteY2-6" fmla="*/ 0 h 6866632"/>
              <a:gd name="connsiteX3-7" fmla="*/ 10639698 w 10639698"/>
              <a:gd name="connsiteY3-8" fmla="*/ 0 h 6866632"/>
              <a:gd name="connsiteX4-9" fmla="*/ 10639698 w 10639698"/>
              <a:gd name="connsiteY4-10" fmla="*/ 6857554 h 6866632"/>
              <a:gd name="connsiteX5-11" fmla="*/ 7496924 w 10639698"/>
              <a:gd name="connsiteY5-12" fmla="*/ 6857554 h 6866632"/>
              <a:gd name="connsiteX6-13" fmla="*/ 7486457 w 10639698"/>
              <a:gd name="connsiteY6-14" fmla="*/ 6866632 h 6866632"/>
              <a:gd name="connsiteX7-15" fmla="*/ 1572046 w 10639698"/>
              <a:gd name="connsiteY7-16" fmla="*/ 6866632 h 6866632"/>
              <a:gd name="connsiteX8-17" fmla="*/ 1483885 w 10639698"/>
              <a:gd name="connsiteY8-18" fmla="*/ 6790170 h 6866632"/>
              <a:gd name="connsiteX9-19" fmla="*/ 0 w 10639698"/>
              <a:gd name="connsiteY9-20" fmla="*/ 3433316 h 6866632"/>
              <a:gd name="connsiteX10-21" fmla="*/ 1483885 w 10639698"/>
              <a:gd name="connsiteY10-22" fmla="*/ 76463 h 6866632"/>
              <a:gd name="connsiteX11" fmla="*/ 1572046 w 10639698"/>
              <a:gd name="connsiteY11" fmla="*/ 0 h 6866632"/>
              <a:gd name="connsiteX0-23" fmla="*/ 1572046 w 10639698"/>
              <a:gd name="connsiteY0-24" fmla="*/ 0 h 6866632"/>
              <a:gd name="connsiteX1-25" fmla="*/ 5264571 w 10639698"/>
              <a:gd name="connsiteY1-26" fmla="*/ 0 h 6866632"/>
              <a:gd name="connsiteX2-27" fmla="*/ 10639698 w 10639698"/>
              <a:gd name="connsiteY2-28" fmla="*/ 0 h 6866632"/>
              <a:gd name="connsiteX3-29" fmla="*/ 10639698 w 10639698"/>
              <a:gd name="connsiteY3-30" fmla="*/ 6857554 h 6866632"/>
              <a:gd name="connsiteX4-31" fmla="*/ 7496924 w 10639698"/>
              <a:gd name="connsiteY4-32" fmla="*/ 6857554 h 6866632"/>
              <a:gd name="connsiteX5-33" fmla="*/ 7486457 w 10639698"/>
              <a:gd name="connsiteY5-34" fmla="*/ 6866632 h 6866632"/>
              <a:gd name="connsiteX6-35" fmla="*/ 1572046 w 10639698"/>
              <a:gd name="connsiteY6-36" fmla="*/ 6866632 h 6866632"/>
              <a:gd name="connsiteX7-37" fmla="*/ 1483885 w 10639698"/>
              <a:gd name="connsiteY7-38" fmla="*/ 6790170 h 6866632"/>
              <a:gd name="connsiteX8-39" fmla="*/ 0 w 10639698"/>
              <a:gd name="connsiteY8-40" fmla="*/ 3433316 h 6866632"/>
              <a:gd name="connsiteX9-41" fmla="*/ 1483885 w 10639698"/>
              <a:gd name="connsiteY9-42" fmla="*/ 76463 h 6866632"/>
              <a:gd name="connsiteX10-43" fmla="*/ 1572046 w 10639698"/>
              <a:gd name="connsiteY10-44" fmla="*/ 0 h 6866632"/>
              <a:gd name="connsiteX0-45" fmla="*/ 1572046 w 10639698"/>
              <a:gd name="connsiteY0-46" fmla="*/ 0 h 6866632"/>
              <a:gd name="connsiteX1-47" fmla="*/ 10639698 w 10639698"/>
              <a:gd name="connsiteY1-48" fmla="*/ 0 h 6866632"/>
              <a:gd name="connsiteX2-49" fmla="*/ 10639698 w 10639698"/>
              <a:gd name="connsiteY2-50" fmla="*/ 6857554 h 6866632"/>
              <a:gd name="connsiteX3-51" fmla="*/ 7496924 w 10639698"/>
              <a:gd name="connsiteY3-52" fmla="*/ 6857554 h 6866632"/>
              <a:gd name="connsiteX4-53" fmla="*/ 7486457 w 10639698"/>
              <a:gd name="connsiteY4-54" fmla="*/ 6866632 h 6866632"/>
              <a:gd name="connsiteX5-55" fmla="*/ 1572046 w 10639698"/>
              <a:gd name="connsiteY5-56" fmla="*/ 6866632 h 6866632"/>
              <a:gd name="connsiteX6-57" fmla="*/ 1483885 w 10639698"/>
              <a:gd name="connsiteY6-58" fmla="*/ 6790170 h 6866632"/>
              <a:gd name="connsiteX7-59" fmla="*/ 0 w 10639698"/>
              <a:gd name="connsiteY7-60" fmla="*/ 3433316 h 6866632"/>
              <a:gd name="connsiteX8-61" fmla="*/ 1483885 w 10639698"/>
              <a:gd name="connsiteY8-62" fmla="*/ 76463 h 6866632"/>
              <a:gd name="connsiteX9-63" fmla="*/ 1572046 w 10639698"/>
              <a:gd name="connsiteY9-64" fmla="*/ 0 h 6866632"/>
              <a:gd name="connsiteX0-65" fmla="*/ 1572046 w 10639698"/>
              <a:gd name="connsiteY0-66" fmla="*/ 0 h 6866632"/>
              <a:gd name="connsiteX1-67" fmla="*/ 10639698 w 10639698"/>
              <a:gd name="connsiteY1-68" fmla="*/ 0 h 6866632"/>
              <a:gd name="connsiteX2-69" fmla="*/ 10639698 w 10639698"/>
              <a:gd name="connsiteY2-70" fmla="*/ 6857554 h 6866632"/>
              <a:gd name="connsiteX3-71" fmla="*/ 7496924 w 10639698"/>
              <a:gd name="connsiteY3-72" fmla="*/ 6857554 h 6866632"/>
              <a:gd name="connsiteX4-73" fmla="*/ 1572046 w 10639698"/>
              <a:gd name="connsiteY4-74" fmla="*/ 6866632 h 6866632"/>
              <a:gd name="connsiteX5-75" fmla="*/ 1483885 w 10639698"/>
              <a:gd name="connsiteY5-76" fmla="*/ 6790170 h 6866632"/>
              <a:gd name="connsiteX6-77" fmla="*/ 0 w 10639698"/>
              <a:gd name="connsiteY6-78" fmla="*/ 3433316 h 6866632"/>
              <a:gd name="connsiteX7-79" fmla="*/ 1483885 w 10639698"/>
              <a:gd name="connsiteY7-80" fmla="*/ 76463 h 6866632"/>
              <a:gd name="connsiteX8-81" fmla="*/ 1572046 w 10639698"/>
              <a:gd name="connsiteY8-82" fmla="*/ 0 h 6866632"/>
              <a:gd name="connsiteX0-83" fmla="*/ 1572046 w 10639698"/>
              <a:gd name="connsiteY0-84" fmla="*/ 0 h 6866632"/>
              <a:gd name="connsiteX1-85" fmla="*/ 10639698 w 10639698"/>
              <a:gd name="connsiteY1-86" fmla="*/ 0 h 6866632"/>
              <a:gd name="connsiteX2-87" fmla="*/ 10639698 w 10639698"/>
              <a:gd name="connsiteY2-88" fmla="*/ 6857554 h 6866632"/>
              <a:gd name="connsiteX3-89" fmla="*/ 1572046 w 10639698"/>
              <a:gd name="connsiteY3-90" fmla="*/ 6866632 h 6866632"/>
              <a:gd name="connsiteX4-91" fmla="*/ 1483885 w 10639698"/>
              <a:gd name="connsiteY4-92" fmla="*/ 6790170 h 6866632"/>
              <a:gd name="connsiteX5-93" fmla="*/ 0 w 10639698"/>
              <a:gd name="connsiteY5-94" fmla="*/ 3433316 h 6866632"/>
              <a:gd name="connsiteX6-95" fmla="*/ 1483885 w 10639698"/>
              <a:gd name="connsiteY6-96" fmla="*/ 76463 h 6866632"/>
              <a:gd name="connsiteX7-97" fmla="*/ 1572046 w 10639698"/>
              <a:gd name="connsiteY7-98" fmla="*/ 0 h 6866632"/>
              <a:gd name="connsiteX0-99" fmla="*/ 1572046 w 10639698"/>
              <a:gd name="connsiteY0-100" fmla="*/ 0 h 6866632"/>
              <a:gd name="connsiteX1-101" fmla="*/ 6597087 w 10639698"/>
              <a:gd name="connsiteY1-102" fmla="*/ 32084 h 6866632"/>
              <a:gd name="connsiteX2-103" fmla="*/ 10639698 w 10639698"/>
              <a:gd name="connsiteY2-104" fmla="*/ 6857554 h 6866632"/>
              <a:gd name="connsiteX3-105" fmla="*/ 1572046 w 10639698"/>
              <a:gd name="connsiteY3-106" fmla="*/ 6866632 h 6866632"/>
              <a:gd name="connsiteX4-107" fmla="*/ 1483885 w 10639698"/>
              <a:gd name="connsiteY4-108" fmla="*/ 6790170 h 6866632"/>
              <a:gd name="connsiteX5-109" fmla="*/ 0 w 10639698"/>
              <a:gd name="connsiteY5-110" fmla="*/ 3433316 h 6866632"/>
              <a:gd name="connsiteX6-111" fmla="*/ 1483885 w 10639698"/>
              <a:gd name="connsiteY6-112" fmla="*/ 76463 h 6866632"/>
              <a:gd name="connsiteX7-113" fmla="*/ 1572046 w 10639698"/>
              <a:gd name="connsiteY7-114" fmla="*/ 0 h 6866632"/>
              <a:gd name="connsiteX0-115" fmla="*/ 1572046 w 6629171"/>
              <a:gd name="connsiteY0-116" fmla="*/ 0 h 6873596"/>
              <a:gd name="connsiteX1-117" fmla="*/ 6597087 w 6629171"/>
              <a:gd name="connsiteY1-118" fmla="*/ 32084 h 6873596"/>
              <a:gd name="connsiteX2-119" fmla="*/ 6629171 w 6629171"/>
              <a:gd name="connsiteY2-120" fmla="*/ 6873596 h 6873596"/>
              <a:gd name="connsiteX3-121" fmla="*/ 1572046 w 6629171"/>
              <a:gd name="connsiteY3-122" fmla="*/ 6866632 h 6873596"/>
              <a:gd name="connsiteX4-123" fmla="*/ 1483885 w 6629171"/>
              <a:gd name="connsiteY4-124" fmla="*/ 6790170 h 6873596"/>
              <a:gd name="connsiteX5-125" fmla="*/ 0 w 6629171"/>
              <a:gd name="connsiteY5-126" fmla="*/ 3433316 h 6873596"/>
              <a:gd name="connsiteX6-127" fmla="*/ 1483885 w 6629171"/>
              <a:gd name="connsiteY6-128" fmla="*/ 76463 h 6873596"/>
              <a:gd name="connsiteX7-129" fmla="*/ 1572046 w 6629171"/>
              <a:gd name="connsiteY7-130" fmla="*/ 0 h 6873596"/>
              <a:gd name="connsiteX0-131" fmla="*/ 1572046 w 6597087"/>
              <a:gd name="connsiteY0-132" fmla="*/ 0 h 6873596"/>
              <a:gd name="connsiteX1-133" fmla="*/ 6597087 w 6597087"/>
              <a:gd name="connsiteY1-134" fmla="*/ 32084 h 6873596"/>
              <a:gd name="connsiteX2-135" fmla="*/ 6581045 w 6597087"/>
              <a:gd name="connsiteY2-136" fmla="*/ 6873596 h 6873596"/>
              <a:gd name="connsiteX3-137" fmla="*/ 1572046 w 6597087"/>
              <a:gd name="connsiteY3-138" fmla="*/ 6866632 h 6873596"/>
              <a:gd name="connsiteX4-139" fmla="*/ 1483885 w 6597087"/>
              <a:gd name="connsiteY4-140" fmla="*/ 6790170 h 6873596"/>
              <a:gd name="connsiteX5-141" fmla="*/ 0 w 6597087"/>
              <a:gd name="connsiteY5-142" fmla="*/ 3433316 h 6873596"/>
              <a:gd name="connsiteX6-143" fmla="*/ 1483885 w 6597087"/>
              <a:gd name="connsiteY6-144" fmla="*/ 76463 h 6873596"/>
              <a:gd name="connsiteX7-145" fmla="*/ 1572046 w 6597087"/>
              <a:gd name="connsiteY7-146" fmla="*/ 0 h 6873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1" fmla="*/ 1572046 w 10639698"/>
              <a:gd name="connsiteY0-2" fmla="*/ 0 h 6866632"/>
              <a:gd name="connsiteX1-3" fmla="*/ 5264571 w 10639698"/>
              <a:gd name="connsiteY1-4" fmla="*/ 0 h 6866632"/>
              <a:gd name="connsiteX2-5" fmla="*/ 10639698 w 10639698"/>
              <a:gd name="connsiteY2-6" fmla="*/ 0 h 6866632"/>
              <a:gd name="connsiteX3-7" fmla="*/ 10639698 w 10639698"/>
              <a:gd name="connsiteY3-8" fmla="*/ 6857554 h 6866632"/>
              <a:gd name="connsiteX4-9" fmla="*/ 7496924 w 10639698"/>
              <a:gd name="connsiteY4-10" fmla="*/ 6857554 h 6866632"/>
              <a:gd name="connsiteX5-11" fmla="*/ 7486457 w 10639698"/>
              <a:gd name="connsiteY5-12" fmla="*/ 6866632 h 6866632"/>
              <a:gd name="connsiteX6-13" fmla="*/ 1572046 w 10639698"/>
              <a:gd name="connsiteY6-14" fmla="*/ 6866632 h 6866632"/>
              <a:gd name="connsiteX7-15" fmla="*/ 1483885 w 10639698"/>
              <a:gd name="connsiteY7-16" fmla="*/ 6790170 h 6866632"/>
              <a:gd name="connsiteX8-17" fmla="*/ 0 w 10639698"/>
              <a:gd name="connsiteY8-18" fmla="*/ 3433316 h 6866632"/>
              <a:gd name="connsiteX9-19" fmla="*/ 1483885 w 10639698"/>
              <a:gd name="connsiteY9-20" fmla="*/ 76463 h 6866632"/>
              <a:gd name="connsiteX10-21" fmla="*/ 1572046 w 10639698"/>
              <a:gd name="connsiteY10-22" fmla="*/ 0 h 6866632"/>
              <a:gd name="connsiteX0-23" fmla="*/ 1572046 w 10639698"/>
              <a:gd name="connsiteY0-24" fmla="*/ 0 h 6866632"/>
              <a:gd name="connsiteX1-25" fmla="*/ 10639698 w 10639698"/>
              <a:gd name="connsiteY1-26" fmla="*/ 0 h 6866632"/>
              <a:gd name="connsiteX2-27" fmla="*/ 10639698 w 10639698"/>
              <a:gd name="connsiteY2-28" fmla="*/ 6857554 h 6866632"/>
              <a:gd name="connsiteX3-29" fmla="*/ 7496924 w 10639698"/>
              <a:gd name="connsiteY3-30" fmla="*/ 6857554 h 6866632"/>
              <a:gd name="connsiteX4-31" fmla="*/ 7486457 w 10639698"/>
              <a:gd name="connsiteY4-32" fmla="*/ 6866632 h 6866632"/>
              <a:gd name="connsiteX5-33" fmla="*/ 1572046 w 10639698"/>
              <a:gd name="connsiteY5-34" fmla="*/ 6866632 h 6866632"/>
              <a:gd name="connsiteX6-35" fmla="*/ 1483885 w 10639698"/>
              <a:gd name="connsiteY6-36" fmla="*/ 6790170 h 6866632"/>
              <a:gd name="connsiteX7-37" fmla="*/ 0 w 10639698"/>
              <a:gd name="connsiteY7-38" fmla="*/ 3433316 h 6866632"/>
              <a:gd name="connsiteX8-39" fmla="*/ 1483885 w 10639698"/>
              <a:gd name="connsiteY8-40" fmla="*/ 76463 h 6866632"/>
              <a:gd name="connsiteX9-41" fmla="*/ 1572046 w 10639698"/>
              <a:gd name="connsiteY9-42" fmla="*/ 0 h 6866632"/>
              <a:gd name="connsiteX0-43" fmla="*/ 1572046 w 10639698"/>
              <a:gd name="connsiteY0-44" fmla="*/ 0 h 6866632"/>
              <a:gd name="connsiteX1-45" fmla="*/ 10639698 w 10639698"/>
              <a:gd name="connsiteY1-46" fmla="*/ 0 h 6866632"/>
              <a:gd name="connsiteX2-47" fmla="*/ 10639698 w 10639698"/>
              <a:gd name="connsiteY2-48" fmla="*/ 6857554 h 6866632"/>
              <a:gd name="connsiteX3-49" fmla="*/ 7496924 w 10639698"/>
              <a:gd name="connsiteY3-50" fmla="*/ 6857554 h 6866632"/>
              <a:gd name="connsiteX4-51" fmla="*/ 1572046 w 10639698"/>
              <a:gd name="connsiteY4-52" fmla="*/ 6866632 h 6866632"/>
              <a:gd name="connsiteX5-53" fmla="*/ 1483885 w 10639698"/>
              <a:gd name="connsiteY5-54" fmla="*/ 6790170 h 6866632"/>
              <a:gd name="connsiteX6-55" fmla="*/ 0 w 10639698"/>
              <a:gd name="connsiteY6-56" fmla="*/ 3433316 h 6866632"/>
              <a:gd name="connsiteX7-57" fmla="*/ 1483885 w 10639698"/>
              <a:gd name="connsiteY7-58" fmla="*/ 76463 h 6866632"/>
              <a:gd name="connsiteX8-59" fmla="*/ 1572046 w 10639698"/>
              <a:gd name="connsiteY8-60" fmla="*/ 0 h 6866632"/>
              <a:gd name="connsiteX0-61" fmla="*/ 1572046 w 10639698"/>
              <a:gd name="connsiteY0-62" fmla="*/ 0 h 6866632"/>
              <a:gd name="connsiteX1-63" fmla="*/ 6163950 w 10639698"/>
              <a:gd name="connsiteY1-64" fmla="*/ 0 h 6866632"/>
              <a:gd name="connsiteX2-65" fmla="*/ 10639698 w 10639698"/>
              <a:gd name="connsiteY2-66" fmla="*/ 6857554 h 6866632"/>
              <a:gd name="connsiteX3-67" fmla="*/ 7496924 w 10639698"/>
              <a:gd name="connsiteY3-68" fmla="*/ 6857554 h 6866632"/>
              <a:gd name="connsiteX4-69" fmla="*/ 1572046 w 10639698"/>
              <a:gd name="connsiteY4-70" fmla="*/ 6866632 h 6866632"/>
              <a:gd name="connsiteX5-71" fmla="*/ 1483885 w 10639698"/>
              <a:gd name="connsiteY5-72" fmla="*/ 6790170 h 6866632"/>
              <a:gd name="connsiteX6-73" fmla="*/ 0 w 10639698"/>
              <a:gd name="connsiteY6-74" fmla="*/ 3433316 h 6866632"/>
              <a:gd name="connsiteX7-75" fmla="*/ 1483885 w 10639698"/>
              <a:gd name="connsiteY7-76" fmla="*/ 76463 h 6866632"/>
              <a:gd name="connsiteX8-77" fmla="*/ 1572046 w 10639698"/>
              <a:gd name="connsiteY8-78" fmla="*/ 0 h 6866632"/>
              <a:gd name="connsiteX0-79" fmla="*/ 1572046 w 10639698"/>
              <a:gd name="connsiteY0-80" fmla="*/ 0 h 6866632"/>
              <a:gd name="connsiteX1-81" fmla="*/ 6163950 w 10639698"/>
              <a:gd name="connsiteY1-82" fmla="*/ 0 h 6866632"/>
              <a:gd name="connsiteX2-83" fmla="*/ 10639698 w 10639698"/>
              <a:gd name="connsiteY2-84" fmla="*/ 6857554 h 6866632"/>
              <a:gd name="connsiteX3-85" fmla="*/ 1572046 w 10639698"/>
              <a:gd name="connsiteY3-86" fmla="*/ 6866632 h 6866632"/>
              <a:gd name="connsiteX4-87" fmla="*/ 1483885 w 10639698"/>
              <a:gd name="connsiteY4-88" fmla="*/ 6790170 h 6866632"/>
              <a:gd name="connsiteX5-89" fmla="*/ 0 w 10639698"/>
              <a:gd name="connsiteY5-90" fmla="*/ 3433316 h 6866632"/>
              <a:gd name="connsiteX6-91" fmla="*/ 1483885 w 10639698"/>
              <a:gd name="connsiteY6-92" fmla="*/ 76463 h 6866632"/>
              <a:gd name="connsiteX7-93" fmla="*/ 1572046 w 10639698"/>
              <a:gd name="connsiteY7-94" fmla="*/ 0 h 6866632"/>
              <a:gd name="connsiteX0-95" fmla="*/ 1572046 w 6163950"/>
              <a:gd name="connsiteY0-96" fmla="*/ 0 h 6866632"/>
              <a:gd name="connsiteX1-97" fmla="*/ 6163950 w 6163950"/>
              <a:gd name="connsiteY1-98" fmla="*/ 0 h 6866632"/>
              <a:gd name="connsiteX2-99" fmla="*/ 6147909 w 6163950"/>
              <a:gd name="connsiteY2-100" fmla="*/ 6857554 h 6866632"/>
              <a:gd name="connsiteX3-101" fmla="*/ 1572046 w 6163950"/>
              <a:gd name="connsiteY3-102" fmla="*/ 6866632 h 6866632"/>
              <a:gd name="connsiteX4-103" fmla="*/ 1483885 w 6163950"/>
              <a:gd name="connsiteY4-104" fmla="*/ 6790170 h 6866632"/>
              <a:gd name="connsiteX5-105" fmla="*/ 0 w 6163950"/>
              <a:gd name="connsiteY5-106" fmla="*/ 3433316 h 6866632"/>
              <a:gd name="connsiteX6-107" fmla="*/ 1483885 w 6163950"/>
              <a:gd name="connsiteY6-108" fmla="*/ 76463 h 6866632"/>
              <a:gd name="connsiteX7-109" fmla="*/ 1572046 w 6163950"/>
              <a:gd name="connsiteY7-110" fmla="*/ 0 h 68666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02</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3550920" cy="768350"/>
          </a:xfrm>
          <a:prstGeom prst="rect">
            <a:avLst/>
          </a:prstGeom>
          <a:noFill/>
        </p:spPr>
        <p:txBody>
          <a:bodyPr wrap="none" rtlCol="0">
            <a:spAutoFit/>
            <a:scene3d>
              <a:camera prst="orthographicFront"/>
              <a:lightRig rig="threePt" dir="t"/>
            </a:scene3d>
            <a:sp3d contourW="12700"/>
          </a:bodyPr>
          <a:lstStyle/>
          <a:p>
            <a:r>
              <a:rPr lang="zh-CN" altLang="en-US" sz="4400" b="1" dirty="0">
                <a:solidFill>
                  <a:srgbClr val="414141"/>
                </a:solidFill>
                <a:latin typeface="幼圆" panose="02010509060101010101" charset="-122"/>
                <a:ea typeface="幼圆" panose="02010509060101010101" charset="-122"/>
              </a:rPr>
              <a:t>游戏界面展示</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3" grpId="0"/>
      <p:bldP spid="6" grpId="0" bldLvl="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530150620"/>
  <p:tag name="KSO_WM_UNIT_PLACING_PICTURE_USER_VIEWPORT" val="{&quot;height&quot;:2960,&quot;width&quot;:3670}"/>
</p:tagLst>
</file>

<file path=ppt/tags/tag3.xml><?xml version="1.0" encoding="utf-8"?>
<p:tagLst xmlns:a="http://schemas.openxmlformats.org/drawingml/2006/main" xmlns:r="http://schemas.openxmlformats.org/officeDocument/2006/relationships" xmlns:p="http://schemas.openxmlformats.org/presentationml/2006/main">
  <p:tag name="REFSHAPE" val="479989780"/>
  <p:tag name="KSO_WM_UNIT_PLACING_PICTURE_USER_VIEWPORT" val="{&quot;height&quot;:10650,&quot;width&quot;:1443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1049</Words>
  <Application>WPS 演示</Application>
  <PresentationFormat>自定义</PresentationFormat>
  <Paragraphs>125</Paragraphs>
  <Slides>18</Slides>
  <Notes>17</Notes>
  <HiddenSlides>0</HiddenSlides>
  <MMClips>1</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ASUS</cp:lastModifiedBy>
  <cp:revision>127</cp:revision>
  <dcterms:created xsi:type="dcterms:W3CDTF">2019-05-16T00:04:00Z</dcterms:created>
  <dcterms:modified xsi:type="dcterms:W3CDTF">2020-05-17T11:05:36Z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