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6B2109-E653-4A21-B3E4-E68D7C1652BE}">
          <p14:sldIdLst>
            <p14:sldId id="256"/>
            <p14:sldId id="25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0AA"/>
    <a:srgbClr val="FF5050"/>
    <a:srgbClr val="FF66FF"/>
    <a:srgbClr val="EDBE11"/>
    <a:srgbClr val="CCFF33"/>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05478-A6FA-69C6-CD31-9EE8E00E98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CF27DBE-B125-13A0-BE86-A95E998885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522C4B-D8A3-F0C5-564F-4F0198563CDB}"/>
              </a:ext>
            </a:extLst>
          </p:cNvPr>
          <p:cNvSpPr>
            <a:spLocks noGrp="1"/>
          </p:cNvSpPr>
          <p:nvPr>
            <p:ph type="dt" sz="half" idx="10"/>
          </p:nvPr>
        </p:nvSpPr>
        <p:spPr/>
        <p:txBody>
          <a:bodyPr/>
          <a:lstStyle/>
          <a:p>
            <a:fld id="{A02D929F-FF43-4A9F-B3BF-1A8A4F6FACC9}" type="datetimeFigureOut">
              <a:rPr lang="en-IN" smtClean="0"/>
              <a:t>22-01-2024</a:t>
            </a:fld>
            <a:endParaRPr lang="en-IN"/>
          </a:p>
        </p:txBody>
      </p:sp>
      <p:sp>
        <p:nvSpPr>
          <p:cNvPr id="5" name="Footer Placeholder 4">
            <a:extLst>
              <a:ext uri="{FF2B5EF4-FFF2-40B4-BE49-F238E27FC236}">
                <a16:creationId xmlns:a16="http://schemas.microsoft.com/office/drawing/2014/main" id="{8F9FF31F-5A3E-5E16-38ED-53A00414F6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31A638-45B8-2948-B63C-0485C75D028A}"/>
              </a:ext>
            </a:extLst>
          </p:cNvPr>
          <p:cNvSpPr>
            <a:spLocks noGrp="1"/>
          </p:cNvSpPr>
          <p:nvPr>
            <p:ph type="sldNum" sz="quarter" idx="12"/>
          </p:nvPr>
        </p:nvSpPr>
        <p:spPr/>
        <p:txBody>
          <a:bodyPr/>
          <a:lstStyle/>
          <a:p>
            <a:fld id="{7148692B-59DB-4845-BB1B-26AF163AF58C}" type="slidenum">
              <a:rPr lang="en-IN" smtClean="0"/>
              <a:t>‹#›</a:t>
            </a:fld>
            <a:endParaRPr lang="en-IN"/>
          </a:p>
        </p:txBody>
      </p:sp>
    </p:spTree>
    <p:extLst>
      <p:ext uri="{BB962C8B-B14F-4D97-AF65-F5344CB8AC3E}">
        <p14:creationId xmlns:p14="http://schemas.microsoft.com/office/powerpoint/2010/main" val="1601946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ACB5-FE89-C578-65E0-2F1773FC0F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6DE8B4-7910-0518-1F9B-816A4A036B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5C08B7-BD51-362D-D9F4-4D23E628668D}"/>
              </a:ext>
            </a:extLst>
          </p:cNvPr>
          <p:cNvSpPr>
            <a:spLocks noGrp="1"/>
          </p:cNvSpPr>
          <p:nvPr>
            <p:ph type="dt" sz="half" idx="10"/>
          </p:nvPr>
        </p:nvSpPr>
        <p:spPr/>
        <p:txBody>
          <a:bodyPr/>
          <a:lstStyle/>
          <a:p>
            <a:fld id="{A02D929F-FF43-4A9F-B3BF-1A8A4F6FACC9}" type="datetimeFigureOut">
              <a:rPr lang="en-IN" smtClean="0"/>
              <a:t>22-01-2024</a:t>
            </a:fld>
            <a:endParaRPr lang="en-IN"/>
          </a:p>
        </p:txBody>
      </p:sp>
      <p:sp>
        <p:nvSpPr>
          <p:cNvPr id="5" name="Footer Placeholder 4">
            <a:extLst>
              <a:ext uri="{FF2B5EF4-FFF2-40B4-BE49-F238E27FC236}">
                <a16:creationId xmlns:a16="http://schemas.microsoft.com/office/drawing/2014/main" id="{D680FC60-7391-A56E-06D9-7BA37E377F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B72135-9622-71E7-3ED4-F67A513AF77E}"/>
              </a:ext>
            </a:extLst>
          </p:cNvPr>
          <p:cNvSpPr>
            <a:spLocks noGrp="1"/>
          </p:cNvSpPr>
          <p:nvPr>
            <p:ph type="sldNum" sz="quarter" idx="12"/>
          </p:nvPr>
        </p:nvSpPr>
        <p:spPr/>
        <p:txBody>
          <a:bodyPr/>
          <a:lstStyle/>
          <a:p>
            <a:fld id="{7148692B-59DB-4845-BB1B-26AF163AF58C}" type="slidenum">
              <a:rPr lang="en-IN" smtClean="0"/>
              <a:t>‹#›</a:t>
            </a:fld>
            <a:endParaRPr lang="en-IN"/>
          </a:p>
        </p:txBody>
      </p:sp>
    </p:spTree>
    <p:extLst>
      <p:ext uri="{BB962C8B-B14F-4D97-AF65-F5344CB8AC3E}">
        <p14:creationId xmlns:p14="http://schemas.microsoft.com/office/powerpoint/2010/main" val="1104001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F05502-9ABB-60EB-8A26-CEA41488E9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BD612B-CF07-B973-869E-B82F36ED23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B10F1A-2960-EF16-14FD-D0DE6211E9EC}"/>
              </a:ext>
            </a:extLst>
          </p:cNvPr>
          <p:cNvSpPr>
            <a:spLocks noGrp="1"/>
          </p:cNvSpPr>
          <p:nvPr>
            <p:ph type="dt" sz="half" idx="10"/>
          </p:nvPr>
        </p:nvSpPr>
        <p:spPr/>
        <p:txBody>
          <a:bodyPr/>
          <a:lstStyle/>
          <a:p>
            <a:fld id="{A02D929F-FF43-4A9F-B3BF-1A8A4F6FACC9}" type="datetimeFigureOut">
              <a:rPr lang="en-IN" smtClean="0"/>
              <a:t>22-01-2024</a:t>
            </a:fld>
            <a:endParaRPr lang="en-IN"/>
          </a:p>
        </p:txBody>
      </p:sp>
      <p:sp>
        <p:nvSpPr>
          <p:cNvPr id="5" name="Footer Placeholder 4">
            <a:extLst>
              <a:ext uri="{FF2B5EF4-FFF2-40B4-BE49-F238E27FC236}">
                <a16:creationId xmlns:a16="http://schemas.microsoft.com/office/drawing/2014/main" id="{D68B4B8C-7F9C-C517-61BF-C4045BAAA9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4A8F5F-2F92-AC08-9AFF-1BD150B9D81B}"/>
              </a:ext>
            </a:extLst>
          </p:cNvPr>
          <p:cNvSpPr>
            <a:spLocks noGrp="1"/>
          </p:cNvSpPr>
          <p:nvPr>
            <p:ph type="sldNum" sz="quarter" idx="12"/>
          </p:nvPr>
        </p:nvSpPr>
        <p:spPr/>
        <p:txBody>
          <a:bodyPr/>
          <a:lstStyle/>
          <a:p>
            <a:fld id="{7148692B-59DB-4845-BB1B-26AF163AF58C}" type="slidenum">
              <a:rPr lang="en-IN" smtClean="0"/>
              <a:t>‹#›</a:t>
            </a:fld>
            <a:endParaRPr lang="en-IN"/>
          </a:p>
        </p:txBody>
      </p:sp>
    </p:spTree>
    <p:extLst>
      <p:ext uri="{BB962C8B-B14F-4D97-AF65-F5344CB8AC3E}">
        <p14:creationId xmlns:p14="http://schemas.microsoft.com/office/powerpoint/2010/main" val="3904855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1E636-5765-9C4A-48C2-C50221ACC2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065C4C-D18B-A52F-7959-57A9D7A7BB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6A6796-FCAA-05A2-A709-E62294DDA78C}"/>
              </a:ext>
            </a:extLst>
          </p:cNvPr>
          <p:cNvSpPr>
            <a:spLocks noGrp="1"/>
          </p:cNvSpPr>
          <p:nvPr>
            <p:ph type="dt" sz="half" idx="10"/>
          </p:nvPr>
        </p:nvSpPr>
        <p:spPr/>
        <p:txBody>
          <a:bodyPr/>
          <a:lstStyle/>
          <a:p>
            <a:fld id="{A02D929F-FF43-4A9F-B3BF-1A8A4F6FACC9}" type="datetimeFigureOut">
              <a:rPr lang="en-IN" smtClean="0"/>
              <a:t>22-01-2024</a:t>
            </a:fld>
            <a:endParaRPr lang="en-IN"/>
          </a:p>
        </p:txBody>
      </p:sp>
      <p:sp>
        <p:nvSpPr>
          <p:cNvPr id="5" name="Footer Placeholder 4">
            <a:extLst>
              <a:ext uri="{FF2B5EF4-FFF2-40B4-BE49-F238E27FC236}">
                <a16:creationId xmlns:a16="http://schemas.microsoft.com/office/drawing/2014/main" id="{678B5B60-E8D4-9CDB-30D8-5C098C891C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C2A22E-483A-1B75-FF0B-6FEC3559AE2E}"/>
              </a:ext>
            </a:extLst>
          </p:cNvPr>
          <p:cNvSpPr>
            <a:spLocks noGrp="1"/>
          </p:cNvSpPr>
          <p:nvPr>
            <p:ph type="sldNum" sz="quarter" idx="12"/>
          </p:nvPr>
        </p:nvSpPr>
        <p:spPr/>
        <p:txBody>
          <a:bodyPr/>
          <a:lstStyle/>
          <a:p>
            <a:fld id="{7148692B-59DB-4845-BB1B-26AF163AF58C}" type="slidenum">
              <a:rPr lang="en-IN" smtClean="0"/>
              <a:t>‹#›</a:t>
            </a:fld>
            <a:endParaRPr lang="en-IN"/>
          </a:p>
        </p:txBody>
      </p:sp>
    </p:spTree>
    <p:extLst>
      <p:ext uri="{BB962C8B-B14F-4D97-AF65-F5344CB8AC3E}">
        <p14:creationId xmlns:p14="http://schemas.microsoft.com/office/powerpoint/2010/main" val="3823390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F35D7-AD79-5984-E7AA-12C0C0227F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0E83F8A-6864-F17B-D700-C112145188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3C4E12-0215-6515-B7D0-F408097BA801}"/>
              </a:ext>
            </a:extLst>
          </p:cNvPr>
          <p:cNvSpPr>
            <a:spLocks noGrp="1"/>
          </p:cNvSpPr>
          <p:nvPr>
            <p:ph type="dt" sz="half" idx="10"/>
          </p:nvPr>
        </p:nvSpPr>
        <p:spPr/>
        <p:txBody>
          <a:bodyPr/>
          <a:lstStyle/>
          <a:p>
            <a:fld id="{A02D929F-FF43-4A9F-B3BF-1A8A4F6FACC9}" type="datetimeFigureOut">
              <a:rPr lang="en-IN" smtClean="0"/>
              <a:t>22-01-2024</a:t>
            </a:fld>
            <a:endParaRPr lang="en-IN"/>
          </a:p>
        </p:txBody>
      </p:sp>
      <p:sp>
        <p:nvSpPr>
          <p:cNvPr id="5" name="Footer Placeholder 4">
            <a:extLst>
              <a:ext uri="{FF2B5EF4-FFF2-40B4-BE49-F238E27FC236}">
                <a16:creationId xmlns:a16="http://schemas.microsoft.com/office/drawing/2014/main" id="{09ABCF2B-BFB0-335A-2ADD-0AA07194F1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E77B33-2BD4-0CFB-4486-AE3C0677E05B}"/>
              </a:ext>
            </a:extLst>
          </p:cNvPr>
          <p:cNvSpPr>
            <a:spLocks noGrp="1"/>
          </p:cNvSpPr>
          <p:nvPr>
            <p:ph type="sldNum" sz="quarter" idx="12"/>
          </p:nvPr>
        </p:nvSpPr>
        <p:spPr/>
        <p:txBody>
          <a:bodyPr/>
          <a:lstStyle/>
          <a:p>
            <a:fld id="{7148692B-59DB-4845-BB1B-26AF163AF58C}" type="slidenum">
              <a:rPr lang="en-IN" smtClean="0"/>
              <a:t>‹#›</a:t>
            </a:fld>
            <a:endParaRPr lang="en-IN"/>
          </a:p>
        </p:txBody>
      </p:sp>
    </p:spTree>
    <p:extLst>
      <p:ext uri="{BB962C8B-B14F-4D97-AF65-F5344CB8AC3E}">
        <p14:creationId xmlns:p14="http://schemas.microsoft.com/office/powerpoint/2010/main" val="4200057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97C4-5ED3-DAC5-C887-8CB8EDA5F9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9989CA-1E9C-99A1-5759-3F4C8AAC7C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2A9693-CD96-A9BA-7587-354800AD53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0E561DF-32F3-F771-E7C9-BD3A9C59C592}"/>
              </a:ext>
            </a:extLst>
          </p:cNvPr>
          <p:cNvSpPr>
            <a:spLocks noGrp="1"/>
          </p:cNvSpPr>
          <p:nvPr>
            <p:ph type="dt" sz="half" idx="10"/>
          </p:nvPr>
        </p:nvSpPr>
        <p:spPr/>
        <p:txBody>
          <a:bodyPr/>
          <a:lstStyle/>
          <a:p>
            <a:fld id="{A02D929F-FF43-4A9F-B3BF-1A8A4F6FACC9}" type="datetimeFigureOut">
              <a:rPr lang="en-IN" smtClean="0"/>
              <a:t>22-01-2024</a:t>
            </a:fld>
            <a:endParaRPr lang="en-IN"/>
          </a:p>
        </p:txBody>
      </p:sp>
      <p:sp>
        <p:nvSpPr>
          <p:cNvPr id="6" name="Footer Placeholder 5">
            <a:extLst>
              <a:ext uri="{FF2B5EF4-FFF2-40B4-BE49-F238E27FC236}">
                <a16:creationId xmlns:a16="http://schemas.microsoft.com/office/drawing/2014/main" id="{939D81EC-3EE8-2A27-697E-24AF154CD4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E48BC2-E710-F7EF-C378-CC6722EEC641}"/>
              </a:ext>
            </a:extLst>
          </p:cNvPr>
          <p:cNvSpPr>
            <a:spLocks noGrp="1"/>
          </p:cNvSpPr>
          <p:nvPr>
            <p:ph type="sldNum" sz="quarter" idx="12"/>
          </p:nvPr>
        </p:nvSpPr>
        <p:spPr/>
        <p:txBody>
          <a:bodyPr/>
          <a:lstStyle/>
          <a:p>
            <a:fld id="{7148692B-59DB-4845-BB1B-26AF163AF58C}" type="slidenum">
              <a:rPr lang="en-IN" smtClean="0"/>
              <a:t>‹#›</a:t>
            </a:fld>
            <a:endParaRPr lang="en-IN"/>
          </a:p>
        </p:txBody>
      </p:sp>
    </p:spTree>
    <p:extLst>
      <p:ext uri="{BB962C8B-B14F-4D97-AF65-F5344CB8AC3E}">
        <p14:creationId xmlns:p14="http://schemas.microsoft.com/office/powerpoint/2010/main" val="3213288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F46B5-068D-59DC-8989-A0EB2802E7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DE449D-9DB1-8CD1-C2A3-544C58C47B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11B1AD-A300-2EC7-00CC-7F6BB1F42F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A68C60-CD52-CFDE-C614-A00A97AD89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289F8E-F6F1-2DE5-D980-210BF2AAFA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8F1D23-1900-0068-D515-B9961C620A15}"/>
              </a:ext>
            </a:extLst>
          </p:cNvPr>
          <p:cNvSpPr>
            <a:spLocks noGrp="1"/>
          </p:cNvSpPr>
          <p:nvPr>
            <p:ph type="dt" sz="half" idx="10"/>
          </p:nvPr>
        </p:nvSpPr>
        <p:spPr/>
        <p:txBody>
          <a:bodyPr/>
          <a:lstStyle/>
          <a:p>
            <a:fld id="{A02D929F-FF43-4A9F-B3BF-1A8A4F6FACC9}" type="datetimeFigureOut">
              <a:rPr lang="en-IN" smtClean="0"/>
              <a:t>22-01-2024</a:t>
            </a:fld>
            <a:endParaRPr lang="en-IN"/>
          </a:p>
        </p:txBody>
      </p:sp>
      <p:sp>
        <p:nvSpPr>
          <p:cNvPr id="8" name="Footer Placeholder 7">
            <a:extLst>
              <a:ext uri="{FF2B5EF4-FFF2-40B4-BE49-F238E27FC236}">
                <a16:creationId xmlns:a16="http://schemas.microsoft.com/office/drawing/2014/main" id="{50AF28B2-FEE0-D751-EE62-E08B318C90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09D3B1-F550-BD2D-4A03-C1ED11131BD0}"/>
              </a:ext>
            </a:extLst>
          </p:cNvPr>
          <p:cNvSpPr>
            <a:spLocks noGrp="1"/>
          </p:cNvSpPr>
          <p:nvPr>
            <p:ph type="sldNum" sz="quarter" idx="12"/>
          </p:nvPr>
        </p:nvSpPr>
        <p:spPr/>
        <p:txBody>
          <a:bodyPr/>
          <a:lstStyle/>
          <a:p>
            <a:fld id="{7148692B-59DB-4845-BB1B-26AF163AF58C}" type="slidenum">
              <a:rPr lang="en-IN" smtClean="0"/>
              <a:t>‹#›</a:t>
            </a:fld>
            <a:endParaRPr lang="en-IN"/>
          </a:p>
        </p:txBody>
      </p:sp>
    </p:spTree>
    <p:extLst>
      <p:ext uri="{BB962C8B-B14F-4D97-AF65-F5344CB8AC3E}">
        <p14:creationId xmlns:p14="http://schemas.microsoft.com/office/powerpoint/2010/main" val="2116035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F7810-63A8-0A21-7A2B-F3C0EE09FD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1269F4-F511-279B-00AD-E26AD1A75A0A}"/>
              </a:ext>
            </a:extLst>
          </p:cNvPr>
          <p:cNvSpPr>
            <a:spLocks noGrp="1"/>
          </p:cNvSpPr>
          <p:nvPr>
            <p:ph type="dt" sz="half" idx="10"/>
          </p:nvPr>
        </p:nvSpPr>
        <p:spPr/>
        <p:txBody>
          <a:bodyPr/>
          <a:lstStyle/>
          <a:p>
            <a:fld id="{A02D929F-FF43-4A9F-B3BF-1A8A4F6FACC9}" type="datetimeFigureOut">
              <a:rPr lang="en-IN" smtClean="0"/>
              <a:t>22-01-2024</a:t>
            </a:fld>
            <a:endParaRPr lang="en-IN"/>
          </a:p>
        </p:txBody>
      </p:sp>
      <p:sp>
        <p:nvSpPr>
          <p:cNvPr id="4" name="Footer Placeholder 3">
            <a:extLst>
              <a:ext uri="{FF2B5EF4-FFF2-40B4-BE49-F238E27FC236}">
                <a16:creationId xmlns:a16="http://schemas.microsoft.com/office/drawing/2014/main" id="{85A09AC2-5EBC-4A86-0022-1CB825FC61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E67DF6-C994-C8A1-6451-1B1E7832F2F9}"/>
              </a:ext>
            </a:extLst>
          </p:cNvPr>
          <p:cNvSpPr>
            <a:spLocks noGrp="1"/>
          </p:cNvSpPr>
          <p:nvPr>
            <p:ph type="sldNum" sz="quarter" idx="12"/>
          </p:nvPr>
        </p:nvSpPr>
        <p:spPr/>
        <p:txBody>
          <a:bodyPr/>
          <a:lstStyle/>
          <a:p>
            <a:fld id="{7148692B-59DB-4845-BB1B-26AF163AF58C}" type="slidenum">
              <a:rPr lang="en-IN" smtClean="0"/>
              <a:t>‹#›</a:t>
            </a:fld>
            <a:endParaRPr lang="en-IN"/>
          </a:p>
        </p:txBody>
      </p:sp>
    </p:spTree>
    <p:extLst>
      <p:ext uri="{BB962C8B-B14F-4D97-AF65-F5344CB8AC3E}">
        <p14:creationId xmlns:p14="http://schemas.microsoft.com/office/powerpoint/2010/main" val="3018785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420C9E-EE04-3255-05C2-450852CC2FC9}"/>
              </a:ext>
            </a:extLst>
          </p:cNvPr>
          <p:cNvSpPr>
            <a:spLocks noGrp="1"/>
          </p:cNvSpPr>
          <p:nvPr>
            <p:ph type="dt" sz="half" idx="10"/>
          </p:nvPr>
        </p:nvSpPr>
        <p:spPr/>
        <p:txBody>
          <a:bodyPr/>
          <a:lstStyle/>
          <a:p>
            <a:fld id="{A02D929F-FF43-4A9F-B3BF-1A8A4F6FACC9}" type="datetimeFigureOut">
              <a:rPr lang="en-IN" smtClean="0"/>
              <a:t>22-01-2024</a:t>
            </a:fld>
            <a:endParaRPr lang="en-IN"/>
          </a:p>
        </p:txBody>
      </p:sp>
      <p:sp>
        <p:nvSpPr>
          <p:cNvPr id="3" name="Footer Placeholder 2">
            <a:extLst>
              <a:ext uri="{FF2B5EF4-FFF2-40B4-BE49-F238E27FC236}">
                <a16:creationId xmlns:a16="http://schemas.microsoft.com/office/drawing/2014/main" id="{CA8D85DE-EBF7-6F6F-526E-366A1647D6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C27A80-E5C8-465E-AD4B-22CA12A7BF99}"/>
              </a:ext>
            </a:extLst>
          </p:cNvPr>
          <p:cNvSpPr>
            <a:spLocks noGrp="1"/>
          </p:cNvSpPr>
          <p:nvPr>
            <p:ph type="sldNum" sz="quarter" idx="12"/>
          </p:nvPr>
        </p:nvSpPr>
        <p:spPr/>
        <p:txBody>
          <a:bodyPr/>
          <a:lstStyle/>
          <a:p>
            <a:fld id="{7148692B-59DB-4845-BB1B-26AF163AF58C}" type="slidenum">
              <a:rPr lang="en-IN" smtClean="0"/>
              <a:t>‹#›</a:t>
            </a:fld>
            <a:endParaRPr lang="en-IN"/>
          </a:p>
        </p:txBody>
      </p:sp>
    </p:spTree>
    <p:extLst>
      <p:ext uri="{BB962C8B-B14F-4D97-AF65-F5344CB8AC3E}">
        <p14:creationId xmlns:p14="http://schemas.microsoft.com/office/powerpoint/2010/main" val="751456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AE95-5868-6CBE-5826-85399A3B5C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B36114-E729-576F-64DE-C7E255486A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0201FE-9803-1D8D-715A-253E2E915F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276F04-F5EF-1B4E-643D-635E9C81357E}"/>
              </a:ext>
            </a:extLst>
          </p:cNvPr>
          <p:cNvSpPr>
            <a:spLocks noGrp="1"/>
          </p:cNvSpPr>
          <p:nvPr>
            <p:ph type="dt" sz="half" idx="10"/>
          </p:nvPr>
        </p:nvSpPr>
        <p:spPr/>
        <p:txBody>
          <a:bodyPr/>
          <a:lstStyle/>
          <a:p>
            <a:fld id="{A02D929F-FF43-4A9F-B3BF-1A8A4F6FACC9}" type="datetimeFigureOut">
              <a:rPr lang="en-IN" smtClean="0"/>
              <a:t>22-01-2024</a:t>
            </a:fld>
            <a:endParaRPr lang="en-IN"/>
          </a:p>
        </p:txBody>
      </p:sp>
      <p:sp>
        <p:nvSpPr>
          <p:cNvPr id="6" name="Footer Placeholder 5">
            <a:extLst>
              <a:ext uri="{FF2B5EF4-FFF2-40B4-BE49-F238E27FC236}">
                <a16:creationId xmlns:a16="http://schemas.microsoft.com/office/drawing/2014/main" id="{A9D091BE-839A-67AD-2E95-1BB915337C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53D7D1-FE0C-7BA0-5E68-6F4FF76E87F2}"/>
              </a:ext>
            </a:extLst>
          </p:cNvPr>
          <p:cNvSpPr>
            <a:spLocks noGrp="1"/>
          </p:cNvSpPr>
          <p:nvPr>
            <p:ph type="sldNum" sz="quarter" idx="12"/>
          </p:nvPr>
        </p:nvSpPr>
        <p:spPr/>
        <p:txBody>
          <a:bodyPr/>
          <a:lstStyle/>
          <a:p>
            <a:fld id="{7148692B-59DB-4845-BB1B-26AF163AF58C}" type="slidenum">
              <a:rPr lang="en-IN" smtClean="0"/>
              <a:t>‹#›</a:t>
            </a:fld>
            <a:endParaRPr lang="en-IN"/>
          </a:p>
        </p:txBody>
      </p:sp>
    </p:spTree>
    <p:extLst>
      <p:ext uri="{BB962C8B-B14F-4D97-AF65-F5344CB8AC3E}">
        <p14:creationId xmlns:p14="http://schemas.microsoft.com/office/powerpoint/2010/main" val="2500750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B05E3-1AC3-4DA2-A2E9-B288DCA28A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F6BE32-6F8D-B2A9-FB86-4C93D6127D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01C17D-7325-6F10-E538-5D26BBAFB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9C0A41-B04B-65EE-7BCC-AC87838FD95D}"/>
              </a:ext>
            </a:extLst>
          </p:cNvPr>
          <p:cNvSpPr>
            <a:spLocks noGrp="1"/>
          </p:cNvSpPr>
          <p:nvPr>
            <p:ph type="dt" sz="half" idx="10"/>
          </p:nvPr>
        </p:nvSpPr>
        <p:spPr/>
        <p:txBody>
          <a:bodyPr/>
          <a:lstStyle/>
          <a:p>
            <a:fld id="{A02D929F-FF43-4A9F-B3BF-1A8A4F6FACC9}" type="datetimeFigureOut">
              <a:rPr lang="en-IN" smtClean="0"/>
              <a:t>22-01-2024</a:t>
            </a:fld>
            <a:endParaRPr lang="en-IN"/>
          </a:p>
        </p:txBody>
      </p:sp>
      <p:sp>
        <p:nvSpPr>
          <p:cNvPr id="6" name="Footer Placeholder 5">
            <a:extLst>
              <a:ext uri="{FF2B5EF4-FFF2-40B4-BE49-F238E27FC236}">
                <a16:creationId xmlns:a16="http://schemas.microsoft.com/office/drawing/2014/main" id="{9B249152-7EFC-50BD-19C6-3E0260A61E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2BC00F-1C73-3450-4440-4DC1100471B0}"/>
              </a:ext>
            </a:extLst>
          </p:cNvPr>
          <p:cNvSpPr>
            <a:spLocks noGrp="1"/>
          </p:cNvSpPr>
          <p:nvPr>
            <p:ph type="sldNum" sz="quarter" idx="12"/>
          </p:nvPr>
        </p:nvSpPr>
        <p:spPr/>
        <p:txBody>
          <a:bodyPr/>
          <a:lstStyle/>
          <a:p>
            <a:fld id="{7148692B-59DB-4845-BB1B-26AF163AF58C}" type="slidenum">
              <a:rPr lang="en-IN" smtClean="0"/>
              <a:t>‹#›</a:t>
            </a:fld>
            <a:endParaRPr lang="en-IN"/>
          </a:p>
        </p:txBody>
      </p:sp>
    </p:spTree>
    <p:extLst>
      <p:ext uri="{BB962C8B-B14F-4D97-AF65-F5344CB8AC3E}">
        <p14:creationId xmlns:p14="http://schemas.microsoft.com/office/powerpoint/2010/main" val="3359323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14A352-F5C1-3442-EAC2-31CF0FFE0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BED2C8-F056-9372-E5B5-CE5E5FE324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84CF4E-359B-D9DB-9683-4A196DA0EA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D929F-FF43-4A9F-B3BF-1A8A4F6FACC9}" type="datetimeFigureOut">
              <a:rPr lang="en-IN" smtClean="0"/>
              <a:t>22-01-2024</a:t>
            </a:fld>
            <a:endParaRPr lang="en-IN"/>
          </a:p>
        </p:txBody>
      </p:sp>
      <p:sp>
        <p:nvSpPr>
          <p:cNvPr id="5" name="Footer Placeholder 4">
            <a:extLst>
              <a:ext uri="{FF2B5EF4-FFF2-40B4-BE49-F238E27FC236}">
                <a16:creationId xmlns:a16="http://schemas.microsoft.com/office/drawing/2014/main" id="{FC2DB349-72E3-5777-0225-652D81FFC0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2F6FE6-018C-A9DF-971F-315E545305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8692B-59DB-4845-BB1B-26AF163AF58C}" type="slidenum">
              <a:rPr lang="en-IN" smtClean="0"/>
              <a:t>‹#›</a:t>
            </a:fld>
            <a:endParaRPr lang="en-IN"/>
          </a:p>
        </p:txBody>
      </p:sp>
    </p:spTree>
    <p:extLst>
      <p:ext uri="{BB962C8B-B14F-4D97-AF65-F5344CB8AC3E}">
        <p14:creationId xmlns:p14="http://schemas.microsoft.com/office/powerpoint/2010/main" val="3913579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9EA98B86-8D12-9C42-F456-B433BCE0D260}"/>
              </a:ext>
            </a:extLst>
          </p:cNvPr>
          <p:cNvPicPr>
            <a:picLocks noChangeAspect="1"/>
          </p:cNvPicPr>
          <p:nvPr/>
        </p:nvPicPr>
        <p:blipFill>
          <a:blip r:embed="rId2"/>
          <a:stretch>
            <a:fillRect/>
          </a:stretch>
        </p:blipFill>
        <p:spPr>
          <a:xfrm>
            <a:off x="7030968" y="2566659"/>
            <a:ext cx="1252424" cy="1198967"/>
          </a:xfrm>
          <a:prstGeom prst="rect">
            <a:avLst/>
          </a:prstGeom>
        </p:spPr>
      </p:pic>
      <p:pic>
        <p:nvPicPr>
          <p:cNvPr id="27" name="Picture 26">
            <a:extLst>
              <a:ext uri="{FF2B5EF4-FFF2-40B4-BE49-F238E27FC236}">
                <a16:creationId xmlns:a16="http://schemas.microsoft.com/office/drawing/2014/main" id="{D84FEFA1-6EF3-114F-637E-5E2609DF25D0}"/>
              </a:ext>
            </a:extLst>
          </p:cNvPr>
          <p:cNvPicPr>
            <a:picLocks noChangeAspect="1"/>
          </p:cNvPicPr>
          <p:nvPr/>
        </p:nvPicPr>
        <p:blipFill>
          <a:blip r:embed="rId3"/>
          <a:stretch>
            <a:fillRect/>
          </a:stretch>
        </p:blipFill>
        <p:spPr>
          <a:xfrm>
            <a:off x="6930869" y="1346359"/>
            <a:ext cx="1737511" cy="1257409"/>
          </a:xfrm>
          <a:prstGeom prst="rect">
            <a:avLst/>
          </a:prstGeom>
        </p:spPr>
      </p:pic>
      <p:sp>
        <p:nvSpPr>
          <p:cNvPr id="13" name="TextBox 12">
            <a:extLst>
              <a:ext uri="{FF2B5EF4-FFF2-40B4-BE49-F238E27FC236}">
                <a16:creationId xmlns:a16="http://schemas.microsoft.com/office/drawing/2014/main" id="{47EF4E62-620D-7384-1842-C60B2A776BB0}"/>
              </a:ext>
            </a:extLst>
          </p:cNvPr>
          <p:cNvSpPr txBox="1"/>
          <p:nvPr/>
        </p:nvSpPr>
        <p:spPr>
          <a:xfrm>
            <a:off x="788894" y="4882936"/>
            <a:ext cx="9384428" cy="1954381"/>
          </a:xfrm>
          <a:prstGeom prst="rect">
            <a:avLst/>
          </a:prstGeom>
          <a:noFill/>
        </p:spPr>
        <p:txBody>
          <a:bodyPr wrap="none" rtlCol="0">
            <a:spAutoFit/>
          </a:bodyPr>
          <a:lstStyle/>
          <a:p>
            <a:r>
              <a:rPr lang="en-US" sz="1200" b="1" dirty="0"/>
              <a:t>Possible winning strategy</a:t>
            </a:r>
          </a:p>
          <a:p>
            <a:r>
              <a:rPr lang="en-US" sz="300" b="1" dirty="0">
                <a:effectLst/>
                <a:latin typeface="Calibri" panose="020F0502020204030204" pitchFamily="34" charset="0"/>
              </a:rPr>
              <a:t> </a:t>
            </a:r>
            <a:endParaRPr lang="en-IN" sz="1200" dirty="0">
              <a:effectLst/>
              <a:latin typeface="Calibri" panose="020F0502020204030204" pitchFamily="34" charset="0"/>
            </a:endParaRPr>
          </a:p>
          <a:p>
            <a:r>
              <a:rPr lang="en-IN" sz="1200" dirty="0">
                <a:latin typeface="Calibri" panose="020F0502020204030204" pitchFamily="34" charset="0"/>
              </a:rPr>
              <a:t>The popularity of specific ingredients (chocolate, caramel and peanuts) suggests that incorporating these into new product might be well-received.</a:t>
            </a:r>
          </a:p>
          <a:p>
            <a:pPr marL="0" marR="0">
              <a:spcBef>
                <a:spcPts val="0"/>
              </a:spcBef>
              <a:spcAft>
                <a:spcPts val="0"/>
              </a:spcAft>
            </a:pPr>
            <a:r>
              <a:rPr lang="en-IN" sz="1200" dirty="0">
                <a:effectLst/>
                <a:latin typeface="Calibri" panose="020F0502020204030204" pitchFamily="34" charset="0"/>
              </a:rPr>
              <a:t>This also suggest that combination of ingredients with textures might be appealing to consumers.</a:t>
            </a:r>
          </a:p>
          <a:p>
            <a:pPr marL="0" marR="0">
              <a:spcBef>
                <a:spcPts val="0"/>
              </a:spcBef>
              <a:spcAft>
                <a:spcPts val="0"/>
              </a:spcAft>
            </a:pPr>
            <a:r>
              <a:rPr lang="en-IN" sz="400" dirty="0">
                <a:effectLst/>
                <a:latin typeface="Calibri" panose="020F0502020204030204" pitchFamily="34" charset="0"/>
              </a:rPr>
              <a:t> </a:t>
            </a:r>
            <a:endParaRPr lang="en-IN" sz="1100" dirty="0">
              <a:effectLst/>
              <a:latin typeface="Calibri" panose="020F0502020204030204" pitchFamily="34" charset="0"/>
            </a:endParaRPr>
          </a:p>
          <a:p>
            <a:pPr marL="0" marR="0">
              <a:spcBef>
                <a:spcPts val="0"/>
              </a:spcBef>
              <a:spcAft>
                <a:spcPts val="0"/>
              </a:spcAft>
            </a:pPr>
            <a:r>
              <a:rPr lang="en-IN" sz="1200" b="1" dirty="0"/>
              <a:t>Optimal Pricing</a:t>
            </a:r>
          </a:p>
          <a:p>
            <a:pPr marL="0" marR="0">
              <a:spcBef>
                <a:spcPts val="0"/>
              </a:spcBef>
              <a:spcAft>
                <a:spcPts val="0"/>
              </a:spcAft>
            </a:pPr>
            <a:r>
              <a:rPr lang="en-IN" sz="100" b="1" dirty="0"/>
              <a:t> </a:t>
            </a:r>
            <a:endParaRPr lang="en-US" sz="1200" b="1" dirty="0"/>
          </a:p>
          <a:p>
            <a:pPr marL="0" marR="0">
              <a:spcBef>
                <a:spcPts val="0"/>
              </a:spcBef>
              <a:spcAft>
                <a:spcPts val="0"/>
              </a:spcAft>
            </a:pPr>
            <a:r>
              <a:rPr lang="en-US" sz="1200" dirty="0">
                <a:effectLst/>
                <a:latin typeface="Calibri" panose="020F0502020204030204" pitchFamily="34" charset="0"/>
              </a:rPr>
              <a:t>Aim for a pricing strategy that falls within the optimal range, neither too high nor too low, to attract a broader consumer base.</a:t>
            </a:r>
            <a:endParaRPr lang="en-IN" sz="1200" dirty="0">
              <a:effectLst/>
              <a:latin typeface="Calibri" panose="020F0502020204030204" pitchFamily="34" charset="0"/>
            </a:endParaRPr>
          </a:p>
          <a:p>
            <a:pPr marL="0" marR="0">
              <a:spcBef>
                <a:spcPts val="0"/>
              </a:spcBef>
              <a:spcAft>
                <a:spcPts val="0"/>
              </a:spcAft>
            </a:pPr>
            <a:r>
              <a:rPr lang="en-US" sz="500" dirty="0">
                <a:latin typeface="Calibri" panose="020F0502020204030204" pitchFamily="34" charset="0"/>
              </a:rPr>
              <a:t> </a:t>
            </a:r>
            <a:endParaRPr lang="en-US" sz="1800" dirty="0">
              <a:effectLst/>
              <a:latin typeface="Calibri" panose="020F0502020204030204" pitchFamily="34" charset="0"/>
            </a:endParaRPr>
          </a:p>
          <a:p>
            <a:pPr marL="0" marR="0">
              <a:spcBef>
                <a:spcPts val="0"/>
              </a:spcBef>
              <a:spcAft>
                <a:spcPts val="0"/>
              </a:spcAft>
            </a:pPr>
            <a:r>
              <a:rPr lang="en-IN" sz="1200" b="1" dirty="0"/>
              <a:t>Premium Options</a:t>
            </a:r>
            <a:endParaRPr lang="en-US" sz="1200" b="1" dirty="0"/>
          </a:p>
          <a:p>
            <a:pPr marL="0" marR="0">
              <a:spcBef>
                <a:spcPts val="0"/>
              </a:spcBef>
              <a:spcAft>
                <a:spcPts val="0"/>
              </a:spcAft>
            </a:pPr>
            <a:r>
              <a:rPr lang="en-US" sz="1200" dirty="0">
                <a:effectLst/>
                <a:latin typeface="Calibri" panose="020F0502020204030204" pitchFamily="34" charset="0"/>
              </a:rPr>
              <a:t>If feasible, consider introducing a premium product with high-quality ingredients, as there seems to be a market for such products, </a:t>
            </a:r>
          </a:p>
          <a:p>
            <a:pPr marL="0" marR="0">
              <a:spcBef>
                <a:spcPts val="0"/>
              </a:spcBef>
              <a:spcAft>
                <a:spcPts val="0"/>
              </a:spcAft>
            </a:pPr>
            <a:r>
              <a:rPr lang="en-US" sz="1200" dirty="0">
                <a:effectLst/>
                <a:latin typeface="Calibri" panose="020F0502020204030204" pitchFamily="34" charset="0"/>
              </a:rPr>
              <a:t>as evidenced by the success of premium candies like "Reese's Peanut Butter Cup" and "Kit Kat.“</a:t>
            </a:r>
          </a:p>
          <a:p>
            <a:pPr marL="0" marR="0">
              <a:spcBef>
                <a:spcPts val="0"/>
              </a:spcBef>
              <a:spcAft>
                <a:spcPts val="0"/>
              </a:spcAft>
            </a:pPr>
            <a:endParaRPr lang="en-US" sz="1200" dirty="0">
              <a:latin typeface="Calibri" panose="020F0502020204030204" pitchFamily="34" charset="0"/>
            </a:endParaRPr>
          </a:p>
        </p:txBody>
      </p:sp>
      <p:sp>
        <p:nvSpPr>
          <p:cNvPr id="10" name="TextBox 9">
            <a:extLst>
              <a:ext uri="{FF2B5EF4-FFF2-40B4-BE49-F238E27FC236}">
                <a16:creationId xmlns:a16="http://schemas.microsoft.com/office/drawing/2014/main" id="{6E791E69-E692-657A-2968-252C88FA303A}"/>
              </a:ext>
            </a:extLst>
          </p:cNvPr>
          <p:cNvSpPr txBox="1"/>
          <p:nvPr/>
        </p:nvSpPr>
        <p:spPr>
          <a:xfrm>
            <a:off x="788894" y="674606"/>
            <a:ext cx="3424518" cy="1246495"/>
          </a:xfrm>
          <a:prstGeom prst="rect">
            <a:avLst/>
          </a:prstGeom>
          <a:noFill/>
        </p:spPr>
        <p:txBody>
          <a:bodyPr wrap="square" rtlCol="0">
            <a:spAutoFit/>
          </a:bodyPr>
          <a:lstStyle/>
          <a:p>
            <a:r>
              <a:rPr lang="en-US" sz="1200" b="1" dirty="0">
                <a:effectLst/>
                <a:latin typeface="Calibri" panose="020F0502020204030204" pitchFamily="34" charset="0"/>
              </a:rPr>
              <a:t>Ingredients contribution for win-percentage</a:t>
            </a:r>
          </a:p>
          <a:p>
            <a:endParaRPr lang="en-US" sz="300" b="1" dirty="0">
              <a:effectLst/>
              <a:latin typeface="Calibri" panose="020F0502020204030204" pitchFamily="34" charset="0"/>
            </a:endParaRPr>
          </a:p>
          <a:p>
            <a:r>
              <a:rPr lang="en-US" sz="1200" dirty="0">
                <a:effectLst/>
                <a:latin typeface="Calibri" panose="020F0502020204030204" pitchFamily="34" charset="0"/>
              </a:rPr>
              <a:t>What percent of each ingredient is contributing to win percentage</a:t>
            </a:r>
          </a:p>
          <a:p>
            <a:endParaRPr lang="en-US" dirty="0">
              <a:latin typeface="Calibri" panose="020F0502020204030204" pitchFamily="34" charset="0"/>
            </a:endParaRPr>
          </a:p>
          <a:p>
            <a:endParaRPr lang="en-IN" dirty="0"/>
          </a:p>
        </p:txBody>
      </p:sp>
      <p:graphicFrame>
        <p:nvGraphicFramePr>
          <p:cNvPr id="11" name="Table 10">
            <a:extLst>
              <a:ext uri="{FF2B5EF4-FFF2-40B4-BE49-F238E27FC236}">
                <a16:creationId xmlns:a16="http://schemas.microsoft.com/office/drawing/2014/main" id="{9ACA1A8B-F8A2-A457-CB63-8FBA8BBC2E4C}"/>
              </a:ext>
            </a:extLst>
          </p:cNvPr>
          <p:cNvGraphicFramePr>
            <a:graphicFrameLocks noGrp="1"/>
          </p:cNvGraphicFramePr>
          <p:nvPr>
            <p:extLst>
              <p:ext uri="{D42A27DB-BD31-4B8C-83A1-F6EECF244321}">
                <p14:modId xmlns:p14="http://schemas.microsoft.com/office/powerpoint/2010/main" val="1124805924"/>
              </p:ext>
            </p:extLst>
          </p:nvPr>
        </p:nvGraphicFramePr>
        <p:xfrm>
          <a:off x="2544301" y="1335280"/>
          <a:ext cx="1424635" cy="3474720"/>
        </p:xfrm>
        <a:graphic>
          <a:graphicData uri="http://schemas.openxmlformats.org/drawingml/2006/table">
            <a:tbl>
              <a:tblPr/>
              <a:tblGrid>
                <a:gridCol w="672084">
                  <a:extLst>
                    <a:ext uri="{9D8B030D-6E8A-4147-A177-3AD203B41FA5}">
                      <a16:colId xmlns:a16="http://schemas.microsoft.com/office/drawing/2014/main" val="517391850"/>
                    </a:ext>
                  </a:extLst>
                </a:gridCol>
                <a:gridCol w="752551">
                  <a:extLst>
                    <a:ext uri="{9D8B030D-6E8A-4147-A177-3AD203B41FA5}">
                      <a16:colId xmlns:a16="http://schemas.microsoft.com/office/drawing/2014/main" val="2646245374"/>
                    </a:ext>
                  </a:extLst>
                </a:gridCol>
              </a:tblGrid>
              <a:tr h="0">
                <a:tc gridSpan="2">
                  <a:txBody>
                    <a:bodyPr/>
                    <a:lstStyle/>
                    <a:p>
                      <a:pPr marL="0" marR="0" algn="ctr" fontAlgn="t">
                        <a:spcBef>
                          <a:spcPts val="0"/>
                        </a:spcBef>
                        <a:spcAft>
                          <a:spcPts val="0"/>
                        </a:spcAft>
                      </a:pPr>
                      <a:r>
                        <a:rPr lang="en-US" sz="900" dirty="0">
                          <a:solidFill>
                            <a:srgbClr val="000000"/>
                          </a:solidFill>
                          <a:effectLst/>
                          <a:latin typeface="Calibri" panose="020F0502020204030204" pitchFamily="34" charset="0"/>
                        </a:rPr>
                        <a:t>Ingredients % composition for candy’s whose</a:t>
                      </a:r>
                      <a:br>
                        <a:rPr lang="en-US" sz="900" dirty="0">
                          <a:solidFill>
                            <a:srgbClr val="000000"/>
                          </a:solidFill>
                          <a:effectLst/>
                          <a:latin typeface="Calibri" panose="020F0502020204030204" pitchFamily="34" charset="0"/>
                        </a:rPr>
                      </a:br>
                      <a:r>
                        <a:rPr lang="en-US" sz="900" dirty="0">
                          <a:solidFill>
                            <a:srgbClr val="000000"/>
                          </a:solidFill>
                          <a:effectLst/>
                          <a:latin typeface="Calibri" panose="020F0502020204030204" pitchFamily="34" charset="0"/>
                        </a:rPr>
                        <a:t>Win percent is &gt; 68% </a:t>
                      </a:r>
                      <a:endParaRPr lang="en-IN" sz="900" dirty="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hMerge="1">
                  <a:txBody>
                    <a:bodyPr/>
                    <a:lstStyle/>
                    <a:p>
                      <a:pPr marL="0" marR="0" algn="r" fontAlgn="t">
                        <a:spcBef>
                          <a:spcPts val="0"/>
                        </a:spcBef>
                        <a:spcAft>
                          <a:spcPts val="0"/>
                        </a:spcAft>
                      </a:pPr>
                      <a:endParaRPr lang="en-IN" sz="1100" dirty="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2455679614"/>
                  </a:ext>
                </a:extLst>
              </a:tr>
              <a:tr h="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100" dirty="0">
                          <a:solidFill>
                            <a:srgbClr val="000000"/>
                          </a:solidFill>
                          <a:effectLst/>
                          <a:latin typeface="Calibri" panose="020F0502020204030204" pitchFamily="34" charset="0"/>
                        </a:rPr>
                        <a:t>Choco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lvl="0" indent="0" algn="r" defTabSz="914400" rtl="0" eaLnBrk="1" fontAlgn="t" latinLnBrk="0" hangingPunct="1">
                        <a:lnSpc>
                          <a:spcPct val="100000"/>
                        </a:lnSpc>
                        <a:spcBef>
                          <a:spcPts val="0"/>
                        </a:spcBef>
                        <a:spcAft>
                          <a:spcPts val="0"/>
                        </a:spcAft>
                        <a:buClrTx/>
                        <a:buSzTx/>
                        <a:buFontTx/>
                        <a:buNone/>
                        <a:tabLst/>
                        <a:defRPr/>
                      </a:pPr>
                      <a:r>
                        <a:rPr lang="en-IN" sz="1100" dirty="0">
                          <a:solidFill>
                            <a:srgbClr val="000000"/>
                          </a:solidFill>
                          <a:effectLst/>
                          <a:latin typeface="Calibri" panose="020F0502020204030204" pitchFamily="34" charset="0"/>
                        </a:rPr>
                        <a:t>90.4%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92957354"/>
                  </a:ext>
                </a:extLst>
              </a:tr>
              <a:tr h="0">
                <a:tc>
                  <a:txBody>
                    <a:bodyPr/>
                    <a:lstStyle/>
                    <a:p>
                      <a:pPr marL="0" marR="0" fontAlgn="t">
                        <a:spcBef>
                          <a:spcPts val="0"/>
                        </a:spcBef>
                        <a:spcAft>
                          <a:spcPts val="0"/>
                        </a:spcAft>
                      </a:pPr>
                      <a:r>
                        <a:rPr lang="en-IN" sz="1100">
                          <a:solidFill>
                            <a:srgbClr val="000000"/>
                          </a:solidFill>
                          <a:effectLst/>
                          <a:latin typeface="Calibri" panose="020F0502020204030204" pitchFamily="34" charset="0"/>
                        </a:rPr>
                        <a:t>Fruity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r" fontAlgn="t">
                        <a:spcBef>
                          <a:spcPts val="0"/>
                        </a:spcBef>
                        <a:spcAft>
                          <a:spcPts val="0"/>
                        </a:spcAft>
                      </a:pPr>
                      <a:r>
                        <a:rPr lang="en-IN" sz="1100" dirty="0">
                          <a:solidFill>
                            <a:srgbClr val="000000"/>
                          </a:solidFill>
                          <a:effectLst/>
                          <a:latin typeface="Calibri" panose="020F0502020204030204" pitchFamily="34" charset="0"/>
                        </a:rPr>
                        <a:t>0.9%</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1377141761"/>
                  </a:ext>
                </a:extLst>
              </a:tr>
              <a:tr h="0">
                <a:tc>
                  <a:txBody>
                    <a:bodyPr/>
                    <a:lstStyle/>
                    <a:p>
                      <a:pPr marL="0" marR="0" fontAlgn="t">
                        <a:spcBef>
                          <a:spcPts val="0"/>
                        </a:spcBef>
                        <a:spcAft>
                          <a:spcPts val="0"/>
                        </a:spcAft>
                      </a:pPr>
                      <a:r>
                        <a:rPr lang="en-IN" sz="1100">
                          <a:solidFill>
                            <a:srgbClr val="000000"/>
                          </a:solidFill>
                          <a:effectLst/>
                          <a:latin typeface="Calibri" panose="020F0502020204030204" pitchFamily="34" charset="0"/>
                        </a:rPr>
                        <a:t>Caramel</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r" fontAlgn="t">
                        <a:spcBef>
                          <a:spcPts val="0"/>
                        </a:spcBef>
                        <a:spcAft>
                          <a:spcPts val="0"/>
                        </a:spcAft>
                      </a:pPr>
                      <a:r>
                        <a:rPr lang="en-IN" sz="1100" dirty="0">
                          <a:solidFill>
                            <a:srgbClr val="000000"/>
                          </a:solidFill>
                          <a:effectLst/>
                          <a:latin typeface="Calibri" panose="020F0502020204030204" pitchFamily="34" charset="0"/>
                        </a:rPr>
                        <a:t>33.3%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3113268644"/>
                  </a:ext>
                </a:extLst>
              </a:tr>
              <a:tr h="0">
                <a:tc>
                  <a:txBody>
                    <a:bodyPr/>
                    <a:lstStyle/>
                    <a:p>
                      <a:pPr marL="0" marR="0" fontAlgn="t">
                        <a:spcBef>
                          <a:spcPts val="0"/>
                        </a:spcBef>
                        <a:spcAft>
                          <a:spcPts val="0"/>
                        </a:spcAft>
                      </a:pPr>
                      <a:r>
                        <a:rPr lang="en-IN" sz="1100">
                          <a:solidFill>
                            <a:srgbClr val="000000"/>
                          </a:solidFill>
                          <a:effectLst/>
                          <a:latin typeface="Calibri" panose="020F0502020204030204" pitchFamily="34" charset="0"/>
                        </a:rPr>
                        <a:t>Peanuty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r" fontAlgn="t">
                        <a:spcBef>
                          <a:spcPts val="0"/>
                        </a:spcBef>
                        <a:spcAft>
                          <a:spcPts val="0"/>
                        </a:spcAft>
                      </a:pPr>
                      <a:r>
                        <a:rPr lang="en-IN" sz="1100" dirty="0">
                          <a:solidFill>
                            <a:srgbClr val="000000"/>
                          </a:solidFill>
                          <a:effectLst/>
                          <a:latin typeface="Calibri" panose="020F0502020204030204" pitchFamily="34" charset="0"/>
                        </a:rPr>
                        <a:t>38%</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812942021"/>
                  </a:ext>
                </a:extLst>
              </a:tr>
              <a:tr h="0">
                <a:tc>
                  <a:txBody>
                    <a:bodyPr/>
                    <a:lstStyle/>
                    <a:p>
                      <a:pPr marL="0" marR="0" fontAlgn="t">
                        <a:spcBef>
                          <a:spcPts val="0"/>
                        </a:spcBef>
                        <a:spcAft>
                          <a:spcPts val="0"/>
                        </a:spcAft>
                      </a:pPr>
                      <a:r>
                        <a:rPr lang="en-IN" sz="1100">
                          <a:solidFill>
                            <a:srgbClr val="000000"/>
                          </a:solidFill>
                          <a:effectLst/>
                          <a:latin typeface="Calibri" panose="020F0502020204030204" pitchFamily="34" charset="0"/>
                        </a:rPr>
                        <a:t>nougat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r" fontAlgn="t">
                        <a:spcBef>
                          <a:spcPts val="0"/>
                        </a:spcBef>
                        <a:spcAft>
                          <a:spcPts val="0"/>
                        </a:spcAft>
                      </a:pPr>
                      <a:r>
                        <a:rPr lang="en-IN" sz="1100" dirty="0">
                          <a:solidFill>
                            <a:srgbClr val="000000"/>
                          </a:solidFill>
                          <a:effectLst/>
                          <a:latin typeface="Calibri" panose="020F0502020204030204" pitchFamily="34" charset="0"/>
                        </a:rPr>
                        <a:t>19%</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2603213952"/>
                  </a:ext>
                </a:extLst>
              </a:tr>
              <a:tr h="0">
                <a:tc>
                  <a:txBody>
                    <a:bodyPr/>
                    <a:lstStyle/>
                    <a:p>
                      <a:pPr marL="0" marR="0" fontAlgn="t">
                        <a:spcBef>
                          <a:spcPts val="0"/>
                        </a:spcBef>
                        <a:spcAft>
                          <a:spcPts val="0"/>
                        </a:spcAft>
                      </a:pPr>
                      <a:r>
                        <a:rPr lang="en-IN" sz="1100">
                          <a:solidFill>
                            <a:srgbClr val="000000"/>
                          </a:solidFill>
                          <a:effectLst/>
                          <a:latin typeface="Calibri" panose="020F0502020204030204" pitchFamily="34" charset="0"/>
                        </a:rPr>
                        <a:t>cripsed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r" fontAlgn="t">
                        <a:spcBef>
                          <a:spcPts val="0"/>
                        </a:spcBef>
                        <a:spcAft>
                          <a:spcPts val="0"/>
                        </a:spcAft>
                      </a:pPr>
                      <a:r>
                        <a:rPr lang="en-IN" sz="1100" dirty="0">
                          <a:solidFill>
                            <a:srgbClr val="000000"/>
                          </a:solidFill>
                          <a:effectLst/>
                          <a:latin typeface="Calibri" panose="020F0502020204030204" pitchFamily="34" charset="0"/>
                        </a:rPr>
                        <a:t>23%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2219925805"/>
                  </a:ext>
                </a:extLst>
              </a:tr>
              <a:tr h="0">
                <a:tc>
                  <a:txBody>
                    <a:bodyPr/>
                    <a:lstStyle/>
                    <a:p>
                      <a:pPr marL="0" marR="0" fontAlgn="t">
                        <a:spcBef>
                          <a:spcPts val="0"/>
                        </a:spcBef>
                        <a:spcAft>
                          <a:spcPts val="0"/>
                        </a:spcAft>
                      </a:pPr>
                      <a:r>
                        <a:rPr lang="en-IN" sz="1100">
                          <a:solidFill>
                            <a:srgbClr val="000000"/>
                          </a:solidFill>
                          <a:effectLst/>
                          <a:latin typeface="Calibri" panose="020F0502020204030204" pitchFamily="34" charset="0"/>
                        </a:rPr>
                        <a:t>hard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r" fontAlgn="t">
                        <a:spcBef>
                          <a:spcPts val="0"/>
                        </a:spcBef>
                        <a:spcAft>
                          <a:spcPts val="0"/>
                        </a:spcAft>
                      </a:pPr>
                      <a:r>
                        <a:rPr lang="en-IN" sz="1100" dirty="0">
                          <a:solidFill>
                            <a:srgbClr val="000000"/>
                          </a:solidFill>
                          <a:effectLst/>
                          <a:latin typeface="Calibri" panose="020F0502020204030204" pitchFamily="34" charset="0"/>
                        </a:rPr>
                        <a:t>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2756854288"/>
                  </a:ext>
                </a:extLst>
              </a:tr>
              <a:tr h="0">
                <a:tc>
                  <a:txBody>
                    <a:bodyPr/>
                    <a:lstStyle/>
                    <a:p>
                      <a:pPr marL="0" marR="0" fontAlgn="t">
                        <a:spcBef>
                          <a:spcPts val="0"/>
                        </a:spcBef>
                        <a:spcAft>
                          <a:spcPts val="0"/>
                        </a:spcAft>
                      </a:pPr>
                      <a:r>
                        <a:rPr lang="en-IN" sz="1100">
                          <a:solidFill>
                            <a:srgbClr val="000000"/>
                          </a:solidFill>
                          <a:effectLst/>
                          <a:latin typeface="Calibri" panose="020F0502020204030204" pitchFamily="34" charset="0"/>
                        </a:rPr>
                        <a:t>bar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r" fontAlgn="t">
                        <a:spcBef>
                          <a:spcPts val="0"/>
                        </a:spcBef>
                        <a:spcAft>
                          <a:spcPts val="0"/>
                        </a:spcAft>
                      </a:pPr>
                      <a:r>
                        <a:rPr lang="en-IN" sz="1100" dirty="0">
                          <a:solidFill>
                            <a:srgbClr val="000000"/>
                          </a:solidFill>
                          <a:effectLst/>
                          <a:latin typeface="Calibri" panose="020F0502020204030204" pitchFamily="34" charset="0"/>
                        </a:rPr>
                        <a:t>52.3%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4026683434"/>
                  </a:ext>
                </a:extLst>
              </a:tr>
              <a:tr h="0">
                <a:tc>
                  <a:txBody>
                    <a:bodyPr/>
                    <a:lstStyle/>
                    <a:p>
                      <a:pPr marL="0" marR="0" fontAlgn="t">
                        <a:spcBef>
                          <a:spcPts val="0"/>
                        </a:spcBef>
                        <a:spcAft>
                          <a:spcPts val="0"/>
                        </a:spcAft>
                      </a:pPr>
                      <a:r>
                        <a:rPr lang="en-IN" sz="1100">
                          <a:solidFill>
                            <a:srgbClr val="000000"/>
                          </a:solidFill>
                          <a:effectLst/>
                          <a:latin typeface="Calibri" panose="020F0502020204030204" pitchFamily="34" charset="0"/>
                        </a:rPr>
                        <a:t>pluri</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r" fontAlgn="t">
                        <a:spcBef>
                          <a:spcPts val="0"/>
                        </a:spcBef>
                        <a:spcAft>
                          <a:spcPts val="0"/>
                        </a:spcAft>
                      </a:pPr>
                      <a:r>
                        <a:rPr lang="en-IN" sz="1100" dirty="0">
                          <a:solidFill>
                            <a:srgbClr val="000000"/>
                          </a:solidFill>
                          <a:effectLst/>
                          <a:latin typeface="Calibri" panose="020F0502020204030204" pitchFamily="34" charset="0"/>
                        </a:rPr>
                        <a:t>33.3%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4280009471"/>
                  </a:ext>
                </a:extLst>
              </a:tr>
              <a:tr h="0">
                <a:tc>
                  <a:txBody>
                    <a:bodyPr/>
                    <a:lstStyle/>
                    <a:p>
                      <a:pPr marL="0" marR="0" fontAlgn="t">
                        <a:spcBef>
                          <a:spcPts val="0"/>
                        </a:spcBef>
                        <a:spcAft>
                          <a:spcPts val="0"/>
                        </a:spcAft>
                      </a:pPr>
                      <a:r>
                        <a:rPr lang="en-IN" sz="1100">
                          <a:solidFill>
                            <a:srgbClr val="000000"/>
                          </a:solidFill>
                          <a:effectLst/>
                          <a:latin typeface="Calibri" panose="020F0502020204030204" pitchFamily="34" charset="0"/>
                        </a:rPr>
                        <a:t>sugar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r" fontAlgn="t">
                        <a:spcBef>
                          <a:spcPts val="0"/>
                        </a:spcBef>
                        <a:spcAft>
                          <a:spcPts val="0"/>
                        </a:spcAft>
                      </a:pPr>
                      <a:r>
                        <a:rPr lang="en-IN" sz="1100" dirty="0">
                          <a:solidFill>
                            <a:srgbClr val="000000"/>
                          </a:solidFill>
                          <a:effectLst/>
                          <a:latin typeface="Calibri" panose="020F0502020204030204" pitchFamily="34" charset="0"/>
                        </a:rPr>
                        <a:t>60.4%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3086391435"/>
                  </a:ext>
                </a:extLst>
              </a:tr>
              <a:tr h="0">
                <a:tc>
                  <a:txBody>
                    <a:bodyPr/>
                    <a:lstStyle/>
                    <a:p>
                      <a:pPr marL="0" marR="0" fontAlgn="t">
                        <a:spcBef>
                          <a:spcPts val="0"/>
                        </a:spcBef>
                        <a:spcAft>
                          <a:spcPts val="0"/>
                        </a:spcAft>
                      </a:pPr>
                      <a:r>
                        <a:rPr lang="en-IN" sz="1100">
                          <a:solidFill>
                            <a:srgbClr val="000000"/>
                          </a:solidFill>
                          <a:effectLst/>
                          <a:latin typeface="Calibri" panose="020F0502020204030204" pitchFamily="34" charset="0"/>
                        </a:rPr>
                        <a:t>price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r" fontAlgn="t">
                        <a:spcBef>
                          <a:spcPts val="0"/>
                        </a:spcBef>
                        <a:spcAft>
                          <a:spcPts val="0"/>
                        </a:spcAft>
                      </a:pPr>
                      <a:r>
                        <a:rPr lang="en-IN" sz="1100" dirty="0">
                          <a:solidFill>
                            <a:srgbClr val="000000"/>
                          </a:solidFill>
                          <a:effectLst/>
                          <a:latin typeface="Calibri" panose="020F0502020204030204" pitchFamily="34" charset="0"/>
                        </a:rPr>
                        <a:t>65.1%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2414526742"/>
                  </a:ext>
                </a:extLst>
              </a:tr>
            </a:tbl>
          </a:graphicData>
        </a:graphic>
      </p:graphicFrame>
      <p:graphicFrame>
        <p:nvGraphicFramePr>
          <p:cNvPr id="12" name="Table 11">
            <a:extLst>
              <a:ext uri="{FF2B5EF4-FFF2-40B4-BE49-F238E27FC236}">
                <a16:creationId xmlns:a16="http://schemas.microsoft.com/office/drawing/2014/main" id="{0E71ADCD-FDE2-CEC3-984A-D4B10D15CFC9}"/>
              </a:ext>
            </a:extLst>
          </p:cNvPr>
          <p:cNvGraphicFramePr>
            <a:graphicFrameLocks noGrp="1"/>
          </p:cNvGraphicFramePr>
          <p:nvPr>
            <p:extLst>
              <p:ext uri="{D42A27DB-BD31-4B8C-83A1-F6EECF244321}">
                <p14:modId xmlns:p14="http://schemas.microsoft.com/office/powerpoint/2010/main" val="3939628478"/>
              </p:ext>
            </p:extLst>
          </p:nvPr>
        </p:nvGraphicFramePr>
        <p:xfrm>
          <a:off x="910295" y="1313100"/>
          <a:ext cx="1424635" cy="3474720"/>
        </p:xfrm>
        <a:graphic>
          <a:graphicData uri="http://schemas.openxmlformats.org/drawingml/2006/table">
            <a:tbl>
              <a:tblPr/>
              <a:tblGrid>
                <a:gridCol w="672084">
                  <a:extLst>
                    <a:ext uri="{9D8B030D-6E8A-4147-A177-3AD203B41FA5}">
                      <a16:colId xmlns:a16="http://schemas.microsoft.com/office/drawing/2014/main" val="706730738"/>
                    </a:ext>
                  </a:extLst>
                </a:gridCol>
                <a:gridCol w="752551">
                  <a:extLst>
                    <a:ext uri="{9D8B030D-6E8A-4147-A177-3AD203B41FA5}">
                      <a16:colId xmlns:a16="http://schemas.microsoft.com/office/drawing/2014/main" val="1260465105"/>
                    </a:ext>
                  </a:extLst>
                </a:gridCol>
              </a:tblGrid>
              <a:tr h="0">
                <a:tc gridSpan="2">
                  <a:txBody>
                    <a:bodyPr/>
                    <a:lstStyle/>
                    <a:p>
                      <a:pPr marL="0" marR="0" algn="ctr" fontAlgn="t">
                        <a:spcBef>
                          <a:spcPts val="0"/>
                        </a:spcBef>
                        <a:spcAft>
                          <a:spcPts val="0"/>
                        </a:spcAft>
                      </a:pPr>
                      <a:r>
                        <a:rPr lang="en-US" sz="900" dirty="0">
                          <a:solidFill>
                            <a:srgbClr val="000000"/>
                          </a:solidFill>
                          <a:effectLst/>
                          <a:latin typeface="Calibri" panose="020F0502020204030204" pitchFamily="34" charset="0"/>
                        </a:rPr>
                        <a:t>Ingredients % composition used by top 5 candy products in the market</a:t>
                      </a:r>
                      <a:endParaRPr lang="en-IN" sz="900" dirty="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hMerge="1">
                  <a:txBody>
                    <a:bodyPr/>
                    <a:lstStyle/>
                    <a:p>
                      <a:pPr marL="0" marR="0" algn="r" fontAlgn="t">
                        <a:spcBef>
                          <a:spcPts val="0"/>
                        </a:spcBef>
                        <a:spcAft>
                          <a:spcPts val="0"/>
                        </a:spcAft>
                      </a:pPr>
                      <a:endParaRPr lang="en-IN" sz="1100" dirty="0">
                        <a:solidFill>
                          <a:srgbClr val="000000"/>
                        </a:solidFill>
                        <a:effectLst/>
                        <a:latin typeface="Calibri" panose="020F0502020204030204" pitchFamily="34" charset="0"/>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1689395480"/>
                  </a:ext>
                </a:extLst>
              </a:tr>
              <a:tr h="0">
                <a:tc>
                  <a:txBody>
                    <a:bodyPr/>
                    <a:lstStyle/>
                    <a:p>
                      <a:pPr marL="0" marR="0" fontAlgn="t">
                        <a:spcBef>
                          <a:spcPts val="0"/>
                        </a:spcBef>
                        <a:spcAft>
                          <a:spcPts val="0"/>
                        </a:spcAft>
                      </a:pPr>
                      <a:r>
                        <a:rPr lang="en-IN" sz="1100" dirty="0">
                          <a:solidFill>
                            <a:srgbClr val="000000"/>
                          </a:solidFill>
                          <a:effectLst/>
                          <a:latin typeface="Calibri" panose="020F0502020204030204" pitchFamily="34" charset="0"/>
                        </a:rPr>
                        <a:t>Choco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r" fontAlgn="t">
                        <a:spcBef>
                          <a:spcPts val="0"/>
                        </a:spcBef>
                        <a:spcAft>
                          <a:spcPts val="0"/>
                        </a:spcAft>
                      </a:pPr>
                      <a:r>
                        <a:rPr lang="en-IN" sz="1100" dirty="0">
                          <a:solidFill>
                            <a:srgbClr val="000000"/>
                          </a:solidFill>
                          <a:effectLst/>
                          <a:latin typeface="Calibri" panose="020F0502020204030204" pitchFamily="34" charset="0"/>
                        </a:rPr>
                        <a:t>100%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2521256705"/>
                  </a:ext>
                </a:extLst>
              </a:tr>
              <a:tr h="0">
                <a:tc>
                  <a:txBody>
                    <a:bodyPr/>
                    <a:lstStyle/>
                    <a:p>
                      <a:pPr marL="0" marR="0" fontAlgn="t">
                        <a:spcBef>
                          <a:spcPts val="0"/>
                        </a:spcBef>
                        <a:spcAft>
                          <a:spcPts val="0"/>
                        </a:spcAft>
                      </a:pPr>
                      <a:r>
                        <a:rPr lang="en-IN" sz="1100">
                          <a:solidFill>
                            <a:srgbClr val="000000"/>
                          </a:solidFill>
                          <a:effectLst/>
                          <a:latin typeface="Calibri" panose="020F0502020204030204" pitchFamily="34" charset="0"/>
                        </a:rPr>
                        <a:t>Fruity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r" fontAlgn="t">
                        <a:spcBef>
                          <a:spcPts val="0"/>
                        </a:spcBef>
                        <a:spcAft>
                          <a:spcPts val="0"/>
                        </a:spcAft>
                      </a:pPr>
                      <a:r>
                        <a:rPr lang="en-IN" sz="1100" dirty="0">
                          <a:solidFill>
                            <a:srgbClr val="000000"/>
                          </a:solidFill>
                          <a:effectLst/>
                          <a:latin typeface="Calibri" panose="020F0502020204030204" pitchFamily="34" charset="0"/>
                        </a:rPr>
                        <a:t>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3027474980"/>
                  </a:ext>
                </a:extLst>
              </a:tr>
              <a:tr h="0">
                <a:tc>
                  <a:txBody>
                    <a:bodyPr/>
                    <a:lstStyle/>
                    <a:p>
                      <a:pPr marL="0" marR="0" fontAlgn="t">
                        <a:spcBef>
                          <a:spcPts val="0"/>
                        </a:spcBef>
                        <a:spcAft>
                          <a:spcPts val="0"/>
                        </a:spcAft>
                      </a:pPr>
                      <a:r>
                        <a:rPr lang="en-IN" sz="1100">
                          <a:solidFill>
                            <a:srgbClr val="000000"/>
                          </a:solidFill>
                          <a:effectLst/>
                          <a:latin typeface="Calibri" panose="020F0502020204030204" pitchFamily="34" charset="0"/>
                        </a:rPr>
                        <a:t>Caramel</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r" fontAlgn="t">
                        <a:spcBef>
                          <a:spcPts val="0"/>
                        </a:spcBef>
                        <a:spcAft>
                          <a:spcPts val="0"/>
                        </a:spcAft>
                      </a:pPr>
                      <a:r>
                        <a:rPr lang="en-IN" sz="1100" dirty="0">
                          <a:solidFill>
                            <a:srgbClr val="000000"/>
                          </a:solidFill>
                          <a:effectLst/>
                          <a:latin typeface="Calibri" panose="020F0502020204030204" pitchFamily="34" charset="0"/>
                        </a:rPr>
                        <a:t>40%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286456808"/>
                  </a:ext>
                </a:extLst>
              </a:tr>
              <a:tr h="0">
                <a:tc>
                  <a:txBody>
                    <a:bodyPr/>
                    <a:lstStyle/>
                    <a:p>
                      <a:pPr marL="0" marR="0" fontAlgn="t">
                        <a:spcBef>
                          <a:spcPts val="0"/>
                        </a:spcBef>
                        <a:spcAft>
                          <a:spcPts val="0"/>
                        </a:spcAft>
                      </a:pPr>
                      <a:r>
                        <a:rPr lang="en-IN" sz="1100">
                          <a:solidFill>
                            <a:srgbClr val="000000"/>
                          </a:solidFill>
                          <a:effectLst/>
                          <a:latin typeface="Calibri" panose="020F0502020204030204" pitchFamily="34" charset="0"/>
                        </a:rPr>
                        <a:t>Peanuty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r" fontAlgn="t">
                        <a:spcBef>
                          <a:spcPts val="0"/>
                        </a:spcBef>
                        <a:spcAft>
                          <a:spcPts val="0"/>
                        </a:spcAft>
                      </a:pPr>
                      <a:r>
                        <a:rPr lang="en-IN" sz="1100" dirty="0">
                          <a:solidFill>
                            <a:srgbClr val="000000"/>
                          </a:solidFill>
                          <a:effectLst/>
                          <a:latin typeface="Calibri" panose="020F0502020204030204" pitchFamily="34" charset="0"/>
                        </a:rPr>
                        <a:t>60%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2334770626"/>
                  </a:ext>
                </a:extLst>
              </a:tr>
              <a:tr h="0">
                <a:tc>
                  <a:txBody>
                    <a:bodyPr/>
                    <a:lstStyle/>
                    <a:p>
                      <a:pPr marL="0" marR="0" fontAlgn="t">
                        <a:spcBef>
                          <a:spcPts val="0"/>
                        </a:spcBef>
                        <a:spcAft>
                          <a:spcPts val="0"/>
                        </a:spcAft>
                      </a:pPr>
                      <a:r>
                        <a:rPr lang="en-IN" sz="1100">
                          <a:solidFill>
                            <a:srgbClr val="000000"/>
                          </a:solidFill>
                          <a:effectLst/>
                          <a:latin typeface="Calibri" panose="020F0502020204030204" pitchFamily="34" charset="0"/>
                        </a:rPr>
                        <a:t>nougat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r" fontAlgn="t">
                        <a:spcBef>
                          <a:spcPts val="0"/>
                        </a:spcBef>
                        <a:spcAft>
                          <a:spcPts val="0"/>
                        </a:spcAft>
                      </a:pPr>
                      <a:r>
                        <a:rPr lang="en-IN" sz="1100" dirty="0">
                          <a:solidFill>
                            <a:srgbClr val="000000"/>
                          </a:solidFill>
                          <a:effectLst/>
                          <a:latin typeface="Calibri" panose="020F0502020204030204" pitchFamily="34" charset="0"/>
                        </a:rPr>
                        <a:t>20%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3561122820"/>
                  </a:ext>
                </a:extLst>
              </a:tr>
              <a:tr h="0">
                <a:tc>
                  <a:txBody>
                    <a:bodyPr/>
                    <a:lstStyle/>
                    <a:p>
                      <a:pPr marL="0" marR="0" fontAlgn="t">
                        <a:spcBef>
                          <a:spcPts val="0"/>
                        </a:spcBef>
                        <a:spcAft>
                          <a:spcPts val="0"/>
                        </a:spcAft>
                      </a:pPr>
                      <a:r>
                        <a:rPr lang="en-IN" sz="1100">
                          <a:solidFill>
                            <a:srgbClr val="000000"/>
                          </a:solidFill>
                          <a:effectLst/>
                          <a:latin typeface="Calibri" panose="020F0502020204030204" pitchFamily="34" charset="0"/>
                        </a:rPr>
                        <a:t>cripsed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r" fontAlgn="t">
                        <a:spcBef>
                          <a:spcPts val="0"/>
                        </a:spcBef>
                        <a:spcAft>
                          <a:spcPts val="0"/>
                        </a:spcAft>
                      </a:pPr>
                      <a:r>
                        <a:rPr lang="en-IN" sz="1100" dirty="0">
                          <a:solidFill>
                            <a:srgbClr val="000000"/>
                          </a:solidFill>
                          <a:effectLst/>
                          <a:latin typeface="Calibri" panose="020F0502020204030204" pitchFamily="34" charset="0"/>
                        </a:rPr>
                        <a:t>40%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3969699964"/>
                  </a:ext>
                </a:extLst>
              </a:tr>
              <a:tr h="0">
                <a:tc>
                  <a:txBody>
                    <a:bodyPr/>
                    <a:lstStyle/>
                    <a:p>
                      <a:pPr marL="0" marR="0" fontAlgn="t">
                        <a:spcBef>
                          <a:spcPts val="0"/>
                        </a:spcBef>
                        <a:spcAft>
                          <a:spcPts val="0"/>
                        </a:spcAft>
                      </a:pPr>
                      <a:r>
                        <a:rPr lang="en-IN" sz="1100">
                          <a:solidFill>
                            <a:srgbClr val="000000"/>
                          </a:solidFill>
                          <a:effectLst/>
                          <a:latin typeface="Calibri" panose="020F0502020204030204" pitchFamily="34" charset="0"/>
                        </a:rPr>
                        <a:t>hard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r" fontAlgn="t">
                        <a:spcBef>
                          <a:spcPts val="0"/>
                        </a:spcBef>
                        <a:spcAft>
                          <a:spcPts val="0"/>
                        </a:spcAft>
                      </a:pPr>
                      <a:r>
                        <a:rPr lang="en-IN" sz="1100" dirty="0">
                          <a:solidFill>
                            <a:srgbClr val="000000"/>
                          </a:solidFill>
                          <a:effectLst/>
                          <a:latin typeface="Calibri" panose="020F0502020204030204" pitchFamily="34" charset="0"/>
                        </a:rPr>
                        <a:t>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4283571022"/>
                  </a:ext>
                </a:extLst>
              </a:tr>
              <a:tr h="0">
                <a:tc>
                  <a:txBody>
                    <a:bodyPr/>
                    <a:lstStyle/>
                    <a:p>
                      <a:pPr marL="0" marR="0" fontAlgn="t">
                        <a:spcBef>
                          <a:spcPts val="0"/>
                        </a:spcBef>
                        <a:spcAft>
                          <a:spcPts val="0"/>
                        </a:spcAft>
                      </a:pPr>
                      <a:r>
                        <a:rPr lang="en-IN" sz="1100">
                          <a:solidFill>
                            <a:srgbClr val="000000"/>
                          </a:solidFill>
                          <a:effectLst/>
                          <a:latin typeface="Calibri" panose="020F0502020204030204" pitchFamily="34" charset="0"/>
                        </a:rPr>
                        <a:t>bar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r" fontAlgn="t">
                        <a:spcBef>
                          <a:spcPts val="0"/>
                        </a:spcBef>
                        <a:spcAft>
                          <a:spcPts val="0"/>
                        </a:spcAft>
                      </a:pPr>
                      <a:r>
                        <a:rPr lang="en-IN" sz="1100" dirty="0">
                          <a:solidFill>
                            <a:srgbClr val="000000"/>
                          </a:solidFill>
                          <a:effectLst/>
                          <a:latin typeface="Calibri" panose="020F0502020204030204" pitchFamily="34" charset="0"/>
                        </a:rPr>
                        <a:t>60%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3524769916"/>
                  </a:ext>
                </a:extLst>
              </a:tr>
              <a:tr h="0">
                <a:tc>
                  <a:txBody>
                    <a:bodyPr/>
                    <a:lstStyle/>
                    <a:p>
                      <a:pPr marL="0" marR="0" fontAlgn="t">
                        <a:spcBef>
                          <a:spcPts val="0"/>
                        </a:spcBef>
                        <a:spcAft>
                          <a:spcPts val="0"/>
                        </a:spcAft>
                      </a:pPr>
                      <a:r>
                        <a:rPr lang="en-IN" sz="1100">
                          <a:solidFill>
                            <a:srgbClr val="000000"/>
                          </a:solidFill>
                          <a:effectLst/>
                          <a:latin typeface="Calibri" panose="020F0502020204030204" pitchFamily="34" charset="0"/>
                        </a:rPr>
                        <a:t>pluri</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r" fontAlgn="t">
                        <a:spcBef>
                          <a:spcPts val="0"/>
                        </a:spcBef>
                        <a:spcAft>
                          <a:spcPts val="0"/>
                        </a:spcAft>
                      </a:pPr>
                      <a:r>
                        <a:rPr lang="en-IN" sz="1100" dirty="0">
                          <a:solidFill>
                            <a:srgbClr val="000000"/>
                          </a:solidFill>
                          <a:effectLst/>
                          <a:latin typeface="Calibri" panose="020F0502020204030204" pitchFamily="34" charset="0"/>
                        </a:rPr>
                        <a:t>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2357232850"/>
                  </a:ext>
                </a:extLst>
              </a:tr>
              <a:tr h="0">
                <a:tc>
                  <a:txBody>
                    <a:bodyPr/>
                    <a:lstStyle/>
                    <a:p>
                      <a:pPr marL="0" marR="0" fontAlgn="t">
                        <a:spcBef>
                          <a:spcPts val="0"/>
                        </a:spcBef>
                        <a:spcAft>
                          <a:spcPts val="0"/>
                        </a:spcAft>
                      </a:pPr>
                      <a:r>
                        <a:rPr lang="en-IN" sz="1100">
                          <a:solidFill>
                            <a:srgbClr val="000000"/>
                          </a:solidFill>
                          <a:effectLst/>
                          <a:latin typeface="Calibri" panose="020F0502020204030204" pitchFamily="34" charset="0"/>
                        </a:rPr>
                        <a:t>sugar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r" fontAlgn="t">
                        <a:spcBef>
                          <a:spcPts val="0"/>
                        </a:spcBef>
                        <a:spcAft>
                          <a:spcPts val="0"/>
                        </a:spcAft>
                      </a:pPr>
                      <a:r>
                        <a:rPr lang="en-IN" sz="1100" dirty="0">
                          <a:solidFill>
                            <a:srgbClr val="000000"/>
                          </a:solidFill>
                          <a:effectLst/>
                          <a:latin typeface="Calibri" panose="020F0502020204030204" pitchFamily="34" charset="0"/>
                        </a:rPr>
                        <a:t>54.6%</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415026768"/>
                  </a:ext>
                </a:extLst>
              </a:tr>
              <a:tr h="0">
                <a:tc>
                  <a:txBody>
                    <a:bodyPr/>
                    <a:lstStyle/>
                    <a:p>
                      <a:pPr marL="0" marR="0" fontAlgn="t">
                        <a:spcBef>
                          <a:spcPts val="0"/>
                        </a:spcBef>
                        <a:spcAft>
                          <a:spcPts val="0"/>
                        </a:spcAft>
                      </a:pPr>
                      <a:r>
                        <a:rPr lang="en-IN" sz="1100" dirty="0">
                          <a:solidFill>
                            <a:srgbClr val="000000"/>
                          </a:solidFill>
                          <a:effectLst/>
                          <a:latin typeface="Calibri" panose="020F0502020204030204" pitchFamily="34" charset="0"/>
                        </a:rPr>
                        <a:t>price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algn="r" fontAlgn="t">
                        <a:spcBef>
                          <a:spcPts val="0"/>
                        </a:spcBef>
                        <a:spcAft>
                          <a:spcPts val="0"/>
                        </a:spcAft>
                      </a:pPr>
                      <a:r>
                        <a:rPr lang="en-IN" sz="1100" dirty="0">
                          <a:solidFill>
                            <a:srgbClr val="000000"/>
                          </a:solidFill>
                          <a:effectLst/>
                          <a:latin typeface="Calibri" panose="020F0502020204030204" pitchFamily="34" charset="0"/>
                        </a:rPr>
                        <a:t>65.1%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3949832932"/>
                  </a:ext>
                </a:extLst>
              </a:tr>
            </a:tbl>
          </a:graphicData>
        </a:graphic>
      </p:graphicFrame>
      <p:cxnSp>
        <p:nvCxnSpPr>
          <p:cNvPr id="16" name="Straight Connector 15">
            <a:extLst>
              <a:ext uri="{FF2B5EF4-FFF2-40B4-BE49-F238E27FC236}">
                <a16:creationId xmlns:a16="http://schemas.microsoft.com/office/drawing/2014/main" id="{AB7D1FA0-92B5-B216-80A8-77C5C30B8C6C}"/>
              </a:ext>
            </a:extLst>
          </p:cNvPr>
          <p:cNvCxnSpPr/>
          <p:nvPr/>
        </p:nvCxnSpPr>
        <p:spPr>
          <a:xfrm>
            <a:off x="4204443" y="674606"/>
            <a:ext cx="0" cy="4154040"/>
          </a:xfrm>
          <a:prstGeom prst="line">
            <a:avLst/>
          </a:prstGeom>
          <a:ln w="22225">
            <a:solidFill>
              <a:schemeClr val="accent1">
                <a:alpha val="31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28BD466-BA81-ECFD-FE4F-1BB4BA2DFD5C}"/>
              </a:ext>
            </a:extLst>
          </p:cNvPr>
          <p:cNvSpPr txBox="1"/>
          <p:nvPr/>
        </p:nvSpPr>
        <p:spPr>
          <a:xfrm>
            <a:off x="4375107" y="608995"/>
            <a:ext cx="3898988" cy="4555093"/>
          </a:xfrm>
          <a:prstGeom prst="rect">
            <a:avLst/>
          </a:prstGeom>
          <a:noFill/>
        </p:spPr>
        <p:txBody>
          <a:bodyPr wrap="square" rtlCol="0">
            <a:spAutoFit/>
          </a:bodyPr>
          <a:lstStyle/>
          <a:p>
            <a:r>
              <a:rPr lang="en-US" sz="1200" b="1" dirty="0">
                <a:effectLst/>
                <a:latin typeface="Calibri" panose="020F0502020204030204" pitchFamily="34" charset="0"/>
              </a:rPr>
              <a:t>Prici</a:t>
            </a:r>
            <a:r>
              <a:rPr lang="en-US" sz="1200" b="1" dirty="0">
                <a:latin typeface="Calibri" panose="020F0502020204030204" pitchFamily="34" charset="0"/>
              </a:rPr>
              <a:t>ng </a:t>
            </a:r>
            <a:r>
              <a:rPr lang="en-US" sz="1200" b="1" dirty="0">
                <a:effectLst/>
                <a:latin typeface="Calibri" panose="020F0502020204030204" pitchFamily="34" charset="0"/>
              </a:rPr>
              <a:t>effect on winning strategy</a:t>
            </a:r>
          </a:p>
          <a:p>
            <a:r>
              <a:rPr lang="en-US" sz="200" b="1" dirty="0">
                <a:latin typeface="Calibri" panose="020F0502020204030204" pitchFamily="34" charset="0"/>
              </a:rPr>
              <a:t> </a:t>
            </a:r>
            <a:endParaRPr lang="en-US" sz="1200" b="1" dirty="0">
              <a:effectLst/>
              <a:latin typeface="Calibri" panose="020F0502020204030204" pitchFamily="34" charset="0"/>
            </a:endParaRPr>
          </a:p>
          <a:p>
            <a:pPr marL="0" marR="0">
              <a:spcBef>
                <a:spcPts val="0"/>
              </a:spcBef>
              <a:spcAft>
                <a:spcPts val="0"/>
              </a:spcAft>
            </a:pPr>
            <a:r>
              <a:rPr lang="en-IN" sz="1200" dirty="0">
                <a:effectLst/>
                <a:latin typeface="Calibri" panose="020F0502020204030204" pitchFamily="34" charset="0"/>
              </a:rPr>
              <a:t>Price has low correlation with Win-percentage, while there isn't a clear trend using overall data.</a:t>
            </a:r>
          </a:p>
          <a:p>
            <a:endParaRPr lang="en-US" sz="400" dirty="0">
              <a:latin typeface="Calibri" panose="020F0502020204030204" pitchFamily="34" charset="0"/>
            </a:endParaRPr>
          </a:p>
          <a:p>
            <a:pPr marL="0" marR="0">
              <a:spcBef>
                <a:spcPts val="0"/>
              </a:spcBef>
              <a:spcAft>
                <a:spcPts val="0"/>
              </a:spcAft>
            </a:pPr>
            <a:r>
              <a:rPr lang="en-IN" sz="1100" b="1" i="1" dirty="0">
                <a:latin typeface="Calibri" panose="020F0502020204030204" pitchFamily="34" charset="0"/>
              </a:rPr>
              <a:t>Positive Correlation with Price:</a:t>
            </a:r>
          </a:p>
          <a:p>
            <a:pPr rtl="0" fontAlgn="ctr">
              <a:spcBef>
                <a:spcPts val="0"/>
              </a:spcBef>
              <a:spcAft>
                <a:spcPts val="0"/>
              </a:spcAft>
            </a:pPr>
            <a:r>
              <a:rPr lang="en-IN" sz="1200" dirty="0">
                <a:latin typeface="Calibri" panose="020F0502020204030204" pitchFamily="34" charset="0"/>
              </a:rPr>
              <a:t>Products like "Twix," "Snickers," "Reese's Peanut Butter Cup," and "Kit Kat" have higher win percentages (81.64%, 76.67%, 84.18%, and 76.77% respectively) and also higher price percentages. This suggests that these products, despite being relatively expensive, are more popular among consumers.</a:t>
            </a:r>
          </a:p>
          <a:p>
            <a:pPr rtl="0" fontAlgn="ctr">
              <a:spcBef>
                <a:spcPts val="0"/>
              </a:spcBef>
              <a:spcAft>
                <a:spcPts val="0"/>
              </a:spcAft>
            </a:pPr>
            <a:r>
              <a:rPr lang="en-IN" sz="200" dirty="0">
                <a:latin typeface="Calibri" panose="020F0502020204030204" pitchFamily="34" charset="0"/>
              </a:rPr>
              <a:t> </a:t>
            </a:r>
            <a:endParaRPr lang="en-IN" sz="1200" dirty="0">
              <a:latin typeface="Calibri" panose="020F0502020204030204" pitchFamily="34" charset="0"/>
            </a:endParaRPr>
          </a:p>
          <a:p>
            <a:pPr marL="0" marR="0">
              <a:spcBef>
                <a:spcPts val="0"/>
              </a:spcBef>
              <a:spcAft>
                <a:spcPts val="0"/>
              </a:spcAft>
            </a:pPr>
            <a:r>
              <a:rPr lang="en-IN" sz="1100" b="1" i="1" dirty="0">
                <a:latin typeface="Calibri" panose="020F0502020204030204" pitchFamily="34" charset="0"/>
              </a:rPr>
              <a:t>Negative Correlation with Price:</a:t>
            </a:r>
          </a:p>
          <a:p>
            <a:pPr rtl="0" fontAlgn="ctr">
              <a:spcBef>
                <a:spcPts val="0"/>
              </a:spcBef>
              <a:spcAft>
                <a:spcPts val="0"/>
              </a:spcAft>
            </a:pPr>
            <a:r>
              <a:rPr lang="en-IN" sz="1200" dirty="0">
                <a:latin typeface="Calibri" panose="020F0502020204030204" pitchFamily="34" charset="0"/>
              </a:rPr>
              <a:t>Conversely, some products like “Super Bubble" and “One Dime" have high price percentages and lower win percentages (27.35% and 32.26% respectively). This implies that these products, despite being cheaper, are not popular among consumers.</a:t>
            </a:r>
          </a:p>
          <a:p>
            <a:pPr rtl="0" fontAlgn="ctr">
              <a:spcBef>
                <a:spcPts val="0"/>
              </a:spcBef>
              <a:spcAft>
                <a:spcPts val="0"/>
              </a:spcAft>
            </a:pPr>
            <a:r>
              <a:rPr lang="en-IN" sz="300" dirty="0">
                <a:effectLst/>
                <a:latin typeface="Calibri" panose="020F0502020204030204" pitchFamily="34" charset="0"/>
              </a:rPr>
              <a:t> </a:t>
            </a:r>
            <a:endParaRPr lang="en-US" sz="1100" dirty="0">
              <a:effectLst/>
              <a:latin typeface="+mj-lt"/>
            </a:endParaRPr>
          </a:p>
          <a:p>
            <a:pPr marL="0" marR="0">
              <a:spcBef>
                <a:spcPts val="0"/>
              </a:spcBef>
              <a:spcAft>
                <a:spcPts val="0"/>
              </a:spcAft>
            </a:pPr>
            <a:r>
              <a:rPr lang="en-IN" sz="1100" b="1" i="1" dirty="0">
                <a:latin typeface="Calibri" panose="020F0502020204030204" pitchFamily="34" charset="0"/>
              </a:rPr>
              <a:t>Special Consideration for High-End Products:</a:t>
            </a:r>
          </a:p>
          <a:p>
            <a:pPr rtl="0" fontAlgn="ctr">
              <a:spcBef>
                <a:spcPts val="0"/>
              </a:spcBef>
              <a:spcAft>
                <a:spcPts val="0"/>
              </a:spcAft>
            </a:pPr>
            <a:r>
              <a:rPr lang="en-IN" sz="1200" dirty="0">
                <a:latin typeface="Calibri" panose="020F0502020204030204" pitchFamily="34" charset="0"/>
              </a:rPr>
              <a:t>High-end products like "Twix", "Reese's Peanut Butter Cup," "Snickers," and "Kit Kat" justify their higher prices with significantly higher win percentages. This suggests that consumers are willing to pay more for certain premium candy products.</a:t>
            </a:r>
          </a:p>
          <a:p>
            <a:endParaRPr lang="en-IN" dirty="0"/>
          </a:p>
        </p:txBody>
      </p:sp>
      <p:sp>
        <p:nvSpPr>
          <p:cNvPr id="19" name="TextBox 18">
            <a:extLst>
              <a:ext uri="{FF2B5EF4-FFF2-40B4-BE49-F238E27FC236}">
                <a16:creationId xmlns:a16="http://schemas.microsoft.com/office/drawing/2014/main" id="{E0266961-C4DB-F51E-0979-C71F9A3A78AA}"/>
              </a:ext>
            </a:extLst>
          </p:cNvPr>
          <p:cNvSpPr txBox="1"/>
          <p:nvPr/>
        </p:nvSpPr>
        <p:spPr>
          <a:xfrm>
            <a:off x="8606150" y="606741"/>
            <a:ext cx="3343835" cy="3954929"/>
          </a:xfrm>
          <a:prstGeom prst="rect">
            <a:avLst/>
          </a:prstGeom>
          <a:noFill/>
        </p:spPr>
        <p:txBody>
          <a:bodyPr wrap="square" rtlCol="0">
            <a:spAutoFit/>
          </a:bodyPr>
          <a:lstStyle/>
          <a:p>
            <a:pPr rtl="0" fontAlgn="ctr">
              <a:spcBef>
                <a:spcPts val="0"/>
              </a:spcBef>
              <a:spcAft>
                <a:spcPts val="0"/>
              </a:spcAft>
            </a:pPr>
            <a:r>
              <a:rPr lang="en-IN" sz="1200" b="1" dirty="0">
                <a:latin typeface="Calibri" panose="020F0502020204030204" pitchFamily="34" charset="0"/>
              </a:rPr>
              <a:t>More Ingredients</a:t>
            </a:r>
          </a:p>
          <a:p>
            <a:pPr rtl="0" fontAlgn="ctr">
              <a:spcBef>
                <a:spcPts val="0"/>
              </a:spcBef>
              <a:spcAft>
                <a:spcPts val="0"/>
              </a:spcAft>
              <a:buFont typeface="Arial" panose="020B0604020202020204" pitchFamily="34" charset="0"/>
              <a:buChar char="•"/>
            </a:pPr>
            <a:r>
              <a:rPr lang="en-IN" sz="1200" dirty="0">
                <a:latin typeface="Calibri" panose="020F0502020204030204" pitchFamily="34" charset="0"/>
              </a:rPr>
              <a:t> Products with more ingredients tend to have a  higher price percentage.</a:t>
            </a:r>
          </a:p>
          <a:p>
            <a:pPr rtl="0" fontAlgn="ctr">
              <a:spcBef>
                <a:spcPts val="0"/>
              </a:spcBef>
              <a:spcAft>
                <a:spcPts val="0"/>
              </a:spcAft>
              <a:buFont typeface="Arial" panose="020B0604020202020204" pitchFamily="34" charset="0"/>
              <a:buChar char="•"/>
            </a:pPr>
            <a:r>
              <a:rPr lang="en-IN" sz="1200" dirty="0">
                <a:latin typeface="Calibri" panose="020F0502020204030204" pitchFamily="34" charset="0"/>
              </a:rPr>
              <a:t> The presence of popular ingredients like chocolate, caramel, peanuts, and crisped rice contributes to higher prices.</a:t>
            </a:r>
          </a:p>
          <a:p>
            <a:pPr rtl="0" fontAlgn="ctr">
              <a:spcBef>
                <a:spcPts val="0"/>
              </a:spcBef>
              <a:spcAft>
                <a:spcPts val="0"/>
              </a:spcAft>
              <a:buFont typeface="Arial" panose="020B0604020202020204" pitchFamily="34" charset="0"/>
              <a:buChar char="•"/>
            </a:pPr>
            <a:r>
              <a:rPr lang="en-IN" sz="1200" dirty="0">
                <a:latin typeface="Calibri" panose="020F0502020204030204" pitchFamily="34" charset="0"/>
              </a:rPr>
              <a:t> Premium ingredients, such as in the case of Twix, justify an even higher price.</a:t>
            </a:r>
          </a:p>
          <a:p>
            <a:pPr rtl="0" fontAlgn="ctr">
              <a:spcBef>
                <a:spcPts val="0"/>
              </a:spcBef>
              <a:spcAft>
                <a:spcPts val="0"/>
              </a:spcAft>
            </a:pPr>
            <a:endParaRPr lang="en-IN" sz="600" dirty="0">
              <a:solidFill>
                <a:srgbClr val="374151"/>
              </a:solidFill>
              <a:effectLst/>
              <a:latin typeface="Calibri" panose="020F0502020204030204" pitchFamily="34" charset="0"/>
            </a:endParaRPr>
          </a:p>
          <a:p>
            <a:pPr rtl="0" fontAlgn="ctr">
              <a:spcBef>
                <a:spcPts val="0"/>
              </a:spcBef>
              <a:spcAft>
                <a:spcPts val="0"/>
              </a:spcAft>
            </a:pPr>
            <a:r>
              <a:rPr lang="en-IN" sz="1200" b="1" dirty="0">
                <a:latin typeface="Calibri" panose="020F0502020204030204" pitchFamily="34" charset="0"/>
              </a:rPr>
              <a:t>Fewer Ingredients</a:t>
            </a:r>
          </a:p>
          <a:p>
            <a:pPr rtl="0" fontAlgn="ctr">
              <a:spcBef>
                <a:spcPts val="0"/>
              </a:spcBef>
              <a:spcAft>
                <a:spcPts val="0"/>
              </a:spcAft>
              <a:buFont typeface="Arial" panose="020B0604020202020204" pitchFamily="34" charset="0"/>
              <a:buChar char="•"/>
            </a:pPr>
            <a:r>
              <a:rPr lang="en-IN" sz="1200" dirty="0">
                <a:latin typeface="Calibri" panose="020F0502020204030204" pitchFamily="34" charset="0"/>
              </a:rPr>
              <a:t> Products with fewer ingredients, especially those with fruity flavours, tend to have relatively lower prices.</a:t>
            </a:r>
            <a:endParaRPr lang="en-IN" sz="1200" b="1" dirty="0">
              <a:latin typeface="Calibri" panose="020F0502020204030204" pitchFamily="34" charset="0"/>
            </a:endParaRPr>
          </a:p>
          <a:p>
            <a:pPr rtl="0" fontAlgn="ctr">
              <a:spcBef>
                <a:spcPts val="0"/>
              </a:spcBef>
              <a:spcAft>
                <a:spcPts val="0"/>
              </a:spcAft>
              <a:buFont typeface="Arial" panose="020B0604020202020204" pitchFamily="34" charset="0"/>
              <a:buChar char="•"/>
            </a:pPr>
            <a:r>
              <a:rPr lang="en-IN" sz="1200" dirty="0">
                <a:latin typeface="Calibri" panose="020F0502020204030204" pitchFamily="34" charset="0"/>
              </a:rPr>
              <a:t> However, exceptions like Ring Pop demonstrate that few ingredients can have high pricing.</a:t>
            </a:r>
          </a:p>
          <a:p>
            <a:pPr rtl="0" fontAlgn="ctr">
              <a:spcBef>
                <a:spcPts val="0"/>
              </a:spcBef>
              <a:spcAft>
                <a:spcPts val="0"/>
              </a:spcAft>
            </a:pPr>
            <a:endParaRPr lang="en-IN" sz="500" dirty="0">
              <a:latin typeface="Calibri" panose="020F0502020204030204" pitchFamily="34" charset="0"/>
            </a:endParaRPr>
          </a:p>
          <a:p>
            <a:pPr rtl="0" fontAlgn="ctr">
              <a:spcBef>
                <a:spcPts val="0"/>
              </a:spcBef>
              <a:spcAft>
                <a:spcPts val="0"/>
              </a:spcAft>
            </a:pPr>
            <a:r>
              <a:rPr lang="en-IN" sz="1200" b="1" dirty="0">
                <a:latin typeface="Calibri" panose="020F0502020204030204" pitchFamily="34" charset="0"/>
              </a:rPr>
              <a:t>Implications for Product Development</a:t>
            </a:r>
          </a:p>
          <a:p>
            <a:pPr rtl="0" fontAlgn="ctr">
              <a:spcBef>
                <a:spcPts val="0"/>
              </a:spcBef>
              <a:spcAft>
                <a:spcPts val="0"/>
              </a:spcAft>
              <a:buFont typeface="Arial" panose="020B0604020202020204" pitchFamily="34" charset="0"/>
              <a:buChar char="•"/>
            </a:pPr>
            <a:r>
              <a:rPr lang="en-IN" sz="1200" dirty="0">
                <a:latin typeface="Calibri" panose="020F0502020204030204" pitchFamily="34" charset="0"/>
              </a:rPr>
              <a:t> For products with more ingredients, consider emphasizing quality and variety to justify a higher price point.</a:t>
            </a:r>
          </a:p>
          <a:p>
            <a:pPr rtl="0" fontAlgn="ctr">
              <a:spcBef>
                <a:spcPts val="0"/>
              </a:spcBef>
              <a:spcAft>
                <a:spcPts val="0"/>
              </a:spcAft>
              <a:buFont typeface="Arial" panose="020B0604020202020204" pitchFamily="34" charset="0"/>
              <a:buChar char="•"/>
            </a:pPr>
            <a:r>
              <a:rPr lang="en-IN" sz="1200" dirty="0">
                <a:latin typeface="Calibri" panose="020F0502020204030204" pitchFamily="34" charset="0"/>
              </a:rPr>
              <a:t> Products with fewer ingredients may target a different market segment seeking affordability.</a:t>
            </a:r>
          </a:p>
        </p:txBody>
      </p:sp>
      <p:cxnSp>
        <p:nvCxnSpPr>
          <p:cNvPr id="20" name="Straight Connector 19">
            <a:extLst>
              <a:ext uri="{FF2B5EF4-FFF2-40B4-BE49-F238E27FC236}">
                <a16:creationId xmlns:a16="http://schemas.microsoft.com/office/drawing/2014/main" id="{9610F947-DDE5-A88C-718B-0A29337228AF}"/>
              </a:ext>
            </a:extLst>
          </p:cNvPr>
          <p:cNvCxnSpPr/>
          <p:nvPr/>
        </p:nvCxnSpPr>
        <p:spPr>
          <a:xfrm>
            <a:off x="8462686" y="656677"/>
            <a:ext cx="0" cy="4154040"/>
          </a:xfrm>
          <a:prstGeom prst="line">
            <a:avLst/>
          </a:prstGeom>
          <a:ln w="22225">
            <a:solidFill>
              <a:schemeClr val="accent1">
                <a:alpha val="31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F213EE15-9264-3514-82A1-02BCA03D23D6}"/>
              </a:ext>
            </a:extLst>
          </p:cNvPr>
          <p:cNvGrpSpPr/>
          <p:nvPr/>
        </p:nvGrpSpPr>
        <p:grpSpPr>
          <a:xfrm>
            <a:off x="896474" y="126399"/>
            <a:ext cx="10865217" cy="495225"/>
            <a:chOff x="896474" y="126399"/>
            <a:chExt cx="10865217" cy="495225"/>
          </a:xfrm>
        </p:grpSpPr>
        <p:sp>
          <p:nvSpPr>
            <p:cNvPr id="6" name="TextBox 5">
              <a:extLst>
                <a:ext uri="{FF2B5EF4-FFF2-40B4-BE49-F238E27FC236}">
                  <a16:creationId xmlns:a16="http://schemas.microsoft.com/office/drawing/2014/main" id="{C964F2C3-261F-F206-5A7E-7B1E786D60A0}"/>
                </a:ext>
              </a:extLst>
            </p:cNvPr>
            <p:cNvSpPr txBox="1"/>
            <p:nvPr/>
          </p:nvSpPr>
          <p:spPr>
            <a:xfrm>
              <a:off x="896474" y="198387"/>
              <a:ext cx="10865217" cy="369332"/>
            </a:xfrm>
            <a:prstGeom prst="rect">
              <a:avLst/>
            </a:prstGeom>
            <a:solidFill>
              <a:srgbClr val="0050AA"/>
            </a:solidFill>
          </p:spPr>
          <p:txBody>
            <a:bodyPr wrap="square" rtlCol="0">
              <a:spAutoFit/>
            </a:bodyPr>
            <a:lstStyle/>
            <a:p>
              <a:r>
                <a:rPr lang="en-US" dirty="0"/>
                <a:t>             </a:t>
              </a:r>
              <a:r>
                <a:rPr lang="en-US" dirty="0">
                  <a:solidFill>
                    <a:schemeClr val="bg1"/>
                  </a:solidFill>
                </a:rPr>
                <a:t>LIDL Case Study – Expanding Candy Offering</a:t>
              </a:r>
              <a:endParaRPr lang="en-IN" dirty="0">
                <a:solidFill>
                  <a:schemeClr val="bg1"/>
                </a:solidFill>
              </a:endParaRPr>
            </a:p>
          </p:txBody>
        </p:sp>
        <p:pic>
          <p:nvPicPr>
            <p:cNvPr id="31" name="Picture 30">
              <a:extLst>
                <a:ext uri="{FF2B5EF4-FFF2-40B4-BE49-F238E27FC236}">
                  <a16:creationId xmlns:a16="http://schemas.microsoft.com/office/drawing/2014/main" id="{4DDF0F3A-D28B-0145-94C5-0BB916D117F3}"/>
                </a:ext>
              </a:extLst>
            </p:cNvPr>
            <p:cNvPicPr>
              <a:picLocks noChangeAspect="1"/>
            </p:cNvPicPr>
            <p:nvPr/>
          </p:nvPicPr>
          <p:blipFill>
            <a:blip r:embed="rId4"/>
            <a:stretch>
              <a:fillRect/>
            </a:stretch>
          </p:blipFill>
          <p:spPr>
            <a:xfrm>
              <a:off x="897419" y="126399"/>
              <a:ext cx="492110" cy="495225"/>
            </a:xfrm>
            <a:prstGeom prst="rect">
              <a:avLst/>
            </a:prstGeom>
          </p:spPr>
        </p:pic>
      </p:grpSp>
    </p:spTree>
    <p:extLst>
      <p:ext uri="{BB962C8B-B14F-4D97-AF65-F5344CB8AC3E}">
        <p14:creationId xmlns:p14="http://schemas.microsoft.com/office/powerpoint/2010/main" val="2861444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90000"/>
          </a:schemeClr>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EF793D6-FB0F-175E-DC5A-D7CF2A5CBF32}"/>
              </a:ext>
            </a:extLst>
          </p:cNvPr>
          <p:cNvSpPr/>
          <p:nvPr/>
        </p:nvSpPr>
        <p:spPr>
          <a:xfrm>
            <a:off x="1035425" y="4359351"/>
            <a:ext cx="4648199" cy="2431435"/>
          </a:xfrm>
          <a:prstGeom prst="rect">
            <a:avLst/>
          </a:prstGeom>
          <a:blipFill dpi="0" rotWithShape="1">
            <a:blip r:embed="rId2"/>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9AF8889A-F7D7-D72B-8CE9-B00096828B5E}"/>
              </a:ext>
            </a:extLst>
          </p:cNvPr>
          <p:cNvSpPr txBox="1"/>
          <p:nvPr/>
        </p:nvSpPr>
        <p:spPr>
          <a:xfrm>
            <a:off x="1344711" y="3023105"/>
            <a:ext cx="7841249" cy="1708160"/>
          </a:xfrm>
          <a:prstGeom prst="rect">
            <a:avLst/>
          </a:prstGeom>
          <a:noFill/>
        </p:spPr>
        <p:txBody>
          <a:bodyPr wrap="none" rtlCol="0">
            <a:spAutoFit/>
          </a:bodyPr>
          <a:lstStyle/>
          <a:p>
            <a:r>
              <a:rPr lang="en-IN" sz="1400" b="1" dirty="0">
                <a:latin typeface="Calibri (Body)"/>
              </a:rPr>
              <a:t>Aim</a:t>
            </a:r>
            <a:r>
              <a:rPr lang="en-IN" sz="1400" dirty="0">
                <a:latin typeface="Calibri (Body)"/>
              </a:rPr>
              <a:t>: Assess weightage of features on winning strategy.</a:t>
            </a:r>
          </a:p>
          <a:p>
            <a:r>
              <a:rPr lang="en-IN" sz="1400" b="1" dirty="0">
                <a:latin typeface="Calibri (Body)"/>
              </a:rPr>
              <a:t>Method</a:t>
            </a:r>
            <a:r>
              <a:rPr lang="en-IN" sz="1400" dirty="0">
                <a:latin typeface="Calibri (Body)"/>
              </a:rPr>
              <a:t>: Fitted simple regression model on the data</a:t>
            </a:r>
          </a:p>
          <a:p>
            <a:r>
              <a:rPr lang="en-IN" sz="300" dirty="0">
                <a:latin typeface="Calibri (Body)"/>
              </a:rPr>
              <a:t> </a:t>
            </a:r>
            <a:endParaRPr lang="en-IN" sz="1200" dirty="0">
              <a:latin typeface="Calibri (Body)"/>
            </a:endParaRPr>
          </a:p>
          <a:p>
            <a:r>
              <a:rPr lang="en-IN" sz="1400" dirty="0">
                <a:latin typeface="Calibri (Body)"/>
              </a:rPr>
              <a:t>Approx win-percentage equation using regression model</a:t>
            </a:r>
          </a:p>
          <a:p>
            <a:endParaRPr lang="en-IN" sz="400" b="0" dirty="0">
              <a:effectLst/>
              <a:latin typeface="Calibri (Body)"/>
            </a:endParaRPr>
          </a:p>
          <a:p>
            <a:r>
              <a:rPr lang="en-IN" sz="1400" dirty="0">
                <a:latin typeface="Calibri (Body)"/>
              </a:rPr>
              <a:t>Win-percentage =  </a:t>
            </a:r>
            <a:r>
              <a:rPr lang="en-IN" sz="1400" b="0" dirty="0">
                <a:effectLst/>
                <a:latin typeface="Calibri (Body)"/>
              </a:rPr>
              <a:t>35.1</a:t>
            </a:r>
            <a:r>
              <a:rPr lang="en-IN" sz="1400" b="0" dirty="0">
                <a:solidFill>
                  <a:srgbClr val="CCCCCC"/>
                </a:solidFill>
                <a:effectLst/>
                <a:latin typeface="Calibri (Body)"/>
              </a:rPr>
              <a:t> </a:t>
            </a:r>
            <a:r>
              <a:rPr lang="en-IN" sz="1400" b="0" dirty="0">
                <a:effectLst/>
                <a:latin typeface="Calibri (Body)"/>
              </a:rPr>
              <a:t>+ (</a:t>
            </a:r>
            <a:r>
              <a:rPr lang="en-IN" sz="1400" b="0" dirty="0">
                <a:solidFill>
                  <a:srgbClr val="CC6600"/>
                </a:solidFill>
                <a:effectLst/>
                <a:latin typeface="Calibri (Body)"/>
              </a:rPr>
              <a:t>'chocolate'</a:t>
            </a:r>
            <a:r>
              <a:rPr lang="en-IN" sz="1400" b="0" dirty="0">
                <a:effectLst/>
                <a:latin typeface="Calibri (Body)"/>
              </a:rPr>
              <a:t>*19.7) + (</a:t>
            </a:r>
            <a:r>
              <a:rPr lang="en-IN" sz="1400" b="0" dirty="0">
                <a:solidFill>
                  <a:srgbClr val="92D050"/>
                </a:solidFill>
                <a:effectLst/>
                <a:latin typeface="Calibri (Body)"/>
              </a:rPr>
              <a:t>'fruity’*</a:t>
            </a:r>
            <a:r>
              <a:rPr lang="en-IN" sz="1400" b="0" dirty="0">
                <a:effectLst/>
                <a:latin typeface="Calibri (Body)"/>
              </a:rPr>
              <a:t>9.4) + (</a:t>
            </a:r>
            <a:r>
              <a:rPr lang="en-IN" sz="1400" b="0" dirty="0">
                <a:solidFill>
                  <a:srgbClr val="EDBE11"/>
                </a:solidFill>
                <a:effectLst/>
                <a:latin typeface="Calibri (Body)"/>
              </a:rPr>
              <a:t>'caramel’</a:t>
            </a:r>
            <a:r>
              <a:rPr lang="en-IN" sz="1400" b="0" dirty="0">
                <a:effectLst/>
                <a:latin typeface="Calibri (Body)"/>
              </a:rPr>
              <a:t>*2.22) + (</a:t>
            </a:r>
            <a:r>
              <a:rPr lang="en-IN" sz="1400" b="0" dirty="0">
                <a:solidFill>
                  <a:srgbClr val="EDBE11"/>
                </a:solidFill>
                <a:effectLst/>
                <a:latin typeface="Calibri (Body)"/>
              </a:rPr>
              <a:t>'</a:t>
            </a:r>
            <a:r>
              <a:rPr lang="en-IN" sz="1400" b="0" dirty="0" err="1">
                <a:solidFill>
                  <a:srgbClr val="EDBE11"/>
                </a:solidFill>
                <a:effectLst/>
                <a:latin typeface="Calibri (Body)"/>
              </a:rPr>
              <a:t>peanutyalmondy</a:t>
            </a:r>
            <a:r>
              <a:rPr lang="en-IN" sz="1400" b="0" dirty="0">
                <a:solidFill>
                  <a:srgbClr val="EDBE11"/>
                </a:solidFill>
                <a:effectLst/>
                <a:latin typeface="Calibri (Body)"/>
              </a:rPr>
              <a:t>'</a:t>
            </a:r>
            <a:r>
              <a:rPr lang="en-IN" sz="1400" b="0" dirty="0">
                <a:effectLst/>
                <a:latin typeface="Calibri (Body)"/>
              </a:rPr>
              <a:t>*11.4) </a:t>
            </a:r>
          </a:p>
          <a:p>
            <a:r>
              <a:rPr lang="en-IN" sz="1400" dirty="0">
                <a:latin typeface="Calibri (Body)"/>
              </a:rPr>
              <a:t>		    </a:t>
            </a:r>
            <a:r>
              <a:rPr lang="en-IN" sz="1400" b="0" dirty="0">
                <a:effectLst/>
                <a:latin typeface="Calibri (Body)"/>
              </a:rPr>
              <a:t>+ (</a:t>
            </a:r>
            <a:r>
              <a:rPr lang="en-IN" sz="1400" b="0" dirty="0">
                <a:solidFill>
                  <a:srgbClr val="92D050"/>
                </a:solidFill>
                <a:effectLst/>
                <a:latin typeface="Calibri (Body)"/>
              </a:rPr>
              <a:t>'nougat’</a:t>
            </a:r>
            <a:r>
              <a:rPr lang="en-IN" sz="1400" b="0" dirty="0">
                <a:effectLst/>
                <a:latin typeface="Calibri (Body)"/>
              </a:rPr>
              <a:t>*0.8) + (</a:t>
            </a:r>
            <a:r>
              <a:rPr lang="en-IN" sz="1400" b="0" dirty="0">
                <a:solidFill>
                  <a:srgbClr val="7030A0"/>
                </a:solidFill>
                <a:effectLst/>
                <a:latin typeface="Calibri (Body)"/>
              </a:rPr>
              <a:t>'</a:t>
            </a:r>
            <a:r>
              <a:rPr lang="en-IN" sz="1400" b="0" dirty="0" err="1">
                <a:solidFill>
                  <a:srgbClr val="7030A0"/>
                </a:solidFill>
                <a:effectLst/>
                <a:latin typeface="Calibri (Body)"/>
              </a:rPr>
              <a:t>crispedricewafer</a:t>
            </a:r>
            <a:r>
              <a:rPr lang="en-IN" sz="1400" b="0" dirty="0">
                <a:solidFill>
                  <a:srgbClr val="7030A0"/>
                </a:solidFill>
                <a:effectLst/>
                <a:latin typeface="Calibri (Body)"/>
              </a:rPr>
              <a:t>’</a:t>
            </a:r>
            <a:r>
              <a:rPr lang="en-IN" sz="1400" b="0" dirty="0">
                <a:effectLst/>
                <a:latin typeface="Calibri (Body)"/>
              </a:rPr>
              <a:t>*8.9) + (</a:t>
            </a:r>
            <a:r>
              <a:rPr lang="en-IN" sz="1400" b="0" dirty="0">
                <a:solidFill>
                  <a:srgbClr val="00B0F0"/>
                </a:solidFill>
                <a:effectLst/>
                <a:latin typeface="Calibri (Body)"/>
              </a:rPr>
              <a:t>'hard'</a:t>
            </a:r>
            <a:r>
              <a:rPr lang="en-IN" sz="1400" b="0" dirty="0">
                <a:effectLst/>
                <a:latin typeface="Calibri (Body)"/>
              </a:rPr>
              <a:t>*-6.1) + (</a:t>
            </a:r>
            <a:r>
              <a:rPr lang="en-IN" sz="1400" b="0" dirty="0">
                <a:solidFill>
                  <a:srgbClr val="FF0000"/>
                </a:solidFill>
                <a:effectLst/>
                <a:latin typeface="Calibri (Body)"/>
              </a:rPr>
              <a:t>'bar’</a:t>
            </a:r>
            <a:r>
              <a:rPr lang="en-IN" sz="1400" b="0" dirty="0">
                <a:effectLst/>
                <a:latin typeface="Calibri (Body)"/>
              </a:rPr>
              <a:t>*0.4)</a:t>
            </a:r>
          </a:p>
          <a:p>
            <a:r>
              <a:rPr lang="en-IN" sz="1400" b="0" dirty="0">
                <a:effectLst/>
                <a:latin typeface="Calibri (Body)"/>
              </a:rPr>
              <a:t>		     + (</a:t>
            </a:r>
            <a:r>
              <a:rPr lang="en-IN" sz="1400" b="0" dirty="0">
                <a:solidFill>
                  <a:srgbClr val="FF66FF"/>
                </a:solidFill>
                <a:effectLst/>
                <a:latin typeface="Calibri (Body)"/>
              </a:rPr>
              <a:t>'pluribus’</a:t>
            </a:r>
            <a:r>
              <a:rPr lang="en-IN" sz="1400" b="0" dirty="0">
                <a:effectLst/>
                <a:latin typeface="Calibri (Body)"/>
              </a:rPr>
              <a:t>*-0.8) + (</a:t>
            </a:r>
            <a:r>
              <a:rPr lang="en-IN" sz="1400" b="0" dirty="0">
                <a:solidFill>
                  <a:srgbClr val="FF5050"/>
                </a:solidFill>
                <a:effectLst/>
                <a:latin typeface="Calibri (Body)"/>
              </a:rPr>
              <a:t>'</a:t>
            </a:r>
            <a:r>
              <a:rPr lang="en-IN" sz="1400" b="0" dirty="0" err="1">
                <a:solidFill>
                  <a:srgbClr val="FF5050"/>
                </a:solidFill>
                <a:effectLst/>
                <a:latin typeface="Calibri (Body)"/>
              </a:rPr>
              <a:t>sugarpercent</a:t>
            </a:r>
            <a:r>
              <a:rPr lang="en-IN" sz="1400" b="0" dirty="0">
                <a:solidFill>
                  <a:srgbClr val="FF5050"/>
                </a:solidFill>
                <a:effectLst/>
                <a:latin typeface="Calibri (Body)"/>
              </a:rPr>
              <a:t>'</a:t>
            </a:r>
            <a:r>
              <a:rPr lang="en-IN" sz="1400" b="0" dirty="0">
                <a:effectLst/>
                <a:latin typeface="Calibri (Body)"/>
              </a:rPr>
              <a:t>*11.7) + (</a:t>
            </a:r>
            <a:r>
              <a:rPr lang="en-IN" sz="1400" b="0" dirty="0">
                <a:solidFill>
                  <a:srgbClr val="0070C0"/>
                </a:solidFill>
                <a:effectLst/>
                <a:latin typeface="Calibri (Body)"/>
              </a:rPr>
              <a:t>'</a:t>
            </a:r>
            <a:r>
              <a:rPr lang="en-IN" sz="1400" b="0" dirty="0" err="1">
                <a:solidFill>
                  <a:srgbClr val="0070C0"/>
                </a:solidFill>
                <a:effectLst/>
                <a:latin typeface="Calibri (Body)"/>
              </a:rPr>
              <a:t>pricepercent</a:t>
            </a:r>
            <a:r>
              <a:rPr lang="en-IN" sz="1400" b="0" dirty="0">
                <a:solidFill>
                  <a:srgbClr val="0070C0"/>
                </a:solidFill>
                <a:effectLst/>
                <a:latin typeface="Calibri (Body)"/>
              </a:rPr>
              <a:t>’</a:t>
            </a:r>
            <a:r>
              <a:rPr lang="en-IN" sz="1400" b="0" dirty="0">
                <a:effectLst/>
                <a:latin typeface="Calibri (Body)"/>
              </a:rPr>
              <a:t>*-5.9)</a:t>
            </a:r>
          </a:p>
          <a:p>
            <a:endParaRPr lang="en-IN" sz="1400" dirty="0">
              <a:latin typeface="Calibri (Body)"/>
            </a:endParaRPr>
          </a:p>
        </p:txBody>
      </p:sp>
      <p:sp>
        <p:nvSpPr>
          <p:cNvPr id="29" name="TextBox 28">
            <a:extLst>
              <a:ext uri="{FF2B5EF4-FFF2-40B4-BE49-F238E27FC236}">
                <a16:creationId xmlns:a16="http://schemas.microsoft.com/office/drawing/2014/main" id="{19F7CDDA-DE19-C4CC-CC8E-2864E34F85C4}"/>
              </a:ext>
            </a:extLst>
          </p:cNvPr>
          <p:cNvSpPr txBox="1"/>
          <p:nvPr/>
        </p:nvSpPr>
        <p:spPr>
          <a:xfrm>
            <a:off x="1219200" y="699250"/>
            <a:ext cx="9377082" cy="2431435"/>
          </a:xfrm>
          <a:prstGeom prst="rect">
            <a:avLst/>
          </a:prstGeom>
          <a:noFill/>
        </p:spPr>
        <p:txBody>
          <a:bodyPr wrap="square" rtlCol="0">
            <a:spAutoFit/>
          </a:bodyPr>
          <a:lstStyle/>
          <a:p>
            <a:r>
              <a:rPr lang="en-US" b="1" dirty="0"/>
              <a:t>Approach</a:t>
            </a:r>
          </a:p>
          <a:p>
            <a:endParaRPr lang="en-US" dirty="0"/>
          </a:p>
          <a:p>
            <a:pPr marL="342900" indent="-342900">
              <a:buFont typeface="+mj-lt"/>
              <a:buAutoNum type="arabicPeriod"/>
            </a:pPr>
            <a:r>
              <a:rPr lang="en-US" sz="1400" dirty="0"/>
              <a:t>Understanding the data and detailed analysis on each features of the data.</a:t>
            </a:r>
          </a:p>
          <a:p>
            <a:pPr marL="342900" indent="-342900">
              <a:buFont typeface="+mj-lt"/>
              <a:buAutoNum type="arabicPeriod"/>
            </a:pPr>
            <a:r>
              <a:rPr lang="en-US" sz="1400" dirty="0"/>
              <a:t>Correlation between the features and each feature against win-percent</a:t>
            </a:r>
          </a:p>
          <a:p>
            <a:pPr marL="342900" indent="-342900">
              <a:buFont typeface="+mj-lt"/>
              <a:buAutoNum type="arabicPeriod"/>
            </a:pPr>
            <a:r>
              <a:rPr lang="en-US" sz="1400" dirty="0"/>
              <a:t>Reasoning for below questions using statistics</a:t>
            </a:r>
          </a:p>
          <a:p>
            <a:pPr marL="742950" lvl="1" indent="-285750">
              <a:buFont typeface="Arial" panose="020B0604020202020204" pitchFamily="34" charset="0"/>
              <a:buChar char="•"/>
            </a:pPr>
            <a:r>
              <a:rPr lang="en-US" sz="1400" dirty="0"/>
              <a:t>Ingredients influencing the winning strategy</a:t>
            </a:r>
          </a:p>
          <a:p>
            <a:pPr marL="742950" lvl="1" indent="-285750">
              <a:buFont typeface="Arial" panose="020B0604020202020204" pitchFamily="34" charset="0"/>
              <a:buChar char="•"/>
            </a:pPr>
            <a:r>
              <a:rPr lang="en-US" sz="1400" dirty="0">
                <a:effectLst/>
                <a:latin typeface="Calibri" panose="020F0502020204030204" pitchFamily="34" charset="0"/>
              </a:rPr>
              <a:t>Brand/</a:t>
            </a:r>
            <a:r>
              <a:rPr lang="en-US" sz="1400" dirty="0">
                <a:latin typeface="Calibri" panose="020F0502020204030204" pitchFamily="34" charset="0"/>
              </a:rPr>
              <a:t>Recipe/experience influence </a:t>
            </a:r>
            <a:r>
              <a:rPr lang="en-US" sz="1400" dirty="0">
                <a:effectLst/>
                <a:latin typeface="Calibri" panose="020F0502020204030204" pitchFamily="34" charset="0"/>
              </a:rPr>
              <a:t>in high &amp; low wins</a:t>
            </a:r>
            <a:endParaRPr lang="en-US" sz="1400" dirty="0"/>
          </a:p>
          <a:p>
            <a:pPr marL="742950" lvl="1" indent="-285750">
              <a:buFont typeface="Arial" panose="020B0604020202020204" pitchFamily="34" charset="0"/>
              <a:buChar char="•"/>
            </a:pPr>
            <a:r>
              <a:rPr lang="en-US" sz="1400" dirty="0">
                <a:effectLst/>
                <a:latin typeface="Calibri" panose="020F0502020204030204" pitchFamily="34" charset="0"/>
              </a:rPr>
              <a:t>Price analysis between More &amp; Less ingredients</a:t>
            </a:r>
          </a:p>
          <a:p>
            <a:pPr marL="742950" lvl="1" indent="-285750">
              <a:buFont typeface="Arial" panose="020B0604020202020204" pitchFamily="34" charset="0"/>
              <a:buChar char="•"/>
            </a:pPr>
            <a:r>
              <a:rPr lang="en-US" sz="1400" dirty="0">
                <a:effectLst/>
                <a:latin typeface="Calibri" panose="020F0502020204030204" pitchFamily="34" charset="0"/>
              </a:rPr>
              <a:t>How pricing is effecting the winning strategy</a:t>
            </a:r>
            <a:endParaRPr lang="en-US" sz="1400" dirty="0"/>
          </a:p>
          <a:p>
            <a:endParaRPr lang="en-IN" dirty="0"/>
          </a:p>
        </p:txBody>
      </p:sp>
      <p:grpSp>
        <p:nvGrpSpPr>
          <p:cNvPr id="38" name="Group 37">
            <a:extLst>
              <a:ext uri="{FF2B5EF4-FFF2-40B4-BE49-F238E27FC236}">
                <a16:creationId xmlns:a16="http://schemas.microsoft.com/office/drawing/2014/main" id="{447C85A8-941C-CEE9-F94E-3C12FA72A407}"/>
              </a:ext>
            </a:extLst>
          </p:cNvPr>
          <p:cNvGrpSpPr/>
          <p:nvPr/>
        </p:nvGrpSpPr>
        <p:grpSpPr>
          <a:xfrm>
            <a:off x="896474" y="126399"/>
            <a:ext cx="10865217" cy="495225"/>
            <a:chOff x="896474" y="126399"/>
            <a:chExt cx="10865217" cy="495225"/>
          </a:xfrm>
        </p:grpSpPr>
        <p:sp>
          <p:nvSpPr>
            <p:cNvPr id="39" name="TextBox 38">
              <a:extLst>
                <a:ext uri="{FF2B5EF4-FFF2-40B4-BE49-F238E27FC236}">
                  <a16:creationId xmlns:a16="http://schemas.microsoft.com/office/drawing/2014/main" id="{7432566D-52CA-9804-9958-6C0018037932}"/>
                </a:ext>
              </a:extLst>
            </p:cNvPr>
            <p:cNvSpPr txBox="1"/>
            <p:nvPr/>
          </p:nvSpPr>
          <p:spPr>
            <a:xfrm>
              <a:off x="896474" y="198387"/>
              <a:ext cx="10865217" cy="369332"/>
            </a:xfrm>
            <a:prstGeom prst="rect">
              <a:avLst/>
            </a:prstGeom>
            <a:solidFill>
              <a:srgbClr val="0050AA"/>
            </a:solidFill>
          </p:spPr>
          <p:txBody>
            <a:bodyPr wrap="square" rtlCol="0">
              <a:spAutoFit/>
            </a:bodyPr>
            <a:lstStyle/>
            <a:p>
              <a:r>
                <a:rPr lang="en-US" dirty="0"/>
                <a:t>             </a:t>
              </a:r>
              <a:r>
                <a:rPr lang="en-US" dirty="0">
                  <a:solidFill>
                    <a:schemeClr val="bg1"/>
                  </a:solidFill>
                </a:rPr>
                <a:t>LIDL Case Study – Expanding Candy Offering</a:t>
              </a:r>
              <a:endParaRPr lang="en-IN" dirty="0">
                <a:solidFill>
                  <a:schemeClr val="bg1"/>
                </a:solidFill>
              </a:endParaRPr>
            </a:p>
          </p:txBody>
        </p:sp>
        <p:pic>
          <p:nvPicPr>
            <p:cNvPr id="40" name="Picture 39">
              <a:extLst>
                <a:ext uri="{FF2B5EF4-FFF2-40B4-BE49-F238E27FC236}">
                  <a16:creationId xmlns:a16="http://schemas.microsoft.com/office/drawing/2014/main" id="{533DA3CA-D338-1066-13E7-312ED40FC47D}"/>
                </a:ext>
              </a:extLst>
            </p:cNvPr>
            <p:cNvPicPr>
              <a:picLocks noChangeAspect="1"/>
            </p:cNvPicPr>
            <p:nvPr/>
          </p:nvPicPr>
          <p:blipFill>
            <a:blip r:embed="rId3"/>
            <a:stretch>
              <a:fillRect/>
            </a:stretch>
          </p:blipFill>
          <p:spPr>
            <a:xfrm>
              <a:off x="897419" y="126399"/>
              <a:ext cx="492110" cy="495225"/>
            </a:xfrm>
            <a:prstGeom prst="rect">
              <a:avLst/>
            </a:prstGeom>
          </p:spPr>
        </p:pic>
      </p:grpSp>
      <p:pic>
        <p:nvPicPr>
          <p:cNvPr id="44" name="Picture 43">
            <a:extLst>
              <a:ext uri="{FF2B5EF4-FFF2-40B4-BE49-F238E27FC236}">
                <a16:creationId xmlns:a16="http://schemas.microsoft.com/office/drawing/2014/main" id="{373CADFB-4BF9-6375-C815-BBE7B90315B2}"/>
              </a:ext>
            </a:extLst>
          </p:cNvPr>
          <p:cNvPicPr>
            <a:picLocks noChangeAspect="1"/>
          </p:cNvPicPr>
          <p:nvPr/>
        </p:nvPicPr>
        <p:blipFill>
          <a:blip r:embed="rId4"/>
          <a:stretch>
            <a:fillRect/>
          </a:stretch>
        </p:blipFill>
        <p:spPr>
          <a:xfrm>
            <a:off x="8119709" y="1513401"/>
            <a:ext cx="3048264" cy="929721"/>
          </a:xfrm>
          <a:prstGeom prst="rect">
            <a:avLst/>
          </a:prstGeom>
        </p:spPr>
      </p:pic>
      <p:pic>
        <p:nvPicPr>
          <p:cNvPr id="48" name="Picture 47">
            <a:extLst>
              <a:ext uri="{FF2B5EF4-FFF2-40B4-BE49-F238E27FC236}">
                <a16:creationId xmlns:a16="http://schemas.microsoft.com/office/drawing/2014/main" id="{6C775AB2-74EC-768F-455D-654285463C98}"/>
              </a:ext>
            </a:extLst>
          </p:cNvPr>
          <p:cNvPicPr>
            <a:picLocks noChangeAspect="1"/>
          </p:cNvPicPr>
          <p:nvPr/>
        </p:nvPicPr>
        <p:blipFill>
          <a:blip r:embed="rId5"/>
          <a:stretch>
            <a:fillRect/>
          </a:stretch>
        </p:blipFill>
        <p:spPr>
          <a:xfrm>
            <a:off x="8128674" y="3214501"/>
            <a:ext cx="2164268" cy="579170"/>
          </a:xfrm>
          <a:prstGeom prst="rect">
            <a:avLst/>
          </a:prstGeom>
        </p:spPr>
      </p:pic>
    </p:spTree>
    <p:extLst>
      <p:ext uri="{BB962C8B-B14F-4D97-AF65-F5344CB8AC3E}">
        <p14:creationId xmlns:p14="http://schemas.microsoft.com/office/powerpoint/2010/main" val="2427840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1261</TotalTime>
  <Words>717</Words>
  <Application>Microsoft Office PowerPoint</Application>
  <PresentationFormat>Widescreen</PresentationFormat>
  <Paragraphs>104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(Body)</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BHASWATI C</dc:creator>
  <cp:lastModifiedBy>BHASWATI C</cp:lastModifiedBy>
  <cp:revision>17</cp:revision>
  <dcterms:created xsi:type="dcterms:W3CDTF">2024-01-22T11:29:49Z</dcterms:created>
  <dcterms:modified xsi:type="dcterms:W3CDTF">2024-01-23T08:31:25Z</dcterms:modified>
</cp:coreProperties>
</file>