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Classification: Genpact Internal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8cd0bd3e-4346-4253-aafd-097df3447afd.predix-uaa.run.aws-usw02-pr.ice.predix.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1143000" y="3733800"/>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2272632015"/>
              </p:ext>
            </p:extLst>
          </p:nvPr>
        </p:nvGraphicFramePr>
        <p:xfrm>
          <a:off x="685800" y="4419600"/>
          <a:ext cx="7924800" cy="1286828"/>
        </p:xfrm>
        <a:graphic>
          <a:graphicData uri="http://schemas.openxmlformats.org/drawingml/2006/table">
            <a:tbl>
              <a:tblPr/>
              <a:tblGrid>
                <a:gridCol w="1000125"/>
                <a:gridCol w="998538"/>
                <a:gridCol w="3355975"/>
                <a:gridCol w="1046162"/>
                <a:gridCol w="1524000"/>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7" name="Rectangle 1053"/>
          <p:cNvSpPr>
            <a:spLocks noChangeArrowheads="1"/>
          </p:cNvSpPr>
          <p:nvPr/>
        </p:nvSpPr>
        <p:spPr bwMode="auto">
          <a:xfrm>
            <a:off x="685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smtClean="0">
              <a:latin typeface="Arial" charset="0"/>
              <a:cs typeface="Times New Roman" pitchFamily="18" charset="0"/>
            </a:endParaRPr>
          </a:p>
          <a:p>
            <a:pPr algn="just"/>
            <a:r>
              <a:rPr lang="en-US" sz="1000" dirty="0" smtClean="0">
                <a:latin typeface="Arial" charset="0"/>
                <a:cs typeface="Times New Roman" pitchFamily="18" charset="0"/>
              </a:rPr>
              <a:t>The </a:t>
            </a:r>
            <a:r>
              <a:rPr lang="en-US" sz="1000" dirty="0">
                <a:latin typeface="Arial" charset="0"/>
                <a:cs typeface="Times New Roman" pitchFamily="18" charset="0"/>
              </a:rPr>
              <a:t>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2895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r>
              <a:rPr lang="en-US" sz="1000" b="1" dirty="0" smtClean="0">
                <a:latin typeface="Arial" charset="0"/>
                <a:cs typeface="Times New Roman" pitchFamily="18" charset="0"/>
              </a:rPr>
              <a:t>]</a:t>
            </a: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endParaRPr lang="en-US" sz="1000" b="1" dirty="0" smtClean="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Classification: Genpact Internal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pPr marL="548640" lvl="2" indent="-274320">
              <a:buClr>
                <a:schemeClr val="accent3"/>
              </a:buClr>
              <a:buSzPct val="95000"/>
            </a:pPr>
            <a:r>
              <a:rPr lang="en-US" sz="2400" b="1" dirty="0" smtClean="0">
                <a:latin typeface="Times New Roman" panose="02020603050405020304" pitchFamily="18" charset="0"/>
                <a:cs typeface="Times New Roman" panose="02020603050405020304" pitchFamily="18" charset="0"/>
              </a:rPr>
              <a:t>ACS</a:t>
            </a:r>
          </a:p>
          <a:p>
            <a:pPr marL="548640" lvl="2" indent="-274320">
              <a:buClr>
                <a:schemeClr val="accent3"/>
              </a:buClr>
              <a:buSzPct val="95000"/>
            </a:pPr>
            <a:r>
              <a:rPr lang="en-US" sz="1800" smtClean="0">
                <a:latin typeface="Times New Roman" panose="02020603050405020304" pitchFamily="18" charset="0"/>
                <a:cs typeface="Times New Roman" panose="02020603050405020304" pitchFamily="18" charset="0"/>
              </a:rPr>
              <a:t>The maximum number of ACS instances that you can create in your space is 200</a:t>
            </a:r>
          </a:p>
          <a:p>
            <a:pPr marL="548640" lvl="2" indent="-274320">
              <a:buClr>
                <a:schemeClr val="accent3"/>
              </a:buClr>
              <a:buSzPct val="95000"/>
            </a:pPr>
            <a:r>
              <a:rPr lang="en-US" sz="1800" smtClean="0">
                <a:latin typeface="Times New Roman" panose="02020603050405020304" pitchFamily="18" charset="0"/>
                <a:cs typeface="Times New Roman" panose="02020603050405020304" pitchFamily="18" charset="0"/>
              </a:rPr>
              <a:t>Update oauth2 client with acs scopes .</a:t>
            </a:r>
          </a:p>
          <a:p>
            <a:pPr marL="548640" lvl="2" indent="-274320">
              <a:buClr>
                <a:schemeClr val="accent3"/>
              </a:buClr>
              <a:buSzPct val="95000"/>
            </a:pPr>
            <a:r>
              <a:rPr lang="en-US" sz="1800" smtClean="0">
                <a:latin typeface="Times New Roman" panose="02020603050405020304" pitchFamily="18" charset="0"/>
                <a:cs typeface="Times New Roman" panose="02020603050405020304" pitchFamily="18" charset="0"/>
              </a:rPr>
              <a:t>ACS scope are </a:t>
            </a:r>
            <a:r>
              <a:rPr lang="en-US" sz="1800" b="1" smtClean="0">
                <a:latin typeface="Times New Roman" panose="02020603050405020304" pitchFamily="18" charset="0"/>
                <a:cs typeface="Times New Roman" panose="02020603050405020304" pitchFamily="18" charset="0"/>
              </a:rPr>
              <a:t>acs.policies.read , acs.policies.write, acs.attributes.read, acs.attributes.write</a:t>
            </a:r>
          </a:p>
          <a:p>
            <a:pPr marL="548640" lvl="2" indent="-274320">
              <a:buClr>
                <a:schemeClr val="accent3"/>
              </a:buClr>
              <a:buSzPct val="95000"/>
            </a:pPr>
            <a:r>
              <a:rPr lang="en-US" sz="1800" b="1" smtClean="0">
                <a:latin typeface="Times New Roman" panose="02020603050405020304" pitchFamily="18" charset="0"/>
                <a:cs typeface="Times New Roman" panose="02020603050405020304" pitchFamily="18" charset="0"/>
              </a:rPr>
              <a:t>Sample ACS policy file</a:t>
            </a:r>
          </a:p>
          <a:p>
            <a:pPr marL="548640" lvl="2" indent="-274320">
              <a:buClr>
                <a:schemeClr val="accent3"/>
              </a:buClr>
              <a:buSzPct val="95000"/>
            </a:pPr>
            <a:endParaRPr lang="en-US" sz="1800" b="1" dirty="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smtClean="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245982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fontScale="40000" lnSpcReduction="20000"/>
          </a:bodyPr>
          <a:lstStyle/>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"sample-app-policy-set",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"policies"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"allow-all-HTTP-requests-for-admin",</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"target"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"resource"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uriTemplate</a:t>
            </a:r>
            <a:r>
              <a:rPr lang="en-US" sz="1800" b="1"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acscheck</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getAcsData</a:t>
            </a:r>
            <a:r>
              <a:rPr lang="en-US" sz="1800" b="1" dirty="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"subject"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"has-role",</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"attributes"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 "issuer" : "https://acs.attributes.int",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"role"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"conditions"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 "name" : "admin role for </a:t>
            </a:r>
            <a:r>
              <a:rPr lang="en-US" sz="1800" b="1" dirty="0" err="1">
                <a:latin typeface="Times New Roman" panose="02020603050405020304" pitchFamily="18" charset="0"/>
                <a:cs typeface="Times New Roman" panose="02020603050405020304" pitchFamily="18" charset="0"/>
              </a:rPr>
              <a:t>acscheck</a:t>
            </a:r>
            <a:r>
              <a:rPr lang="en-US" sz="1800" b="1" dirty="0">
                <a:latin typeface="Times New Roman" panose="02020603050405020304" pitchFamily="18" charset="0"/>
                <a:cs typeface="Times New Roman" panose="02020603050405020304" pitchFamily="18" charset="0"/>
              </a:rPr>
              <a:t> end point",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"condition" : "</a:t>
            </a:r>
            <a:r>
              <a:rPr lang="en-US" sz="1800" b="1" dirty="0" err="1">
                <a:latin typeface="Times New Roman" panose="02020603050405020304" pitchFamily="18" charset="0"/>
                <a:cs typeface="Times New Roman" panose="02020603050405020304" pitchFamily="18" charset="0"/>
              </a:rPr>
              <a:t>match.single</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subject.attributes</a:t>
            </a:r>
            <a:r>
              <a:rPr lang="en-US" sz="1800" b="1" dirty="0">
                <a:latin typeface="Times New Roman" panose="02020603050405020304" pitchFamily="18" charset="0"/>
                <a:cs typeface="Times New Roman" panose="02020603050405020304" pitchFamily="18" charset="0"/>
              </a:rPr>
              <a:t>('https://acs.attributes.int', 'role'), 'admin')"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"effect" : "PERMIT"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"allow-only-HTTP GET-for-operator",</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"target"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"resource"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uriTemplate</a:t>
            </a:r>
            <a:r>
              <a:rPr lang="en-US" sz="1800" b="1"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acscheck</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getAcsData</a:t>
            </a:r>
            <a:r>
              <a:rPr lang="en-US" sz="1800" b="1" dirty="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action":"GET</a:t>
            </a:r>
            <a:r>
              <a:rPr lang="en-US" sz="1800" b="1" dirty="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"subject"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"has-role",</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"attributes"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 "issuer" : "https://acs.attributes.int",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"name" : "role"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"conditions" :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 "name" : "operator role for </a:t>
            </a:r>
            <a:r>
              <a:rPr lang="en-US" sz="1800" b="1" dirty="0" err="1">
                <a:latin typeface="Times New Roman" panose="02020603050405020304" pitchFamily="18" charset="0"/>
                <a:cs typeface="Times New Roman" panose="02020603050405020304" pitchFamily="18" charset="0"/>
              </a:rPr>
              <a:t>acscheck</a:t>
            </a:r>
            <a:r>
              <a:rPr lang="en-US" sz="1800" b="1" dirty="0">
                <a:latin typeface="Times New Roman" panose="02020603050405020304" pitchFamily="18" charset="0"/>
                <a:cs typeface="Times New Roman" panose="02020603050405020304" pitchFamily="18" charset="0"/>
              </a:rPr>
              <a:t> end point",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"condition" : "</a:t>
            </a:r>
            <a:r>
              <a:rPr lang="en-US" sz="1800" b="1" dirty="0" err="1">
                <a:latin typeface="Times New Roman" panose="02020603050405020304" pitchFamily="18" charset="0"/>
                <a:cs typeface="Times New Roman" panose="02020603050405020304" pitchFamily="18" charset="0"/>
              </a:rPr>
              <a:t>match.single</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subject.attributes</a:t>
            </a:r>
            <a:r>
              <a:rPr lang="en-US" sz="1800" b="1" dirty="0">
                <a:latin typeface="Times New Roman" panose="02020603050405020304" pitchFamily="18" charset="0"/>
                <a:cs typeface="Times New Roman" panose="02020603050405020304" pitchFamily="18" charset="0"/>
              </a:rPr>
              <a:t>('https://acs.attributes.int', 'role'), '</a:t>
            </a:r>
            <a:r>
              <a:rPr lang="en-US" sz="1800" b="1" dirty="0" err="1">
                <a:latin typeface="Times New Roman" panose="02020603050405020304" pitchFamily="18" charset="0"/>
                <a:cs typeface="Times New Roman" panose="02020603050405020304" pitchFamily="18" charset="0"/>
              </a:rPr>
              <a:t>gpoperator</a:t>
            </a: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"effect" : "PERMIT"</a:t>
            </a:r>
          </a:p>
          <a:p>
            <a:pPr marL="548640" lvl="2" indent="-274320">
              <a:buClr>
                <a:schemeClr val="accent3"/>
              </a:buClr>
              <a:buSzPct val="95000"/>
            </a:pPr>
            <a:r>
              <a:rPr lang="en-US" sz="1800" b="1" dirty="0">
                <a:latin typeface="Times New Roman" panose="02020603050405020304" pitchFamily="18" charset="0"/>
                <a:cs typeface="Times New Roman" panose="02020603050405020304" pitchFamily="18" charset="0"/>
              </a:rPr>
              <a:t>        }</a:t>
            </a:r>
          </a:p>
          <a:p>
            <a:pPr marL="548640" lvl="2" indent="-274320">
              <a:buClr>
                <a:schemeClr val="accent3"/>
              </a:buClr>
              <a:buSzPct val="95000"/>
            </a:pPr>
            <a:endParaRPr lang="en-US" sz="1800" dirty="0" smtClean="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413170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r>
              <a:rPr lang="en-US" sz="2700" dirty="0" smtClean="0">
                <a:latin typeface="Times New Roman" panose="02020603050405020304" pitchFamily="18" charset="0"/>
                <a:cs typeface="Times New Roman" panose="02020603050405020304" pitchFamily="18" charset="0"/>
              </a:rPr>
              <a:t>UAA –user account and authentication is one of the web service provided by cloud foundry.</a:t>
            </a:r>
          </a:p>
          <a:p>
            <a:r>
              <a:rPr lang="en-US" sz="2700" dirty="0" smtClean="0">
                <a:latin typeface="Times New Roman" panose="02020603050405020304" pitchFamily="18" charset="0"/>
                <a:cs typeface="Times New Roman" panose="02020603050405020304" pitchFamily="18" charset="0"/>
              </a:rPr>
              <a:t>UAA for managing clients and users.</a:t>
            </a:r>
          </a:p>
          <a:p>
            <a:r>
              <a:rPr lang="en-US" sz="2700" dirty="0" smtClean="0">
                <a:latin typeface="Times New Roman" panose="02020603050405020304" pitchFamily="18" charset="0"/>
                <a:cs typeface="Times New Roman" panose="02020603050405020304" pitchFamily="18" charset="0"/>
              </a:rPr>
              <a:t>UAA uses OAUTH2 for as authorization server.</a:t>
            </a:r>
          </a:p>
          <a:p>
            <a:r>
              <a:rPr lang="en-US" sz="2700" dirty="0" smtClean="0">
                <a:latin typeface="Times New Roman" panose="02020603050405020304" pitchFamily="18" charset="0"/>
                <a:cs typeface="Times New Roman" panose="02020603050405020304" pitchFamily="18" charset="0"/>
              </a:rPr>
              <a:t>OAUTH2 role is to generate access tokens for authenticated users.</a:t>
            </a:r>
          </a:p>
          <a:p>
            <a:r>
              <a:rPr lang="en-US" sz="2700" dirty="0" err="1" smtClean="0">
                <a:latin typeface="Times New Roman" panose="02020603050405020304" pitchFamily="18" charset="0"/>
                <a:cs typeface="Times New Roman" panose="02020603050405020304" pitchFamily="18" charset="0"/>
              </a:rPr>
              <a:t>Predix</a:t>
            </a:r>
            <a:r>
              <a:rPr lang="en-US" sz="2700" dirty="0" smtClean="0">
                <a:latin typeface="Times New Roman" panose="02020603050405020304" pitchFamily="18" charset="0"/>
                <a:cs typeface="Times New Roman" panose="02020603050405020304" pitchFamily="18" charset="0"/>
              </a:rPr>
              <a:t> platform uses UAA for authentication and ACS  for policies driven authorization.</a:t>
            </a:r>
            <a:endParaRPr lang="en-US" sz="27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2632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458200" cy="5638800"/>
          </a:xfrm>
        </p:spPr>
        <p:txBody>
          <a:bodyPr>
            <a:normAutofit/>
          </a:bodyPr>
          <a:lstStyle/>
          <a:p>
            <a:r>
              <a:rPr lang="en-US" sz="2000" dirty="0" smtClean="0">
                <a:latin typeface="Times New Roman" panose="02020603050405020304" pitchFamily="18" charset="0"/>
                <a:cs typeface="Times New Roman" panose="02020603050405020304" pitchFamily="18" charset="0"/>
              </a:rPr>
              <a:t>Creating UAA instance</a:t>
            </a:r>
          </a:p>
          <a:p>
            <a:r>
              <a:rPr lang="en-US" sz="2000" dirty="0" smtClean="0">
                <a:latin typeface="Times New Roman" panose="02020603050405020304" pitchFamily="18" charset="0"/>
                <a:cs typeface="Times New Roman" panose="02020603050405020304" pitchFamily="18" charset="0"/>
              </a:rPr>
              <a:t>Syntax: </a:t>
            </a:r>
            <a:r>
              <a:rPr lang="en-US" sz="2000" dirty="0" err="1" smtClean="0">
                <a:latin typeface="Times New Roman" panose="02020603050405020304" pitchFamily="18" charset="0"/>
                <a:cs typeface="Times New Roman" panose="02020603050405020304" pitchFamily="18" charset="0"/>
              </a:rPr>
              <a:t>cf</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create-service </a:t>
            </a:r>
            <a:r>
              <a:rPr lang="en-US" sz="2000" dirty="0" err="1">
                <a:latin typeface="Times New Roman" panose="02020603050405020304" pitchFamily="18" charset="0"/>
                <a:cs typeface="Times New Roman" panose="02020603050405020304" pitchFamily="18" charset="0"/>
              </a:rPr>
              <a:t>predix-uaa</a:t>
            </a:r>
            <a:r>
              <a:rPr lang="en-US" sz="2000" dirty="0">
                <a:latin typeface="Times New Roman" panose="02020603050405020304" pitchFamily="18" charset="0"/>
                <a:cs typeface="Times New Roman" panose="02020603050405020304" pitchFamily="18" charset="0"/>
              </a:rPr>
              <a:t> &lt;plan&gt; &lt;</a:t>
            </a:r>
            <a:r>
              <a:rPr lang="en-US" sz="2000" dirty="0" err="1">
                <a:latin typeface="Times New Roman" panose="02020603050405020304" pitchFamily="18" charset="0"/>
                <a:cs typeface="Times New Roman" panose="02020603050405020304" pitchFamily="18" charset="0"/>
              </a:rPr>
              <a:t>my_uaa_instance</a:t>
            </a:r>
            <a:r>
              <a:rPr lang="en-US" sz="2000" dirty="0">
                <a:latin typeface="Times New Roman" panose="02020603050405020304" pitchFamily="18" charset="0"/>
                <a:cs typeface="Times New Roman" panose="02020603050405020304" pitchFamily="18" charset="0"/>
              </a:rPr>
              <a:t>&gt; -c '{"</a:t>
            </a:r>
            <a:r>
              <a:rPr lang="en-US" sz="2000" dirty="0" err="1">
                <a:latin typeface="Times New Roman" panose="02020603050405020304" pitchFamily="18" charset="0"/>
                <a:cs typeface="Times New Roman" panose="02020603050405020304" pitchFamily="18" charset="0"/>
              </a:rPr>
              <a:t>adminClientSecret</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my_secret</a:t>
            </a:r>
            <a:r>
              <a:rPr lang="en-US" sz="2000" dirty="0">
                <a:latin typeface="Times New Roman" panose="02020603050405020304" pitchFamily="18" charset="0"/>
                <a:cs typeface="Times New Roman" panose="02020603050405020304" pitchFamily="18" charset="0"/>
              </a:rPr>
              <a:t>&gt;","subdomain":"&lt;</a:t>
            </a:r>
            <a:r>
              <a:rPr lang="en-US" sz="2000" dirty="0" err="1">
                <a:latin typeface="Times New Roman" panose="02020603050405020304" pitchFamily="18" charset="0"/>
                <a:cs typeface="Times New Roman" panose="02020603050405020304" pitchFamily="18" charset="0"/>
              </a:rPr>
              <a:t>my_subdomain</a:t>
            </a:r>
            <a:r>
              <a:rPr lang="en-US" sz="2000" dirty="0" smtClean="0">
                <a:latin typeface="Times New Roman" panose="02020603050405020304" pitchFamily="18" charset="0"/>
                <a:cs typeface="Times New Roman" panose="02020603050405020304" pitchFamily="18" charset="0"/>
              </a:rPr>
              <a:t>&gt;"}‘</a:t>
            </a:r>
          </a:p>
          <a:p>
            <a:r>
              <a:rPr lang="en-US" sz="2000" dirty="0" smtClean="0">
                <a:latin typeface="Times New Roman" panose="02020603050405020304" pitchFamily="18" charset="0"/>
                <a:cs typeface="Times New Roman" panose="02020603050405020304" pitchFamily="18" charset="0"/>
              </a:rPr>
              <a:t>Example </a:t>
            </a:r>
            <a:r>
              <a:rPr lang="en-US" sz="2000" dirty="0" err="1" smtClean="0">
                <a:latin typeface="Times New Roman" panose="02020603050405020304" pitchFamily="18" charset="0"/>
                <a:cs typeface="Times New Roman" panose="02020603050405020304" pitchFamily="18" charset="0"/>
              </a:rPr>
              <a:t>cf</a:t>
            </a:r>
            <a:r>
              <a:rPr lang="en-US" sz="2000" dirty="0" smtClean="0">
                <a:latin typeface="Times New Roman" panose="02020603050405020304" pitchFamily="18" charset="0"/>
                <a:cs typeface="Times New Roman" panose="02020603050405020304" pitchFamily="18" charset="0"/>
              </a:rPr>
              <a:t> create-service </a:t>
            </a:r>
            <a:r>
              <a:rPr lang="en-US" sz="2000" dirty="0" err="1" smtClean="0">
                <a:latin typeface="Times New Roman" panose="02020603050405020304" pitchFamily="18" charset="0"/>
                <a:cs typeface="Times New Roman" panose="02020603050405020304" pitchFamily="18" charset="0"/>
              </a:rPr>
              <a:t>predix-uaa</a:t>
            </a:r>
            <a:r>
              <a:rPr lang="en-US" sz="2000" dirty="0" smtClean="0">
                <a:latin typeface="Times New Roman" panose="02020603050405020304" pitchFamily="18" charset="0"/>
                <a:cs typeface="Times New Roman" panose="02020603050405020304" pitchFamily="18" charset="0"/>
              </a:rPr>
              <a:t> tiered </a:t>
            </a:r>
            <a:r>
              <a:rPr lang="en-US" sz="2000" dirty="0" err="1" smtClean="0">
                <a:latin typeface="Times New Roman" panose="02020603050405020304" pitchFamily="18" charset="0"/>
                <a:cs typeface="Times New Roman" panose="02020603050405020304" pitchFamily="18" charset="0"/>
              </a:rPr>
              <a:t>test_uaa</a:t>
            </a:r>
            <a:r>
              <a:rPr lang="en-US" sz="2000" dirty="0" smtClean="0">
                <a:latin typeface="Times New Roman" panose="02020603050405020304" pitchFamily="18" charset="0"/>
                <a:cs typeface="Times New Roman" panose="02020603050405020304" pitchFamily="18" charset="0"/>
              </a:rPr>
              <a:t> – c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adminClientSecret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hellosecret</a:t>
            </a:r>
            <a:r>
              <a:rPr lang="en-US" sz="2000" dirty="0" smtClean="0">
                <a:latin typeface="Times New Roman" panose="02020603050405020304" pitchFamily="18" charset="0"/>
                <a:cs typeface="Times New Roman" panose="02020603050405020304" pitchFamily="18" charset="0"/>
              </a:rPr>
              <a:t>","subdomain":“</a:t>
            </a:r>
            <a:r>
              <a:rPr lang="en-US" sz="2000" dirty="0" err="1" smtClean="0">
                <a:latin typeface="Times New Roman" panose="02020603050405020304" pitchFamily="18" charset="0"/>
                <a:cs typeface="Times New Roman" panose="02020603050405020304" pitchFamily="18" charset="0"/>
              </a:rPr>
              <a:t>test_domain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details of UAA instance from </a:t>
            </a:r>
            <a:r>
              <a:rPr lang="en-US" sz="2000" dirty="0" err="1" smtClean="0">
                <a:latin typeface="Times New Roman" panose="02020603050405020304" pitchFamily="18" charset="0"/>
                <a:cs typeface="Times New Roman" panose="02020603050405020304" pitchFamily="18" charset="0"/>
              </a:rPr>
              <a:t>env</a:t>
            </a:r>
            <a:r>
              <a:rPr lang="en-US" sz="2000" dirty="0" smtClean="0">
                <a:latin typeface="Times New Roman" panose="02020603050405020304" pitchFamily="18" charset="0"/>
                <a:cs typeface="Times New Roman" panose="02020603050405020304" pitchFamily="18" charset="0"/>
              </a:rPr>
              <a:t> variable of any bound application will be as follows </a:t>
            </a:r>
          </a:p>
          <a:p>
            <a:r>
              <a:rPr lang="en-US" sz="2000" dirty="0"/>
              <a:t>"</a:t>
            </a:r>
            <a:r>
              <a:rPr lang="en-US" sz="2000" dirty="0" err="1"/>
              <a:t>predix-uaa</a:t>
            </a:r>
            <a:r>
              <a:rPr lang="en-US" sz="2000" dirty="0"/>
              <a:t>": </a:t>
            </a:r>
            <a:r>
              <a:rPr lang="en-US" sz="2000" dirty="0" smtClean="0"/>
              <a:t>[</a:t>
            </a:r>
          </a:p>
          <a:p>
            <a:r>
              <a:rPr lang="en-US" sz="2000" dirty="0" smtClean="0"/>
              <a:t> </a:t>
            </a:r>
            <a:r>
              <a:rPr lang="en-US" sz="2000" dirty="0"/>
              <a:t>{ "credentials": </a:t>
            </a:r>
            <a:endParaRPr lang="en-US" sz="2000" dirty="0" smtClean="0"/>
          </a:p>
          <a:p>
            <a:r>
              <a:rPr lang="en-US" sz="2000" dirty="0" smtClean="0"/>
              <a:t>{ </a:t>
            </a:r>
            <a:r>
              <a:rPr lang="en-US" sz="2000" dirty="0">
                <a:solidFill>
                  <a:srgbClr val="FF0000"/>
                </a:solidFill>
              </a:rPr>
              <a:t>"</a:t>
            </a:r>
            <a:r>
              <a:rPr lang="en-US" sz="2000" dirty="0" err="1">
                <a:solidFill>
                  <a:srgbClr val="FF0000"/>
                </a:solidFill>
              </a:rPr>
              <a:t>issuerId</a:t>
            </a:r>
            <a:r>
              <a:rPr lang="en-US" sz="2000" dirty="0">
                <a:solidFill>
                  <a:srgbClr val="FF0000"/>
                </a:solidFill>
              </a:rPr>
              <a:t>": "https://ge-digital.sb-uaa.grc-apps.svc.ice.ge.com/</a:t>
            </a:r>
            <a:r>
              <a:rPr lang="en-US" sz="2000" dirty="0" err="1">
                <a:solidFill>
                  <a:srgbClr val="FF0000"/>
                </a:solidFill>
              </a:rPr>
              <a:t>oauth</a:t>
            </a:r>
            <a:r>
              <a:rPr lang="en-US" sz="2000" dirty="0">
                <a:solidFill>
                  <a:srgbClr val="FF0000"/>
                </a:solidFill>
              </a:rPr>
              <a:t>/token", </a:t>
            </a:r>
            <a:endParaRPr lang="en-US" sz="2000" dirty="0" smtClean="0">
              <a:solidFill>
                <a:srgbClr val="FF0000"/>
              </a:solidFill>
            </a:endParaRPr>
          </a:p>
          <a:p>
            <a:r>
              <a:rPr lang="en-US" sz="2000" dirty="0" smtClean="0"/>
              <a:t>"</a:t>
            </a:r>
            <a:r>
              <a:rPr lang="en-US" sz="2000" dirty="0"/>
              <a:t>subdomain": "</a:t>
            </a:r>
            <a:r>
              <a:rPr lang="en-US" sz="2000" dirty="0" err="1"/>
              <a:t>ge</a:t>
            </a:r>
            <a:r>
              <a:rPr lang="en-US" sz="2000" dirty="0"/>
              <a:t>-digital", </a:t>
            </a:r>
            <a:endParaRPr lang="en-US" sz="2000" dirty="0" smtClean="0"/>
          </a:p>
          <a:p>
            <a:r>
              <a:rPr lang="en-US" sz="2000" dirty="0" smtClean="0">
                <a:solidFill>
                  <a:srgbClr val="FF0000"/>
                </a:solidFill>
              </a:rPr>
              <a:t>"</a:t>
            </a:r>
            <a:r>
              <a:rPr lang="en-US" sz="2000" dirty="0" err="1">
                <a:solidFill>
                  <a:srgbClr val="FF0000"/>
                </a:solidFill>
              </a:rPr>
              <a:t>uri</a:t>
            </a:r>
            <a:r>
              <a:rPr lang="en-US" sz="2000" dirty="0">
                <a:solidFill>
                  <a:srgbClr val="FF0000"/>
                </a:solidFill>
              </a:rPr>
              <a:t>": "https://ge-digital.sb-uaa.grc-apps.svc.ice.ge.com", </a:t>
            </a:r>
            <a:endParaRPr lang="en-US" sz="2000" dirty="0" smtClean="0">
              <a:solidFill>
                <a:srgbClr val="FF0000"/>
              </a:solidFill>
            </a:endParaRPr>
          </a:p>
          <a:p>
            <a:r>
              <a:rPr lang="en-US" sz="2000" dirty="0" smtClean="0"/>
              <a:t>"</a:t>
            </a:r>
            <a:r>
              <a:rPr lang="en-US" sz="2000" dirty="0"/>
              <a:t>zone": { "http-header-name": "</a:t>
            </a:r>
            <a:r>
              <a:rPr lang="en-US" sz="2000" b="1" dirty="0"/>
              <a:t>X-Identity-Zone-Id</a:t>
            </a:r>
            <a:r>
              <a:rPr lang="en-US" sz="2000" dirty="0"/>
              <a:t>", "http-header-value": "</a:t>
            </a:r>
            <a:r>
              <a:rPr lang="en-US" sz="2000" b="1" dirty="0"/>
              <a:t>011d56b9-831e-407d-98d0-da4c1c946862</a:t>
            </a:r>
            <a:r>
              <a:rPr lang="en-US" sz="2000" dirty="0"/>
              <a:t>" } },</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98157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r>
              <a:rPr lang="en-US" sz="2400" dirty="0" smtClean="0">
                <a:latin typeface="Times New Roman" panose="02020603050405020304" pitchFamily="18" charset="0"/>
                <a:cs typeface="Times New Roman" panose="02020603050405020304" pitchFamily="18" charset="0"/>
              </a:rPr>
              <a:t>OAuth2</a:t>
            </a:r>
          </a:p>
          <a:p>
            <a:r>
              <a:rPr lang="en-US" sz="2400" dirty="0" smtClean="0">
                <a:latin typeface="Times New Roman" panose="02020603050405020304" pitchFamily="18" charset="0"/>
                <a:cs typeface="Times New Roman" panose="02020603050405020304" pitchFamily="18" charset="0"/>
              </a:rPr>
              <a:t>UAA clients are allowed to use four grant types of OAuth2 </a:t>
            </a:r>
          </a:p>
          <a:p>
            <a:r>
              <a:rPr lang="en-US" sz="2400" b="1" dirty="0" smtClean="0">
                <a:latin typeface="Times New Roman" panose="02020603050405020304" pitchFamily="18" charset="0"/>
                <a:cs typeface="Times New Roman" panose="02020603050405020304" pitchFamily="18" charset="0"/>
              </a:rPr>
              <a:t>Authorization </a:t>
            </a:r>
            <a:r>
              <a:rPr lang="en-US" sz="2400" b="1" dirty="0" err="1" smtClean="0">
                <a:latin typeface="Times New Roman" panose="02020603050405020304" pitchFamily="18" charset="0"/>
                <a:cs typeface="Times New Roman" panose="02020603050405020304" pitchFamily="18" charset="0"/>
              </a:rPr>
              <a:t>Code,Implicit,Client</a:t>
            </a:r>
            <a:r>
              <a:rPr lang="en-US" sz="2400" b="1" dirty="0" smtClean="0">
                <a:latin typeface="Times New Roman" panose="02020603050405020304" pitchFamily="18" charset="0"/>
                <a:cs typeface="Times New Roman" panose="02020603050405020304" pitchFamily="18" charset="0"/>
              </a:rPr>
              <a:t> credentials, Password</a:t>
            </a:r>
          </a:p>
          <a:p>
            <a:r>
              <a:rPr lang="en-US" sz="2400" b="1" dirty="0" smtClean="0">
                <a:latin typeface="Times New Roman" panose="02020603050405020304" pitchFamily="18" charset="0"/>
                <a:cs typeface="Times New Roman" panose="02020603050405020304" pitchFamily="18" charset="0"/>
              </a:rPr>
              <a:t>Authorization Code grant type </a:t>
            </a:r>
          </a:p>
          <a:p>
            <a:r>
              <a:rPr lang="en-US" sz="1800" dirty="0" smtClean="0">
                <a:latin typeface="Times New Roman" panose="02020603050405020304" pitchFamily="18" charset="0"/>
                <a:cs typeface="Times New Roman" panose="02020603050405020304" pitchFamily="18" charset="0"/>
              </a:rPr>
              <a:t>It returns the authorization code first to the client and client in turn uses authorization code to fetch the token from authorization server </a:t>
            </a:r>
            <a:r>
              <a:rPr lang="en-US" sz="1800" dirty="0" err="1" smtClean="0">
                <a:latin typeface="Times New Roman" panose="02020603050405020304" pitchFamily="18" charset="0"/>
                <a:cs typeface="Times New Roman" panose="02020603050405020304" pitchFamily="18" charset="0"/>
              </a:rPr>
              <a:t>i.e</a:t>
            </a:r>
            <a:r>
              <a:rPr lang="en-US" sz="1800" dirty="0" smtClean="0">
                <a:latin typeface="Times New Roman" panose="02020603050405020304" pitchFamily="18" charset="0"/>
                <a:cs typeface="Times New Roman" panose="02020603050405020304" pitchFamily="18" charset="0"/>
              </a:rPr>
              <a:t> OAuth2.</a:t>
            </a:r>
          </a:p>
          <a:p>
            <a:r>
              <a:rPr lang="en-US" sz="1800" dirty="0" smtClean="0">
                <a:latin typeface="Times New Roman" panose="02020603050405020304" pitchFamily="18" charset="0"/>
                <a:cs typeface="Times New Roman" panose="02020603050405020304" pitchFamily="18" charset="0"/>
              </a:rPr>
              <a:t>Now client will be able to access the resources using access token.</a:t>
            </a:r>
          </a:p>
          <a:p>
            <a:r>
              <a:rPr lang="en-US" sz="2400" b="1" dirty="0" smtClean="0">
                <a:latin typeface="Times New Roman" panose="02020603050405020304" pitchFamily="18" charset="0"/>
                <a:cs typeface="Times New Roman" panose="02020603050405020304" pitchFamily="18" charset="0"/>
              </a:rPr>
              <a:t>Implicit </a:t>
            </a:r>
            <a:r>
              <a:rPr lang="en-US" sz="2400" b="1" dirty="0">
                <a:latin typeface="Times New Roman" panose="02020603050405020304" pitchFamily="18" charset="0"/>
                <a:cs typeface="Times New Roman" panose="02020603050405020304" pitchFamily="18" charset="0"/>
              </a:rPr>
              <a:t>grant </a:t>
            </a:r>
            <a:r>
              <a:rPr lang="en-US" sz="2400" b="1" dirty="0" smtClean="0">
                <a:latin typeface="Times New Roman" panose="02020603050405020304" pitchFamily="18" charset="0"/>
                <a:cs typeface="Times New Roman" panose="02020603050405020304" pitchFamily="18" charset="0"/>
              </a:rPr>
              <a:t>Type</a:t>
            </a:r>
          </a:p>
          <a:p>
            <a:r>
              <a:rPr lang="en-US" sz="1800" dirty="0" smtClean="0">
                <a:latin typeface="Times New Roman" panose="02020603050405020304" pitchFamily="18" charset="0"/>
                <a:cs typeface="Times New Roman" panose="02020603050405020304" pitchFamily="18" charset="0"/>
              </a:rPr>
              <a:t>Authorization server </a:t>
            </a:r>
            <a:r>
              <a:rPr lang="en-US" sz="1800" dirty="0" err="1" smtClean="0">
                <a:latin typeface="Times New Roman" panose="02020603050405020304" pitchFamily="18" charset="0"/>
                <a:cs typeface="Times New Roman" panose="02020603050405020304" pitchFamily="18" charset="0"/>
              </a:rPr>
              <a:t>i.e</a:t>
            </a:r>
            <a:r>
              <a:rPr lang="en-US" sz="1800" dirty="0" smtClean="0">
                <a:latin typeface="Times New Roman" panose="02020603050405020304" pitchFamily="18" charset="0"/>
                <a:cs typeface="Times New Roman" panose="02020603050405020304" pitchFamily="18" charset="0"/>
              </a:rPr>
              <a:t> OAuth2 returns access token </a:t>
            </a:r>
            <a:r>
              <a:rPr lang="en-US" sz="1800" dirty="0" err="1" smtClean="0">
                <a:latin typeface="Times New Roman" panose="02020603050405020304" pitchFamily="18" charset="0"/>
                <a:cs typeface="Times New Roman" panose="02020603050405020304" pitchFamily="18" charset="0"/>
              </a:rPr>
              <a:t>direclty</a:t>
            </a:r>
            <a:r>
              <a:rPr lang="en-US" sz="1800" dirty="0" smtClean="0">
                <a:latin typeface="Times New Roman" panose="02020603050405020304" pitchFamily="18" charset="0"/>
                <a:cs typeface="Times New Roman" panose="02020603050405020304" pitchFamily="18" charset="0"/>
              </a:rPr>
              <a:t> without any roundtrips to the client.</a:t>
            </a:r>
          </a:p>
          <a:p>
            <a:r>
              <a:rPr lang="en-US" sz="1800" dirty="0" smtClean="0">
                <a:latin typeface="Times New Roman" panose="02020603050405020304" pitchFamily="18" charset="0"/>
                <a:cs typeface="Times New Roman" panose="02020603050405020304" pitchFamily="18" charset="0"/>
              </a:rPr>
              <a:t>Access token can be found in call back response </a:t>
            </a:r>
            <a:r>
              <a:rPr lang="en-US" sz="1800" dirty="0" err="1" smtClean="0">
                <a:latin typeface="Times New Roman" panose="02020603050405020304" pitchFamily="18" charset="0"/>
                <a:cs typeface="Times New Roman" panose="02020603050405020304" pitchFamily="18" charset="0"/>
              </a:rPr>
              <a:t>url,so</a:t>
            </a:r>
            <a:r>
              <a:rPr lang="en-US" sz="1800" dirty="0" smtClean="0">
                <a:latin typeface="Times New Roman" panose="02020603050405020304" pitchFamily="18" charset="0"/>
                <a:cs typeface="Times New Roman" panose="02020603050405020304" pitchFamily="18" charset="0"/>
              </a:rPr>
              <a:t> it is not secured and preferred choice.</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Preferred in Mobile </a:t>
            </a:r>
            <a:r>
              <a:rPr lang="en-US" sz="1800" dirty="0" err="1" smtClean="0">
                <a:latin typeface="Times New Roman" panose="02020603050405020304" pitchFamily="18" charset="0"/>
                <a:cs typeface="Times New Roman" panose="02020603050405020304" pitchFamily="18" charset="0"/>
              </a:rPr>
              <a:t>antive</a:t>
            </a:r>
            <a:r>
              <a:rPr lang="en-US" sz="1800" dirty="0" smtClean="0">
                <a:latin typeface="Times New Roman" panose="02020603050405020304" pitchFamily="18" charset="0"/>
                <a:cs typeface="Times New Roman" panose="02020603050405020304" pitchFamily="18" charset="0"/>
              </a:rPr>
              <a:t> apps</a:t>
            </a:r>
          </a:p>
          <a:p>
            <a:endParaRPr lang="en-US"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7612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r>
              <a:rPr lang="en-US" sz="2400" b="1" dirty="0"/>
              <a:t>Password Credentials Grant</a:t>
            </a:r>
          </a:p>
          <a:p>
            <a:r>
              <a:rPr lang="en-US" sz="2400" dirty="0" smtClean="0"/>
              <a:t>Client allows User’s send </a:t>
            </a:r>
            <a:r>
              <a:rPr lang="en-US" sz="2400" dirty="0" err="1" smtClean="0"/>
              <a:t>Userid</a:t>
            </a:r>
            <a:r>
              <a:rPr lang="en-US" sz="2400" dirty="0" smtClean="0"/>
              <a:t> and password to OAuth2 server and retrieves the access token </a:t>
            </a:r>
          </a:p>
          <a:p>
            <a:r>
              <a:rPr lang="en-US" sz="2400" b="1" dirty="0" smtClean="0"/>
              <a:t>Client </a:t>
            </a:r>
            <a:r>
              <a:rPr lang="en-US" sz="2400" b="1" dirty="0"/>
              <a:t>Credentials </a:t>
            </a:r>
            <a:r>
              <a:rPr lang="en-US" sz="2400" b="1" dirty="0" smtClean="0"/>
              <a:t>Grant</a:t>
            </a:r>
          </a:p>
          <a:p>
            <a:r>
              <a:rPr lang="en-US" sz="1800" dirty="0">
                <a:latin typeface="Times New Roman" panose="02020603050405020304" pitchFamily="18" charset="0"/>
                <a:cs typeface="Times New Roman" panose="02020603050405020304" pitchFamily="18" charset="0"/>
              </a:rPr>
              <a:t>This type of authorization is used when the client is himself the resource owner or where the client application needs to access resources which are not related to a specific resource owner </a:t>
            </a:r>
            <a:r>
              <a:rPr lang="en-US" sz="1800" dirty="0" smtClean="0">
                <a:latin typeface="Times New Roman" panose="02020603050405020304" pitchFamily="18" charset="0"/>
                <a:cs typeface="Times New Roman" panose="02020603050405020304" pitchFamily="18" charset="0"/>
              </a:rPr>
              <a:t>.</a:t>
            </a:r>
          </a:p>
          <a:p>
            <a:r>
              <a:rPr lang="en-US" sz="1800" dirty="0"/>
              <a:t>There is no authorization to obtain from the end-user</a:t>
            </a:r>
            <a:r>
              <a:rPr lang="en-US" sz="1800" dirty="0" smtClean="0"/>
              <a:t>.</a:t>
            </a:r>
          </a:p>
          <a:p>
            <a:r>
              <a:rPr lang="en-US" sz="1800" dirty="0" smtClean="0">
                <a:latin typeface="Times New Roman" panose="02020603050405020304" pitchFamily="18" charset="0"/>
                <a:cs typeface="Times New Roman" panose="02020603050405020304" pitchFamily="18" charset="0"/>
              </a:rPr>
              <a:t>Client Id and client secret  is used to authenticate with authorization server and </a:t>
            </a:r>
            <a:r>
              <a:rPr lang="en-US" sz="1800" dirty="0" err="1" smtClean="0">
                <a:latin typeface="Times New Roman" panose="02020603050405020304" pitchFamily="18" charset="0"/>
                <a:cs typeface="Times New Roman" panose="02020603050405020304" pitchFamily="18" charset="0"/>
              </a:rPr>
              <a:t>recieves</a:t>
            </a:r>
            <a:r>
              <a:rPr lang="en-US" sz="1800" dirty="0" smtClean="0">
                <a:latin typeface="Times New Roman" panose="02020603050405020304" pitchFamily="18" charset="0"/>
                <a:cs typeface="Times New Roman" panose="02020603050405020304" pitchFamily="18" charset="0"/>
              </a:rPr>
              <a:t> access token in response.</a:t>
            </a:r>
          </a:p>
          <a:p>
            <a:endParaRPr lang="en-US" sz="18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409829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endParaRPr lang="en-US" sz="18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Creating UAA Clients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and  users </a:t>
            </a:r>
          </a:p>
          <a:p>
            <a:r>
              <a:rPr lang="en-US" sz="1800" dirty="0" err="1" smtClean="0">
                <a:latin typeface="Times New Roman" panose="02020603050405020304" pitchFamily="18" charset="0"/>
                <a:cs typeface="Times New Roman" panose="02020603050405020304" pitchFamily="18" charset="0"/>
              </a:rPr>
              <a:t>Uaac</a:t>
            </a:r>
            <a:r>
              <a:rPr lang="en-US" sz="1800" dirty="0" smtClean="0">
                <a:latin typeface="Times New Roman" panose="02020603050405020304" pitchFamily="18" charset="0"/>
                <a:cs typeface="Times New Roman" panose="02020603050405020304" pitchFamily="18" charset="0"/>
              </a:rPr>
              <a:t> library is used for any operations related  </a:t>
            </a:r>
            <a:r>
              <a:rPr lang="en-US" sz="1800" dirty="0" err="1" smtClean="0">
                <a:latin typeface="Times New Roman" panose="02020603050405020304" pitchFamily="18" charset="0"/>
                <a:cs typeface="Times New Roman" panose="02020603050405020304" pitchFamily="18" charset="0"/>
              </a:rPr>
              <a:t>related</a:t>
            </a:r>
            <a:r>
              <a:rPr lang="en-US" sz="1800" dirty="0" smtClean="0">
                <a:latin typeface="Times New Roman" panose="02020603050405020304" pitchFamily="18" charset="0"/>
                <a:cs typeface="Times New Roman" panose="02020603050405020304" pitchFamily="18" charset="0"/>
              </a:rPr>
              <a:t> to creation of users, clients, updating scopes, authorities etc.</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First step is to target any specific UAA instance.</a:t>
            </a:r>
          </a:p>
          <a:p>
            <a:pPr lvl="1"/>
            <a:r>
              <a:rPr lang="en-US" sz="1600" dirty="0" err="1" smtClean="0">
                <a:latin typeface="Times New Roman" panose="02020603050405020304" pitchFamily="18" charset="0"/>
                <a:cs typeface="Times New Roman" panose="02020603050405020304" pitchFamily="18" charset="0"/>
              </a:rPr>
              <a:t>Uaac</a:t>
            </a:r>
            <a:r>
              <a:rPr lang="en-US" sz="1600" dirty="0" smtClean="0">
                <a:latin typeface="Times New Roman" panose="02020603050405020304" pitchFamily="18" charset="0"/>
                <a:cs typeface="Times New Roman" panose="02020603050405020304" pitchFamily="18" charset="0"/>
              </a:rPr>
              <a:t> target  &lt;</a:t>
            </a:r>
            <a:r>
              <a:rPr lang="en-US" sz="1600" dirty="0" err="1" smtClean="0">
                <a:latin typeface="Times New Roman" panose="02020603050405020304" pitchFamily="18" charset="0"/>
                <a:cs typeface="Times New Roman" panose="02020603050405020304" pitchFamily="18" charset="0"/>
              </a:rPr>
              <a:t>uaa</a:t>
            </a:r>
            <a:r>
              <a:rPr lang="en-US" sz="1600" dirty="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url&gt;</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Example </a:t>
            </a:r>
            <a:r>
              <a:rPr lang="en-US" sz="1600" dirty="0" err="1" smtClean="0">
                <a:latin typeface="Times New Roman" panose="02020603050405020304" pitchFamily="18" charset="0"/>
                <a:cs typeface="Times New Roman" panose="02020603050405020304" pitchFamily="18" charset="0"/>
              </a:rPr>
              <a:t>uaac</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target </a:t>
            </a:r>
            <a:r>
              <a:rPr lang="en-US" sz="1600" dirty="0">
                <a:latin typeface="Times New Roman" panose="02020603050405020304" pitchFamily="18" charset="0"/>
                <a:cs typeface="Times New Roman" panose="02020603050405020304" pitchFamily="18" charset="0"/>
                <a:hlinkClick r:id="rId2"/>
              </a:rPr>
              <a:t>https://</a:t>
            </a:r>
            <a:r>
              <a:rPr lang="en-US" sz="1600" dirty="0" smtClean="0">
                <a:latin typeface="Times New Roman" panose="02020603050405020304" pitchFamily="18" charset="0"/>
                <a:cs typeface="Times New Roman" panose="02020603050405020304" pitchFamily="18" charset="0"/>
                <a:hlinkClick r:id="rId2"/>
              </a:rPr>
              <a:t>8cd0bd3e-4346-4253-aafd-097df3447afd.predix-uaa.run.aws-usw02-pr.ice.predix.io</a:t>
            </a:r>
            <a:endParaRPr lang="en-US" sz="1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Authenticating with admin or any other existing client id</a:t>
            </a:r>
          </a:p>
          <a:p>
            <a:pPr lvl="1"/>
            <a:r>
              <a:rPr lang="en-US" sz="1600" dirty="0" err="1">
                <a:latin typeface="Times New Roman" panose="02020603050405020304" pitchFamily="18" charset="0"/>
                <a:cs typeface="Times New Roman" panose="02020603050405020304" pitchFamily="18" charset="0"/>
              </a:rPr>
              <a:t>uaac</a:t>
            </a:r>
            <a:r>
              <a:rPr lang="en-US" sz="1600" dirty="0">
                <a:latin typeface="Times New Roman" panose="02020603050405020304" pitchFamily="18" charset="0"/>
                <a:cs typeface="Times New Roman" panose="02020603050405020304" pitchFamily="18" charset="0"/>
              </a:rPr>
              <a:t> token client get </a:t>
            </a:r>
            <a:r>
              <a:rPr lang="en-US" sz="1600" dirty="0" smtClean="0">
                <a:latin typeface="Times New Roman" panose="02020603050405020304" pitchFamily="18" charset="0"/>
                <a:cs typeface="Times New Roman" panose="02020603050405020304" pitchFamily="18" charset="0"/>
              </a:rPr>
              <a:t>&lt;client id&gt;</a:t>
            </a:r>
          </a:p>
          <a:p>
            <a:pPr lvl="1"/>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uaac</a:t>
            </a:r>
            <a:r>
              <a:rPr lang="en-US" sz="1600" dirty="0">
                <a:latin typeface="Times New Roman" panose="02020603050405020304" pitchFamily="18" charset="0"/>
                <a:cs typeface="Times New Roman" panose="02020603050405020304" pitchFamily="18" charset="0"/>
              </a:rPr>
              <a:t> token client get </a:t>
            </a:r>
            <a:r>
              <a:rPr lang="en-US" sz="1600" dirty="0" smtClean="0">
                <a:latin typeface="Times New Roman" panose="02020603050405020304" pitchFamily="18" charset="0"/>
                <a:cs typeface="Times New Roman" panose="02020603050405020304" pitchFamily="18" charset="0"/>
              </a:rPr>
              <a:t>admin</a:t>
            </a:r>
          </a:p>
          <a:p>
            <a:pPr lvl="1"/>
            <a:r>
              <a:rPr lang="en-US" sz="1600" dirty="0" smtClean="0">
                <a:latin typeface="Times New Roman" panose="02020603050405020304" pitchFamily="18" charset="0"/>
                <a:cs typeface="Times New Roman" panose="02020603050405020304" pitchFamily="18" charset="0"/>
              </a:rPr>
              <a:t>Enter client secret</a:t>
            </a:r>
          </a:p>
          <a:p>
            <a:pPr lvl="1"/>
            <a:r>
              <a:rPr lang="en-US" sz="1600" dirty="0">
                <a:latin typeface="Times New Roman" panose="02020603050405020304" pitchFamily="18" charset="0"/>
                <a:cs typeface="Times New Roman" panose="02020603050405020304" pitchFamily="18" charset="0"/>
              </a:rPr>
              <a:t>Response : Successfully fetched token via client credentials grant</a:t>
            </a:r>
            <a:r>
              <a:rPr lang="en-US" sz="16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309865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r>
              <a:rPr lang="en-US" sz="2400" b="1" dirty="0" smtClean="0">
                <a:latin typeface="Times New Roman" panose="02020603050405020304" pitchFamily="18" charset="0"/>
                <a:cs typeface="Times New Roman" panose="02020603050405020304" pitchFamily="18" charset="0"/>
              </a:rPr>
              <a:t>Fetch Clients</a:t>
            </a:r>
          </a:p>
          <a:p>
            <a:pPr lvl="1"/>
            <a:r>
              <a:rPr lang="en-US" sz="1600" dirty="0" err="1">
                <a:latin typeface="Times New Roman" panose="02020603050405020304" pitchFamily="18" charset="0"/>
                <a:cs typeface="Times New Roman" panose="02020603050405020304" pitchFamily="18" charset="0"/>
              </a:rPr>
              <a:t>uaac</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clients</a:t>
            </a:r>
          </a:p>
          <a:p>
            <a:pPr marL="393192" lvl="1" indent="0">
              <a:buNone/>
            </a:pPr>
            <a:endParaRPr lang="en-US" sz="1600" dirty="0" smtClean="0">
              <a:latin typeface="Times New Roman" panose="02020603050405020304" pitchFamily="18" charset="0"/>
              <a:cs typeface="Times New Roman" panose="02020603050405020304" pitchFamily="18" charset="0"/>
            </a:endParaRPr>
          </a:p>
          <a:p>
            <a:pPr marL="274320" lvl="1" indent="-274320">
              <a:buClr>
                <a:schemeClr val="accent3"/>
              </a:buClr>
              <a:buSzPct val="95000"/>
            </a:pPr>
            <a:r>
              <a:rPr lang="en-US" b="1" dirty="0" smtClean="0">
                <a:latin typeface="Times New Roman" panose="02020603050405020304" pitchFamily="18" charset="0"/>
                <a:cs typeface="Times New Roman" panose="02020603050405020304" pitchFamily="18" charset="0"/>
              </a:rPr>
              <a:t>Adding new clients</a:t>
            </a:r>
          </a:p>
          <a:p>
            <a:pPr marL="548640" lvl="2" indent="-274320">
              <a:buClr>
                <a:schemeClr val="accent3"/>
              </a:buClr>
              <a:buSzPct val="95000"/>
            </a:pPr>
            <a:r>
              <a:rPr lang="en-US" sz="1800" dirty="0" err="1">
                <a:latin typeface="Times New Roman" panose="02020603050405020304" pitchFamily="18" charset="0"/>
                <a:cs typeface="Times New Roman" panose="02020603050405020304" pitchFamily="18" charset="0"/>
              </a:rPr>
              <a:t>uaac</a:t>
            </a:r>
            <a:r>
              <a:rPr lang="en-US" sz="1800" dirty="0">
                <a:latin typeface="Times New Roman" panose="02020603050405020304" pitchFamily="18" charset="0"/>
                <a:cs typeface="Times New Roman" panose="02020603050405020304" pitchFamily="18" charset="0"/>
              </a:rPr>
              <a:t> client add </a:t>
            </a:r>
            <a:r>
              <a:rPr lang="en-US" sz="1800" dirty="0" smtClean="0">
                <a:latin typeface="Times New Roman" panose="02020603050405020304" pitchFamily="18" charset="0"/>
                <a:cs typeface="Times New Roman" panose="02020603050405020304" pitchFamily="18" charset="0"/>
              </a:rPr>
              <a:t>testClient3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authorized_grant_types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b="1" dirty="0" err="1" smtClean="0">
                <a:latin typeface="Times New Roman" panose="02020603050405020304" pitchFamily="18" charset="0"/>
                <a:cs typeface="Times New Roman" panose="02020603050405020304" pitchFamily="18" charset="0"/>
              </a:rPr>
              <a:t>authorization_code</a:t>
            </a:r>
            <a:r>
              <a:rPr lang="en-US" sz="1800" dirty="0" smtClean="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dirty="0" smtClean="0">
                <a:latin typeface="Times New Roman" panose="02020603050405020304" pitchFamily="18" charset="0"/>
                <a:cs typeface="Times New Roman" panose="02020603050405020304" pitchFamily="18" charset="0"/>
              </a:rPr>
              <a:t>Enter </a:t>
            </a:r>
            <a:r>
              <a:rPr lang="en-US" sz="1800" dirty="0" err="1" smtClean="0">
                <a:latin typeface="Times New Roman" panose="02020603050405020304" pitchFamily="18" charset="0"/>
                <a:cs typeface="Times New Roman" panose="02020603050405020304" pitchFamily="18" charset="0"/>
              </a:rPr>
              <a:t>cleint</a:t>
            </a:r>
            <a:r>
              <a:rPr lang="en-US" sz="1800" dirty="0" smtClean="0">
                <a:latin typeface="Times New Roman" panose="02020603050405020304" pitchFamily="18" charset="0"/>
                <a:cs typeface="Times New Roman" panose="02020603050405020304" pitchFamily="18" charset="0"/>
              </a:rPr>
              <a:t> secret</a:t>
            </a:r>
          </a:p>
          <a:p>
            <a:pPr marL="274320" lvl="2" indent="0">
              <a:buClr>
                <a:schemeClr val="accent3"/>
              </a:buClr>
              <a:buSzPct val="95000"/>
              <a:buNone/>
            </a:pPr>
            <a:endParaRPr lang="en-US" sz="1500" dirty="0" smtClean="0">
              <a:latin typeface="Times New Roman" panose="02020603050405020304" pitchFamily="18" charset="0"/>
              <a:cs typeface="Times New Roman" panose="02020603050405020304" pitchFamily="18" charset="0"/>
            </a:endParaRPr>
          </a:p>
          <a:p>
            <a:pPr marL="274320" lvl="1" indent="-274320">
              <a:buClr>
                <a:schemeClr val="accent3"/>
              </a:buClr>
              <a:buSzPct val="95000"/>
            </a:pPr>
            <a:r>
              <a:rPr lang="en-US" b="1" dirty="0">
                <a:latin typeface="Times New Roman" panose="02020603050405020304" pitchFamily="18" charset="0"/>
                <a:cs typeface="Times New Roman" panose="02020603050405020304" pitchFamily="18" charset="0"/>
              </a:rPr>
              <a:t>Updating client</a:t>
            </a:r>
          </a:p>
          <a:p>
            <a:pPr marL="548640" lvl="2" indent="-274320">
              <a:buClr>
                <a:schemeClr val="accent3"/>
              </a:buClr>
              <a:buSzPct val="95000"/>
            </a:pPr>
            <a:r>
              <a:rPr lang="en-US" sz="1800" dirty="0" err="1">
                <a:latin typeface="Times New Roman" panose="02020603050405020304" pitchFamily="18" charset="0"/>
                <a:cs typeface="Times New Roman" panose="02020603050405020304" pitchFamily="18" charset="0"/>
              </a:rPr>
              <a:t>uaac</a:t>
            </a:r>
            <a:r>
              <a:rPr lang="en-US" sz="1800" dirty="0">
                <a:latin typeface="Times New Roman" panose="02020603050405020304" pitchFamily="18" charset="0"/>
                <a:cs typeface="Times New Roman" panose="02020603050405020304" pitchFamily="18" charset="0"/>
              </a:rPr>
              <a:t> client update --</a:t>
            </a:r>
            <a:r>
              <a:rPr lang="en-US" sz="1800" dirty="0" err="1">
                <a:latin typeface="Times New Roman" panose="02020603050405020304" pitchFamily="18" charset="0"/>
                <a:cs typeface="Times New Roman" panose="02020603050405020304" pitchFamily="18" charset="0"/>
              </a:rPr>
              <a:t>authorized_grant_types</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authorization_code,client_credentials,refresh_token,password</a:t>
            </a:r>
            <a:endParaRPr lang="en-US" sz="1500" dirty="0">
              <a:latin typeface="Times New Roman" panose="02020603050405020304" pitchFamily="18" charset="0"/>
              <a:cs typeface="Times New Roman" panose="02020603050405020304" pitchFamily="18" charset="0"/>
            </a:endParaRPr>
          </a:p>
          <a:p>
            <a:pPr marL="274320" lvl="1" indent="-274320">
              <a:buClr>
                <a:schemeClr val="accent3"/>
              </a:buClr>
              <a:buSzPct val="95000"/>
            </a:pPr>
            <a:r>
              <a:rPr lang="en-US" b="1" dirty="0">
                <a:latin typeface="Times New Roman" panose="02020603050405020304" pitchFamily="18" charset="0"/>
                <a:cs typeface="Times New Roman" panose="02020603050405020304" pitchFamily="18" charset="0"/>
              </a:rPr>
              <a:t>updating scope of client </a:t>
            </a:r>
            <a:r>
              <a:rPr lang="en-US" b="1" dirty="0" smtClean="0">
                <a:latin typeface="Times New Roman" panose="02020603050405020304" pitchFamily="18" charset="0"/>
                <a:cs typeface="Times New Roman" panose="02020603050405020304" pitchFamily="18" charset="0"/>
              </a:rPr>
              <a:t>:</a:t>
            </a:r>
          </a:p>
          <a:p>
            <a:pPr marL="548640" lvl="2" indent="-274320">
              <a:buClr>
                <a:schemeClr val="accent3"/>
              </a:buClr>
              <a:buSzPct val="95000"/>
            </a:pPr>
            <a:r>
              <a:rPr lang="en-US" sz="1800" dirty="0" err="1">
                <a:latin typeface="Times New Roman" panose="02020603050405020304" pitchFamily="18" charset="0"/>
                <a:cs typeface="Times New Roman" panose="02020603050405020304" pitchFamily="18" charset="0"/>
              </a:rPr>
              <a:t>uaac</a:t>
            </a:r>
            <a:r>
              <a:rPr lang="en-US" sz="1800" dirty="0">
                <a:latin typeface="Times New Roman" panose="02020603050405020304" pitchFamily="18" charset="0"/>
                <a:cs typeface="Times New Roman" panose="02020603050405020304" pitchFamily="18" charset="0"/>
              </a:rPr>
              <a:t> client update --scope </a:t>
            </a:r>
            <a:r>
              <a:rPr lang="en-US" sz="1800" dirty="0" err="1" smtClean="0">
                <a:latin typeface="Times New Roman" panose="02020603050405020304" pitchFamily="18" charset="0"/>
                <a:cs typeface="Times New Roman" panose="02020603050405020304" pitchFamily="18" charset="0"/>
              </a:rPr>
              <a:t>acs.policies.write</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acs.attributes.write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acs.policies.read</a:t>
            </a:r>
            <a:r>
              <a:rPr lang="en-US" sz="1800" dirty="0">
                <a:latin typeface="Times New Roman" panose="02020603050405020304" pitchFamily="18" charset="0"/>
                <a:cs typeface="Times New Roman" panose="02020603050405020304" pitchFamily="18" charset="0"/>
              </a:rPr>
              <a:t> ,timeseries.zones.8b9674d1-3f06-45fd-bed9-65638db8fb9e.query, </a:t>
            </a:r>
            <a:r>
              <a:rPr lang="en-US" sz="1800" dirty="0" smtClean="0">
                <a:latin typeface="Times New Roman" panose="02020603050405020304" pitchFamily="18" charset="0"/>
                <a:cs typeface="Times New Roman" panose="02020603050405020304" pitchFamily="18" charset="0"/>
              </a:rPr>
              <a:t>timeseries.zones.8b9674d1-3f06-45fd-bed9-65638db8fb9e.ingest, predix-asset.zones.2c7e6455-1751-4feb-aca1-dd781eb7f4af.user</a:t>
            </a:r>
          </a:p>
          <a:p>
            <a:pPr marL="548640" lvl="2" indent="-274320">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322403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r>
              <a:rPr lang="en-US" sz="1800" dirty="0" smtClean="0">
                <a:latin typeface="Times New Roman" panose="02020603050405020304" pitchFamily="18" charset="0"/>
                <a:cs typeface="Times New Roman" panose="02020603050405020304" pitchFamily="18" charset="0"/>
              </a:rPr>
              <a:t>To Access time </a:t>
            </a:r>
            <a:r>
              <a:rPr lang="en-US" sz="1800" dirty="0" err="1" smtClean="0">
                <a:latin typeface="Times New Roman" panose="02020603050405020304" pitchFamily="18" charset="0"/>
                <a:cs typeface="Times New Roman" panose="02020603050405020304" pitchFamily="18" charset="0"/>
              </a:rPr>
              <a:t>series,Asset</a:t>
            </a:r>
            <a:r>
              <a:rPr lang="en-US" sz="1800" dirty="0" smtClean="0">
                <a:latin typeface="Times New Roman" panose="02020603050405020304" pitchFamily="18" charset="0"/>
                <a:cs typeface="Times New Roman" panose="02020603050405020304" pitchFamily="18" charset="0"/>
              </a:rPr>
              <a:t>, analytics </a:t>
            </a:r>
            <a:r>
              <a:rPr lang="en-US" sz="1800" dirty="0" err="1" smtClean="0">
                <a:latin typeface="Times New Roman" panose="02020603050405020304" pitchFamily="18" charset="0"/>
                <a:cs typeface="Times New Roman" panose="02020603050405020304" pitchFamily="18" charset="0"/>
              </a:rPr>
              <a:t>etc</a:t>
            </a:r>
            <a:r>
              <a:rPr lang="en-US" sz="1800" dirty="0" smtClean="0">
                <a:latin typeface="Times New Roman" panose="02020603050405020304" pitchFamily="18" charset="0"/>
                <a:cs typeface="Times New Roman" panose="02020603050405020304" pitchFamily="18" charset="0"/>
              </a:rPr>
              <a:t>, we have to update the scope of scopes of client with respective scopes.</a:t>
            </a:r>
          </a:p>
          <a:p>
            <a:r>
              <a:rPr lang="en-US" sz="1800" dirty="0" smtClean="0">
                <a:latin typeface="Times New Roman" panose="02020603050405020304" pitchFamily="18" charset="0"/>
                <a:cs typeface="Times New Roman" panose="02020603050405020304" pitchFamily="18" charset="0"/>
              </a:rPr>
              <a:t>Time series , we have add both Ingest and Query </a:t>
            </a:r>
            <a:r>
              <a:rPr lang="en-US" sz="1800" dirty="0" err="1" smtClean="0">
                <a:latin typeface="Times New Roman" panose="02020603050405020304" pitchFamily="18" charset="0"/>
                <a:cs typeface="Times New Roman" panose="02020603050405020304" pitchFamily="18" charset="0"/>
              </a:rPr>
              <a:t>zoneid’s</a:t>
            </a:r>
            <a:r>
              <a:rPr lang="en-US" sz="1800" dirty="0" smtClean="0">
                <a:latin typeface="Times New Roman" panose="02020603050405020304" pitchFamily="18" charset="0"/>
                <a:cs typeface="Times New Roman" panose="02020603050405020304" pitchFamily="18" charset="0"/>
              </a:rPr>
              <a:t> to the scope of client</a:t>
            </a:r>
          </a:p>
          <a:p>
            <a:r>
              <a:rPr lang="en-US" sz="1800" dirty="0" smtClean="0">
                <a:latin typeface="Times New Roman" panose="02020603050405020304" pitchFamily="18" charset="0"/>
                <a:cs typeface="Times New Roman" panose="02020603050405020304" pitchFamily="18" charset="0"/>
              </a:rPr>
              <a:t>Format of </a:t>
            </a:r>
            <a:r>
              <a:rPr lang="en-US" sz="1800" dirty="0" err="1" smtClean="0">
                <a:latin typeface="Times New Roman" panose="02020603050405020304" pitchFamily="18" charset="0"/>
                <a:cs typeface="Times New Roman" panose="02020603050405020304" pitchFamily="18" charset="0"/>
              </a:rPr>
              <a:t>timeseries</a:t>
            </a:r>
            <a:r>
              <a:rPr lang="en-US" sz="1800" dirty="0" smtClean="0">
                <a:latin typeface="Times New Roman" panose="02020603050405020304" pitchFamily="18" charset="0"/>
                <a:cs typeface="Times New Roman" panose="02020603050405020304" pitchFamily="18" charset="0"/>
              </a:rPr>
              <a:t> scopes as below</a:t>
            </a:r>
          </a:p>
          <a:p>
            <a:r>
              <a:rPr lang="en-US" sz="1800" dirty="0" smtClean="0">
                <a:latin typeface="Times New Roman" panose="02020603050405020304" pitchFamily="18" charset="0"/>
                <a:cs typeface="Times New Roman" panose="02020603050405020304" pitchFamily="18" charset="0"/>
              </a:rPr>
              <a:t>timeseries.zones.</a:t>
            </a:r>
            <a:r>
              <a:rPr lang="en-US" sz="1800" dirty="0" smtClean="0">
                <a:solidFill>
                  <a:srgbClr val="FF0000"/>
                </a:solidFill>
                <a:latin typeface="Times New Roman" panose="02020603050405020304" pitchFamily="18" charset="0"/>
                <a:cs typeface="Times New Roman" panose="02020603050405020304" pitchFamily="18" charset="0"/>
              </a:rPr>
              <a:t>8b9674d1-3f06-45fd-bed9-65638db8fb9e</a:t>
            </a:r>
            <a:r>
              <a:rPr lang="en-US" sz="1800" dirty="0" smtClean="0">
                <a:latin typeface="Times New Roman" panose="02020603050405020304" pitchFamily="18" charset="0"/>
                <a:cs typeface="Times New Roman" panose="02020603050405020304" pitchFamily="18" charset="0"/>
              </a:rPr>
              <a:t>.user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timeseries.zones.8b9674d1-3f06-45fd-bed9-65638db8fb9e.ingest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timeseries.zones.8b9674d1-3f06-45fd-bed9-65638db8fb9e.user</a:t>
            </a:r>
          </a:p>
          <a:p>
            <a:r>
              <a:rPr lang="en-US" sz="1800" dirty="0" smtClean="0">
                <a:latin typeface="Times New Roman" panose="02020603050405020304" pitchFamily="18" charset="0"/>
                <a:cs typeface="Times New Roman" panose="02020603050405020304" pitchFamily="18" charset="0"/>
              </a:rPr>
              <a:t>Asset service, update the scope of client with asset scope which will be in format </a:t>
            </a:r>
            <a:r>
              <a:rPr lang="en-US" sz="1800" dirty="0" err="1" smtClean="0">
                <a:latin typeface="Times New Roman" panose="02020603050405020304" pitchFamily="18" charset="0"/>
                <a:cs typeface="Times New Roman" panose="02020603050405020304" pitchFamily="18" charset="0"/>
              </a:rPr>
              <a:t>predix-asset.zones</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service_instance_guid</a:t>
            </a:r>
            <a:r>
              <a:rPr lang="en-US" sz="1800" dirty="0">
                <a:latin typeface="Times New Roman" panose="02020603050405020304" pitchFamily="18" charset="0"/>
                <a:cs typeface="Times New Roman" panose="02020603050405020304" pitchFamily="18" charset="0"/>
              </a:rPr>
              <a:t>&gt;.user</a:t>
            </a:r>
            <a:endParaRPr lang="en-US" sz="1800" dirty="0" smtClean="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cxnSp>
        <p:nvCxnSpPr>
          <p:cNvPr id="8" name="Straight Arrow Connector 7"/>
          <p:cNvCxnSpPr/>
          <p:nvPr/>
        </p:nvCxnSpPr>
        <p:spPr>
          <a:xfrm flipV="1">
            <a:off x="5029200" y="1828800"/>
            <a:ext cx="2514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15200" y="1676400"/>
            <a:ext cx="2286000" cy="369332"/>
          </a:xfrm>
          <a:prstGeom prst="rect">
            <a:avLst/>
          </a:prstGeom>
          <a:noFill/>
        </p:spPr>
        <p:txBody>
          <a:bodyPr wrap="square" rtlCol="0">
            <a:spAutoFit/>
          </a:bodyPr>
          <a:lstStyle/>
          <a:p>
            <a:r>
              <a:rPr lang="en-US" dirty="0" smtClean="0">
                <a:solidFill>
                  <a:srgbClr val="FF0000"/>
                </a:solidFill>
              </a:rPr>
              <a:t>Service instance </a:t>
            </a:r>
            <a:r>
              <a:rPr lang="en-US" dirty="0" err="1" smtClean="0">
                <a:solidFill>
                  <a:srgbClr val="FF0000"/>
                </a:solidFill>
              </a:rPr>
              <a:t>guid</a:t>
            </a:r>
            <a:endParaRPr lang="en-US" dirty="0">
              <a:solidFill>
                <a:srgbClr val="FF0000"/>
              </a:solidFill>
            </a:endParaRPr>
          </a:p>
        </p:txBody>
      </p:sp>
    </p:spTree>
    <p:extLst>
      <p:ext uri="{BB962C8B-B14F-4D97-AF65-F5344CB8AC3E}">
        <p14:creationId xmlns:p14="http://schemas.microsoft.com/office/powerpoint/2010/main" val="133828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normAutofit/>
          </a:bodyPr>
          <a:lstStyle/>
          <a:p>
            <a:pPr marL="548640" lvl="2" indent="-274320">
              <a:buClr>
                <a:schemeClr val="accent3"/>
              </a:buClr>
              <a:buSzPct val="95000"/>
            </a:pPr>
            <a:r>
              <a:rPr lang="en-US" sz="2400" b="1" dirty="0" smtClean="0">
                <a:latin typeface="Times New Roman" panose="02020603050405020304" pitchFamily="18" charset="0"/>
                <a:cs typeface="Times New Roman" panose="02020603050405020304" pitchFamily="18" charset="0"/>
              </a:rPr>
              <a:t>ACS</a:t>
            </a:r>
          </a:p>
          <a:p>
            <a:pPr marL="548640" lvl="2" indent="-274320">
              <a:buClr>
                <a:schemeClr val="accent3"/>
              </a:buClr>
              <a:buSzPct val="95000"/>
            </a:pPr>
            <a:r>
              <a:rPr lang="en-US" sz="1800" dirty="0">
                <a:latin typeface="Times New Roman" panose="02020603050405020304" pitchFamily="18" charset="0"/>
                <a:cs typeface="Times New Roman" panose="02020603050405020304" pitchFamily="18" charset="0"/>
              </a:rPr>
              <a:t>The maximum number of ACS instances that you can create in your space is 200</a:t>
            </a:r>
          </a:p>
          <a:p>
            <a:pPr marL="548640" lvl="2" indent="-274320">
              <a:buClr>
                <a:schemeClr val="accent3"/>
              </a:buClr>
              <a:buSzPct val="95000"/>
            </a:pPr>
            <a:r>
              <a:rPr lang="en-US" sz="1800" dirty="0">
                <a:latin typeface="Times New Roman" panose="02020603050405020304" pitchFamily="18" charset="0"/>
                <a:cs typeface="Times New Roman" panose="02020603050405020304" pitchFamily="18" charset="0"/>
              </a:rPr>
              <a:t>Update oauth2 client with </a:t>
            </a:r>
            <a:r>
              <a:rPr lang="en-US" sz="1800" dirty="0" err="1">
                <a:latin typeface="Times New Roman" panose="02020603050405020304" pitchFamily="18" charset="0"/>
                <a:cs typeface="Times New Roman" panose="02020603050405020304" pitchFamily="18" charset="0"/>
              </a:rPr>
              <a:t>acs</a:t>
            </a:r>
            <a:r>
              <a:rPr lang="en-US" sz="1800" dirty="0">
                <a:latin typeface="Times New Roman" panose="02020603050405020304" pitchFamily="18" charset="0"/>
                <a:cs typeface="Times New Roman" panose="02020603050405020304" pitchFamily="18" charset="0"/>
              </a:rPr>
              <a:t> scopes .</a:t>
            </a:r>
          </a:p>
          <a:p>
            <a:pPr marL="548640" lvl="2" indent="-274320">
              <a:buClr>
                <a:schemeClr val="accent3"/>
              </a:buClr>
              <a:buSzPct val="95000"/>
            </a:pPr>
            <a:r>
              <a:rPr lang="en-US" sz="1800" dirty="0">
                <a:latin typeface="Times New Roman" panose="02020603050405020304" pitchFamily="18" charset="0"/>
                <a:cs typeface="Times New Roman" panose="02020603050405020304" pitchFamily="18" charset="0"/>
              </a:rPr>
              <a:t>ACS scope are </a:t>
            </a:r>
            <a:r>
              <a:rPr lang="en-US" sz="1800" b="1" dirty="0" err="1">
                <a:latin typeface="Times New Roman" panose="02020603050405020304" pitchFamily="18" charset="0"/>
                <a:cs typeface="Times New Roman" panose="02020603050405020304" pitchFamily="18" charset="0"/>
              </a:rPr>
              <a:t>acs.policies.read</a:t>
            </a:r>
            <a:r>
              <a:rPr lang="en-US" sz="1800" b="1"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acs.policies.write</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acs.attributes.read</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acs.attributes.write</a:t>
            </a:r>
            <a:endParaRPr lang="en-US" sz="1800" b="1" dirty="0" smtClean="0">
              <a:latin typeface="Times New Roman" panose="02020603050405020304" pitchFamily="18" charset="0"/>
              <a:cs typeface="Times New Roman" panose="02020603050405020304" pitchFamily="18" charset="0"/>
            </a:endParaRPr>
          </a:p>
          <a:p>
            <a:pPr marL="548640" lvl="2" indent="-274320">
              <a:buClr>
                <a:schemeClr val="accent3"/>
              </a:buClr>
              <a:buSzPct val="95000"/>
            </a:pPr>
            <a:r>
              <a:rPr lang="en-US" sz="1800" b="1" dirty="0" smtClean="0">
                <a:latin typeface="Times New Roman" panose="02020603050405020304" pitchFamily="18" charset="0"/>
                <a:cs typeface="Times New Roman" panose="02020603050405020304" pitchFamily="18" charset="0"/>
              </a:rPr>
              <a:t>Sample ACS policy file</a:t>
            </a:r>
          </a:p>
          <a:p>
            <a:pPr marL="548640" lvl="2" indent="-274320">
              <a:buClr>
                <a:schemeClr val="accent3"/>
              </a:buClr>
              <a:buSzPct val="95000"/>
            </a:pPr>
            <a:endParaRPr lang="en-US" sz="1800" b="1" dirty="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smtClean="0">
              <a:latin typeface="Times New Roman" panose="02020603050405020304" pitchFamily="18" charset="0"/>
              <a:cs typeface="Times New Roman" panose="02020603050405020304" pitchFamily="18" charset="0"/>
            </a:endParaRPr>
          </a:p>
          <a:p>
            <a:pPr marL="548640" lvl="2" indent="-274320">
              <a:buClr>
                <a:schemeClr val="accent3"/>
              </a:buClr>
              <a:buSzPct val="95000"/>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Classification: Genpact Internal</a:t>
            </a:r>
            <a:endParaRPr lang="en-US"/>
          </a:p>
        </p:txBody>
      </p:sp>
    </p:spTree>
    <p:extLst>
      <p:ext uri="{BB962C8B-B14F-4D97-AF65-F5344CB8AC3E}">
        <p14:creationId xmlns:p14="http://schemas.microsoft.com/office/powerpoint/2010/main" val="674779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946</Words>
  <Application>Microsoft Office PowerPoint</Application>
  <PresentationFormat>On-screen Show (4:3)</PresentationFormat>
  <Paragraphs>143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Ediga, Ashok Kumar</dc:creator>
  <cp:lastModifiedBy>Ediga, Ashok Kumar</cp:lastModifiedBy>
  <cp:revision>24</cp:revision>
  <dcterms:created xsi:type="dcterms:W3CDTF">2006-08-16T00:00:00Z</dcterms:created>
  <dcterms:modified xsi:type="dcterms:W3CDTF">2016-12-15T10:11:25Z</dcterms:modified>
</cp:coreProperties>
</file>