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3552A-D04F-4650-A93A-ACBA157AAC5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06B8F-0F47-4CA6-883C-2825670E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6B8F-0F47-4CA6-883C-2825670E0E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424F11-6009-4861-91F7-369E35C98E0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68001D-BE14-409B-82A9-480EEA5D9C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1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Introduction to Python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By Gurgaon Predix Team</a:t>
            </a:r>
          </a:p>
          <a:p>
            <a:r>
              <a:rPr lang="en-US" sz="2400" u="sng" dirty="0" smtClean="0">
                <a:solidFill>
                  <a:srgbClr val="00B050"/>
                </a:solidFill>
              </a:rPr>
              <a:t>Arihant Jain</a:t>
            </a:r>
          </a:p>
          <a:p>
            <a:r>
              <a:rPr lang="en-US" sz="2400" u="sng" dirty="0" smtClean="0">
                <a:solidFill>
                  <a:srgbClr val="00B050"/>
                </a:solidFill>
              </a:rPr>
              <a:t>Prashant Pallav</a:t>
            </a:r>
          </a:p>
          <a:p>
            <a:endParaRPr lang="en-US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marL="36576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Loop</a:t>
            </a:r>
            <a:endParaRPr lang="en-US" sz="1800" dirty="0" smtClean="0">
              <a:solidFill>
                <a:srgbClr val="92D050"/>
              </a:solidFill>
            </a:endParaRPr>
          </a:p>
          <a:p>
            <a:pPr lvl="1" algn="just"/>
            <a:r>
              <a:rPr lang="en-US" sz="1800" u="sng" dirty="0" smtClean="0"/>
              <a:t>For Loop</a:t>
            </a:r>
            <a:endParaRPr lang="en-US" sz="1800" u="sng" dirty="0"/>
          </a:p>
          <a:p>
            <a:pPr marL="640080" lvl="2" indent="0" algn="just">
              <a:buNone/>
            </a:pPr>
            <a:r>
              <a:rPr lang="en-US" dirty="0" smtClean="0">
                <a:solidFill>
                  <a:srgbClr val="92D050"/>
                </a:solidFill>
              </a:rPr>
              <a:t>   </a:t>
            </a:r>
            <a:r>
              <a:rPr lang="en-US" sz="2000" dirty="0">
                <a:solidFill>
                  <a:srgbClr val="00B050"/>
                </a:solidFill>
              </a:rPr>
              <a:t>Syntax:    </a:t>
            </a:r>
            <a:r>
              <a:rPr lang="en-US" b="1" dirty="0" smtClean="0"/>
              <a:t>for</a:t>
            </a:r>
            <a:r>
              <a:rPr lang="en-US" dirty="0"/>
              <a:t> &lt;variable&gt; </a:t>
            </a:r>
            <a:r>
              <a:rPr lang="en-US" b="1" dirty="0"/>
              <a:t>in</a:t>
            </a:r>
            <a:r>
              <a:rPr lang="en-US" dirty="0"/>
              <a:t> &lt;sequence&gt;: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Example: </a:t>
            </a:r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sz="1800" b="1" dirty="0"/>
              <a:t>for a in range (1,6):  </a:t>
            </a:r>
          </a:p>
          <a:p>
            <a:pPr marL="0" indent="0">
              <a:buNone/>
            </a:pPr>
            <a:r>
              <a:rPr lang="en-US" sz="1800" b="1" dirty="0"/>
              <a:t>   </a:t>
            </a:r>
            <a:r>
              <a:rPr lang="en-US" sz="1800" b="1" dirty="0" smtClean="0"/>
              <a:t>			</a:t>
            </a:r>
            <a:r>
              <a:rPr lang="en-US" sz="1800" b="1" dirty="0"/>
              <a:t> </a:t>
            </a:r>
            <a:r>
              <a:rPr lang="en-US" sz="1800" b="1" dirty="0" smtClean="0"/>
              <a:t>    print</a:t>
            </a:r>
            <a:r>
              <a:rPr lang="en-US" sz="1800" b="1" dirty="0"/>
              <a:t>  </a:t>
            </a:r>
            <a:r>
              <a:rPr lang="en-US" sz="1800" b="1" dirty="0" smtClean="0"/>
              <a:t>a</a:t>
            </a:r>
            <a:r>
              <a:rPr lang="en-US" sz="1800" b="1" dirty="0"/>
              <a:t>  </a:t>
            </a:r>
            <a:endParaRPr lang="en-US" dirty="0">
              <a:solidFill>
                <a:srgbClr val="92D050"/>
              </a:solidFill>
            </a:endParaRPr>
          </a:p>
          <a:p>
            <a:pPr lvl="1" algn="just"/>
            <a:r>
              <a:rPr lang="en-US" sz="1800" u="sng" dirty="0"/>
              <a:t>While Loop</a:t>
            </a:r>
          </a:p>
          <a:p>
            <a:pPr marL="640080" lvl="2" indent="0" algn="just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</a:t>
            </a:r>
            <a:r>
              <a:rPr lang="en-US" sz="2000" u="sng" dirty="0" smtClean="0">
                <a:solidFill>
                  <a:srgbClr val="00B050"/>
                </a:solidFill>
              </a:rPr>
              <a:t>Syntax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92D050"/>
                </a:solidFill>
              </a:rPr>
              <a:t>  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&lt;expression&gt;: 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Example:  </a:t>
            </a:r>
            <a:r>
              <a:rPr lang="en-US" sz="2000" dirty="0" smtClean="0"/>
              <a:t>a = 10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while a&gt;10: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print “Hello”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smtClean="0"/>
              <a:t>             a </a:t>
            </a:r>
            <a:r>
              <a:rPr lang="en-US" sz="2000" dirty="0" smtClean="0"/>
              <a:t>= a-1</a:t>
            </a:r>
            <a:endParaRPr lang="en-US" sz="2000" dirty="0"/>
          </a:p>
          <a:p>
            <a:pPr marL="640080" lvl="2" indent="0" algn="just">
              <a:buNone/>
            </a:pPr>
            <a:endParaRPr lang="en-US" sz="2000" dirty="0" smtClean="0">
              <a:solidFill>
                <a:srgbClr val="92D050"/>
              </a:solidFill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dirty="0" smtClean="0"/>
              <a:t>A traditional single line comment .</a:t>
            </a:r>
          </a:p>
          <a:p>
            <a:pPr marL="365760" lvl="1" indent="0" algn="just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92D050"/>
                </a:solidFill>
              </a:rPr>
              <a:t># this is single line comment</a:t>
            </a:r>
          </a:p>
          <a:p>
            <a:pPr marL="708660" lvl="1" indent="-342900" algn="just">
              <a:buFont typeface="+mj-lt"/>
              <a:buAutoNum type="arabicPeriod"/>
            </a:pPr>
            <a:endParaRPr lang="en-US" sz="1800" dirty="0"/>
          </a:p>
          <a:p>
            <a:pPr marL="708660" lvl="1" indent="-342900" algn="just">
              <a:buFont typeface="+mj-lt"/>
              <a:buAutoNum type="arabicPeriod"/>
            </a:pPr>
            <a:endParaRPr lang="en-US" sz="1800" dirty="0"/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r>
              <a:rPr lang="en-US" sz="2400" dirty="0">
                <a:solidFill>
                  <a:srgbClr val="00B050"/>
                </a:solidFill>
              </a:rPr>
              <a:t>Comments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365760" lvl="1" indent="0" algn="just">
              <a:buNone/>
            </a:pPr>
            <a:endParaRPr lang="en-US" sz="1800" dirty="0" smtClean="0">
              <a:solidFill>
                <a:srgbClr val="92D050"/>
              </a:solidFill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dirty="0"/>
              <a:t>Any String not assign variable is comment.</a:t>
            </a:r>
          </a:p>
          <a:p>
            <a:pPr marL="640080" lvl="2" indent="0" algn="just">
              <a:buNone/>
            </a:pPr>
            <a:r>
              <a:rPr lang="en-US" dirty="0" smtClean="0">
                <a:solidFill>
                  <a:srgbClr val="92D050"/>
                </a:solidFill>
              </a:rPr>
              <a:t>   “</a:t>
            </a:r>
            <a:r>
              <a:rPr lang="en-US" dirty="0">
                <a:solidFill>
                  <a:srgbClr val="92D050"/>
                </a:solidFill>
              </a:rPr>
              <a:t>This is also a single line </a:t>
            </a:r>
            <a:r>
              <a:rPr lang="en-US" dirty="0" smtClean="0">
                <a:solidFill>
                  <a:srgbClr val="92D050"/>
                </a:solidFill>
              </a:rPr>
              <a:t>comment”</a:t>
            </a:r>
          </a:p>
          <a:p>
            <a:pPr marL="640080" lvl="2" indent="0" algn="just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dirty="0" smtClean="0"/>
              <a:t>Multi line comment</a:t>
            </a:r>
          </a:p>
          <a:p>
            <a:pPr marL="640080" lvl="2" indent="0" algn="just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""“  This is multiline comments ""“</a:t>
            </a:r>
          </a:p>
          <a:p>
            <a:pPr marL="640080" lvl="2" indent="0" algn="just">
              <a:buNone/>
            </a:pPr>
            <a:endParaRPr lang="en-US" sz="2000" dirty="0" smtClean="0">
              <a:solidFill>
                <a:srgbClr val="92D050"/>
              </a:solidFill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dirty="0" smtClean="0"/>
              <a:t>A traditional single line comment .</a:t>
            </a:r>
          </a:p>
          <a:p>
            <a:pPr marL="365760" lvl="1" indent="0" algn="just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92D050"/>
                </a:solidFill>
              </a:rPr>
              <a:t># this is single line comment</a:t>
            </a:r>
          </a:p>
          <a:p>
            <a:pPr marL="708660" lvl="1" indent="-342900" algn="just">
              <a:buFont typeface="+mj-lt"/>
              <a:buAutoNum type="arabicPeriod"/>
            </a:pPr>
            <a:endParaRPr lang="en-US" sz="1800" dirty="0"/>
          </a:p>
          <a:p>
            <a:pPr marL="708660" lvl="1" indent="-342900" algn="just">
              <a:buFont typeface="+mj-lt"/>
              <a:buAutoNum type="arabicPeriod"/>
            </a:pPr>
            <a:endParaRPr lang="en-US" sz="1800" dirty="0"/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String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String pythons are immutable.</a:t>
            </a:r>
          </a:p>
          <a:p>
            <a:pPr lvl="1"/>
            <a:r>
              <a:rPr lang="en-US" sz="1800" dirty="0"/>
              <a:t>We can simply create Python String by enclosing a text in single as well as double quotes. Python treat both single and double quotes statements same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The benefit of using String is that it can be accessed from both the directions in forward and backward.</a:t>
            </a:r>
          </a:p>
          <a:p>
            <a:pPr marL="365760" lvl="1" indent="0">
              <a:buNone/>
            </a:pPr>
            <a:r>
              <a:rPr lang="en-US" sz="1800" dirty="0" smtClean="0"/>
              <a:t>Example  : - </a:t>
            </a:r>
          </a:p>
          <a:p>
            <a:pPr marL="36576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</a:t>
            </a:r>
            <a:r>
              <a:rPr lang="en-US" sz="1800" dirty="0" err="1" smtClean="0"/>
              <a:t>tr</a:t>
            </a:r>
            <a:r>
              <a:rPr lang="en-US" sz="1800" dirty="0" smtClean="0"/>
              <a:t>  =  ‘ GENPACT ‘</a:t>
            </a:r>
          </a:p>
          <a:p>
            <a:pPr marL="365760" lvl="1" indent="0">
              <a:buNone/>
            </a:pPr>
            <a:r>
              <a:rPr lang="en-US" sz="1800" dirty="0"/>
              <a:t>	</a:t>
            </a:r>
          </a:p>
          <a:p>
            <a:pPr marL="365760" lvl="1" indent="0" algn="just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65760" lvl="1" indent="0" algn="just">
              <a:buNone/>
            </a:pPr>
            <a:endParaRPr lang="en-US" sz="1800" dirty="0"/>
          </a:p>
          <a:p>
            <a:pPr marL="365760" lvl="1" indent="0" algn="just">
              <a:buNone/>
            </a:pPr>
            <a:endParaRPr lang="en-US" sz="1800" dirty="0" smtClean="0">
              <a:solidFill>
                <a:srgbClr val="92D050"/>
              </a:solidFill>
            </a:endParaRPr>
          </a:p>
          <a:p>
            <a:pPr marL="365760" lvl="1" indent="0" algn="just">
              <a:buNone/>
            </a:pPr>
            <a:endParaRPr lang="en-US" sz="1800" dirty="0"/>
          </a:p>
          <a:p>
            <a:pPr marL="365760" lvl="1" indent="0" algn="just">
              <a:buNone/>
            </a:pPr>
            <a:r>
              <a:rPr lang="en-US" sz="1800" dirty="0" err="1"/>
              <a:t>s</a:t>
            </a:r>
            <a:r>
              <a:rPr lang="en-US" sz="1800" dirty="0" err="1" smtClean="0"/>
              <a:t>tr</a:t>
            </a:r>
            <a:r>
              <a:rPr lang="en-US" sz="1800" dirty="0" smtClean="0"/>
              <a:t>[0] = ‘G’ = </a:t>
            </a:r>
            <a:r>
              <a:rPr lang="en-US" sz="1800" dirty="0" err="1" smtClean="0"/>
              <a:t>str</a:t>
            </a:r>
            <a:r>
              <a:rPr lang="en-US" sz="1800" dirty="0" smtClean="0"/>
              <a:t>[-7]</a:t>
            </a:r>
            <a:endParaRPr lang="en-US" sz="1800" dirty="0"/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78882"/>
              </p:ext>
            </p:extLst>
          </p:nvPr>
        </p:nvGraphicFramePr>
        <p:xfrm>
          <a:off x="1524000" y="472440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772886"/>
                <a:gridCol w="968828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64305"/>
              </p:ext>
            </p:extLst>
          </p:nvPr>
        </p:nvGraphicFramePr>
        <p:xfrm>
          <a:off x="1524000" y="4267200"/>
          <a:ext cx="6095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41602"/>
              </p:ext>
            </p:extLst>
          </p:nvPr>
        </p:nvGraphicFramePr>
        <p:xfrm>
          <a:off x="1524000" y="5181600"/>
          <a:ext cx="6095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String Operation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800" dirty="0"/>
              <a:t>C</a:t>
            </a:r>
            <a:r>
              <a:rPr lang="en-US" sz="1800" b="1" dirty="0" smtClean="0"/>
              <a:t>oncatenation </a:t>
            </a:r>
            <a:r>
              <a:rPr lang="en-US" sz="1800" b="1" dirty="0"/>
              <a:t>Operator </a:t>
            </a:r>
            <a:r>
              <a:rPr lang="en-US" sz="1800" dirty="0" smtClean="0"/>
              <a:t>:(+) and </a:t>
            </a:r>
            <a:r>
              <a:rPr lang="en-US" sz="1800" b="1" dirty="0"/>
              <a:t>Replication Operator</a:t>
            </a:r>
            <a:r>
              <a:rPr lang="en-US" sz="1800" dirty="0"/>
              <a:t>: </a:t>
            </a:r>
            <a:r>
              <a:rPr lang="en-US" sz="1800" dirty="0" smtClean="0"/>
              <a:t>(*)</a:t>
            </a:r>
          </a:p>
          <a:p>
            <a:pPr lvl="1"/>
            <a:r>
              <a:rPr lang="en-US" sz="1800" dirty="0" smtClean="0"/>
              <a:t>Print “GENPACT” + “INDIA”</a:t>
            </a:r>
          </a:p>
          <a:p>
            <a:pPr lvl="1"/>
            <a:r>
              <a:rPr lang="en-US" sz="1800" dirty="0" smtClean="0"/>
              <a:t>Print ‘10’+’20’	</a:t>
            </a:r>
          </a:p>
          <a:p>
            <a:pPr lvl="1"/>
            <a:r>
              <a:rPr lang="en-US" sz="1800" dirty="0"/>
              <a:t>Print '</a:t>
            </a:r>
            <a:r>
              <a:rPr lang="en-US" sz="1800" dirty="0" err="1"/>
              <a:t>abc</a:t>
            </a:r>
            <a:r>
              <a:rPr lang="en-US" sz="1800" dirty="0"/>
              <a:t>' + </a:t>
            </a:r>
            <a:r>
              <a:rPr lang="en-US" sz="1800" dirty="0" smtClean="0"/>
              <a:t>3</a:t>
            </a:r>
          </a:p>
          <a:p>
            <a:pPr lvl="1"/>
            <a:r>
              <a:rPr lang="en-US" sz="1800" dirty="0" err="1" smtClean="0"/>
              <a:t>Pirnt</a:t>
            </a:r>
            <a:r>
              <a:rPr lang="en-US" sz="1800" dirty="0" smtClean="0"/>
              <a:t> 3 * “ </a:t>
            </a:r>
            <a:r>
              <a:rPr lang="en-US" sz="1800" dirty="0" err="1" smtClean="0"/>
              <a:t>Genpact</a:t>
            </a:r>
            <a:r>
              <a:rPr lang="en-US" sz="1800" dirty="0" smtClean="0"/>
              <a:t> “</a:t>
            </a:r>
          </a:p>
          <a:p>
            <a:pPr lvl="1"/>
            <a:r>
              <a:rPr lang="en-US" sz="1800" dirty="0" smtClean="0"/>
              <a:t>Print ‘ </a:t>
            </a:r>
            <a:r>
              <a:rPr lang="en-US" sz="1800" dirty="0" err="1" smtClean="0"/>
              <a:t>Genpact</a:t>
            </a:r>
            <a:r>
              <a:rPr lang="en-US" sz="1800" dirty="0" smtClean="0"/>
              <a:t>‘ *3</a:t>
            </a:r>
          </a:p>
          <a:p>
            <a:pPr lvl="1"/>
            <a:r>
              <a:rPr lang="en-US" sz="1800" dirty="0" smtClean="0"/>
              <a:t>Print 3 * ‘ 1 ’</a:t>
            </a:r>
          </a:p>
          <a:p>
            <a:pPr lvl="1"/>
            <a:r>
              <a:rPr lang="en-US" sz="1800" dirty="0" smtClean="0"/>
              <a:t>Print  ‘&amp;’ *5</a:t>
            </a:r>
          </a:p>
          <a:p>
            <a:pPr lvl="1"/>
            <a:endParaRPr lang="en-US" sz="1800" dirty="0"/>
          </a:p>
          <a:p>
            <a:pPr marL="36576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 : - </a:t>
            </a:r>
            <a:r>
              <a:rPr lang="en-US" sz="1800" dirty="0">
                <a:solidFill>
                  <a:srgbClr val="FF0000"/>
                </a:solidFill>
              </a:rPr>
              <a:t>Both the operands passed for concatenation must be of same type, else it will show an error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 </a:t>
            </a:r>
            <a:r>
              <a:rPr lang="en-US" sz="1800" b="1" dirty="0" smtClean="0">
                <a:solidFill>
                  <a:srgbClr val="FF0000"/>
                </a:solidFill>
              </a:rPr>
              <a:t>: - </a:t>
            </a:r>
            <a:r>
              <a:rPr lang="en-US" sz="1800" dirty="0" smtClean="0">
                <a:solidFill>
                  <a:srgbClr val="FF0000"/>
                </a:solidFill>
              </a:rPr>
              <a:t>We </a:t>
            </a:r>
            <a:r>
              <a:rPr lang="en-US" sz="1800" dirty="0">
                <a:solidFill>
                  <a:srgbClr val="FF0000"/>
                </a:solidFill>
              </a:rPr>
              <a:t>can use Replication operator in any way i.e.,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* string or string * int. Both the parameters passed cannot be of same type.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String Operation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800" b="1" dirty="0"/>
              <a:t>Membership </a:t>
            </a:r>
            <a:r>
              <a:rPr lang="en-US" sz="1800" b="1" dirty="0" smtClean="0"/>
              <a:t>Operators</a:t>
            </a:r>
          </a:p>
          <a:p>
            <a:pPr marL="365760" lvl="1" indent="0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are two types of Membership operators: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dirty="0" smtClean="0"/>
              <a:t>1</a:t>
            </a:r>
            <a:r>
              <a:rPr lang="en-US" sz="1800" b="1" dirty="0"/>
              <a:t>) in</a:t>
            </a:r>
            <a:r>
              <a:rPr lang="en-US" sz="1800" b="1" dirty="0" smtClean="0"/>
              <a:t>:  </a:t>
            </a:r>
            <a:r>
              <a:rPr lang="en-US" sz="1800" dirty="0" smtClean="0"/>
              <a:t>"</a:t>
            </a:r>
            <a:r>
              <a:rPr lang="en-US" sz="1800" dirty="0"/>
              <a:t>in" operator return true if a character or the entire substring </a:t>
            </a:r>
            <a:r>
              <a:rPr lang="en-US" sz="1800" dirty="0" smtClean="0"/>
              <a:t>	is present </a:t>
            </a:r>
            <a:r>
              <a:rPr lang="en-US" sz="1800" dirty="0"/>
              <a:t>in the specified string, otherwise false.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b="1" dirty="0" smtClean="0"/>
              <a:t>2</a:t>
            </a:r>
            <a:r>
              <a:rPr lang="en-US" sz="1800" b="1" dirty="0"/>
              <a:t>) not in</a:t>
            </a:r>
            <a:r>
              <a:rPr lang="en-US" sz="1800" b="1" dirty="0" smtClean="0"/>
              <a:t>: </a:t>
            </a:r>
            <a:r>
              <a:rPr lang="en-US" sz="1800" dirty="0" smtClean="0"/>
              <a:t>"</a:t>
            </a:r>
            <a:r>
              <a:rPr lang="en-US" sz="1800" dirty="0"/>
              <a:t>not in" operator return true if a character or entire 	</a:t>
            </a:r>
            <a:r>
              <a:rPr lang="en-US" sz="1800" dirty="0" smtClean="0"/>
              <a:t>substring does </a:t>
            </a:r>
            <a:r>
              <a:rPr lang="en-US" sz="1800" dirty="0"/>
              <a:t>not exist in the specified string, otherwise false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Str</a:t>
            </a:r>
            <a:r>
              <a:rPr lang="en-US" sz="1800" dirty="0" smtClean="0"/>
              <a:t> = ‘</a:t>
            </a:r>
            <a:r>
              <a:rPr lang="en-US" sz="1800" dirty="0" err="1" smtClean="0"/>
              <a:t>GenpactPredix</a:t>
            </a:r>
            <a:r>
              <a:rPr lang="en-US" sz="1800" dirty="0" smtClean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Str1 = ‘</a:t>
            </a:r>
            <a:r>
              <a:rPr lang="en-US" sz="1800" dirty="0" err="1" smtClean="0"/>
              <a:t>Genpact</a:t>
            </a:r>
            <a:r>
              <a:rPr lang="en-US" sz="1800" dirty="0" smtClean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Str2 = ‘</a:t>
            </a:r>
            <a:r>
              <a:rPr lang="en-US" sz="1800" dirty="0" err="1" smtClean="0"/>
              <a:t>Predix</a:t>
            </a:r>
            <a:r>
              <a:rPr lang="en-US" sz="1800" dirty="0" smtClean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Str3 = ‘Gurgaon’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Str2 in </a:t>
            </a:r>
            <a:r>
              <a:rPr lang="en-US" sz="1800" dirty="0" err="1" smtClean="0"/>
              <a:t>Str</a:t>
            </a:r>
            <a:r>
              <a:rPr lang="en-US" sz="1800" dirty="0" smtClean="0"/>
              <a:t>                     -   true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Str1 in </a:t>
            </a:r>
            <a:r>
              <a:rPr lang="en-US" sz="1800" dirty="0" err="1" smtClean="0"/>
              <a:t>Str</a:t>
            </a:r>
            <a:r>
              <a:rPr lang="en-US" sz="1800" dirty="0" smtClean="0"/>
              <a:t> 		- true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Str3 not in </a:t>
            </a:r>
            <a:r>
              <a:rPr lang="en-US" sz="1800" dirty="0" err="1" smtClean="0"/>
              <a:t>Str</a:t>
            </a:r>
            <a:r>
              <a:rPr lang="en-US" sz="1800" dirty="0" smtClean="0"/>
              <a:t>		- true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Str2 not in </a:t>
            </a:r>
            <a:r>
              <a:rPr lang="en-US" sz="1800" dirty="0" err="1" smtClean="0"/>
              <a:t>Str</a:t>
            </a:r>
            <a:r>
              <a:rPr lang="en-US" sz="1800" dirty="0" smtClean="0"/>
              <a:t>		- </a:t>
            </a:r>
            <a:r>
              <a:rPr lang="en-US" sz="1800" dirty="0" err="1" smtClean="0"/>
              <a:t>Flase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365760" lvl="1" indent="0">
              <a:buNone/>
            </a:pP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String Operation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800" b="1" dirty="0"/>
              <a:t>Relational </a:t>
            </a:r>
            <a:r>
              <a:rPr lang="en-US" sz="1800" b="1" dirty="0" smtClean="0"/>
              <a:t>Operators</a:t>
            </a:r>
          </a:p>
          <a:p>
            <a:pPr marL="365760" lvl="1" indent="0">
              <a:buNone/>
            </a:pPr>
            <a:r>
              <a:rPr lang="en-US" sz="1800" dirty="0"/>
              <a:t>All the comparison operators i.e., (&lt;,&gt;&lt;=,&gt;=,==,!=,&lt;&gt;) are also applicable to strings. The Strings are compared based on the ASCII value or </a:t>
            </a:r>
            <a:r>
              <a:rPr lang="en-US" sz="1800" dirty="0" smtClean="0"/>
              <a:t>Unicode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‘</a:t>
            </a:r>
            <a:r>
              <a:rPr lang="en-US" sz="1800" dirty="0" err="1" smtClean="0"/>
              <a:t>predix</a:t>
            </a:r>
            <a:r>
              <a:rPr lang="en-US" sz="1800" dirty="0" smtClean="0"/>
              <a:t>’  == ‘</a:t>
            </a:r>
            <a:r>
              <a:rPr lang="en-US" sz="1800" dirty="0" err="1" smtClean="0"/>
              <a:t>predix</a:t>
            </a:r>
            <a:r>
              <a:rPr lang="en-US" sz="1800" dirty="0" smtClean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“G"&lt;&gt;“g"</a:t>
            </a:r>
          </a:p>
          <a:p>
            <a:pPr marL="0" indent="0">
              <a:buNone/>
            </a:pPr>
            <a:r>
              <a:rPr lang="en-US" sz="1800" b="1" dirty="0" smtClean="0"/>
              <a:t>     </a:t>
            </a:r>
            <a:r>
              <a:rPr lang="en-US" sz="1800" b="1" u="sng" dirty="0" smtClean="0"/>
              <a:t>Slice Notation: </a:t>
            </a:r>
          </a:p>
          <a:p>
            <a:pPr marL="0" indent="0">
              <a:buNone/>
            </a:pPr>
            <a:r>
              <a:rPr lang="en-US" sz="1800" dirty="0" smtClean="0"/>
              <a:t>      String </a:t>
            </a:r>
            <a:r>
              <a:rPr lang="en-US" sz="1800" dirty="0"/>
              <a:t>slice can be defined as substring which is </a:t>
            </a:r>
            <a:r>
              <a:rPr lang="en-US" sz="1800" dirty="0" smtClean="0"/>
              <a:t>the part </a:t>
            </a:r>
            <a:r>
              <a:rPr lang="en-US" sz="1800" dirty="0"/>
              <a:t>of </a:t>
            </a:r>
            <a:r>
              <a:rPr lang="en-US" sz="1800" dirty="0" smtClean="0"/>
              <a:t>string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EX: - </a:t>
            </a:r>
            <a:r>
              <a:rPr lang="en-US" sz="1800" dirty="0" err="1" smtClean="0"/>
              <a:t>Str</a:t>
            </a:r>
            <a:r>
              <a:rPr lang="en-US" sz="1800" dirty="0" smtClean="0"/>
              <a:t> = ‘</a:t>
            </a:r>
            <a:r>
              <a:rPr lang="en-US" sz="1800" dirty="0" err="1" smtClean="0"/>
              <a:t>GenpactIndia</a:t>
            </a:r>
            <a:r>
              <a:rPr lang="en-US" sz="1800" dirty="0" smtClean="0"/>
              <a:t>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 </a:t>
            </a:r>
            <a:r>
              <a:rPr lang="en-US" sz="1800" dirty="0" err="1" smtClean="0"/>
              <a:t>str</a:t>
            </a:r>
            <a:r>
              <a:rPr lang="en-US" sz="1800" dirty="0" smtClean="0"/>
              <a:t>[0:7]	=	</a:t>
            </a:r>
            <a:r>
              <a:rPr lang="en-US" sz="1800" dirty="0" err="1" smtClean="0"/>
              <a:t>Genpact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 </a:t>
            </a:r>
            <a:r>
              <a:rPr lang="en-US" sz="1800" dirty="0" err="1" smtClean="0"/>
              <a:t>str</a:t>
            </a:r>
            <a:r>
              <a:rPr lang="en-US" sz="1800" dirty="0" smtClean="0"/>
              <a:t>[:]	=	</a:t>
            </a:r>
            <a:r>
              <a:rPr lang="en-US" sz="1800" dirty="0" err="1" smtClean="0"/>
              <a:t>GenpactIndia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 </a:t>
            </a:r>
            <a:r>
              <a:rPr lang="en-US" sz="1800" dirty="0" err="1" smtClean="0"/>
              <a:t>str</a:t>
            </a:r>
            <a:r>
              <a:rPr lang="en-US" sz="1800" dirty="0" smtClean="0"/>
              <a:t>[:-5]	=	</a:t>
            </a:r>
            <a:r>
              <a:rPr lang="en-US" sz="1800" dirty="0" err="1" smtClean="0"/>
              <a:t>Genpact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 </a:t>
            </a:r>
            <a:r>
              <a:rPr lang="en-US" sz="1800" dirty="0" err="1" smtClean="0"/>
              <a:t>str</a:t>
            </a:r>
            <a:r>
              <a:rPr lang="en-US" sz="1800" dirty="0" smtClean="0"/>
              <a:t>[7:]	=	India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Note: </a:t>
            </a:r>
            <a:r>
              <a:rPr lang="en-US" sz="1800" i="1" dirty="0" err="1" smtClean="0">
                <a:solidFill>
                  <a:srgbClr val="FF0000"/>
                </a:solidFill>
              </a:rPr>
              <a:t>startIndex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>
                <a:solidFill>
                  <a:srgbClr val="FF0000"/>
                </a:solidFill>
              </a:rPr>
              <a:t>in String slice is inclusive whereas </a:t>
            </a:r>
            <a:r>
              <a:rPr lang="en-US" sz="1800" i="1" dirty="0" err="1">
                <a:solidFill>
                  <a:srgbClr val="FF0000"/>
                </a:solidFill>
              </a:rPr>
              <a:t>endIndex</a:t>
            </a:r>
            <a:r>
              <a:rPr lang="en-US" sz="1800" i="1" dirty="0">
                <a:solidFill>
                  <a:srgbClr val="FF0000"/>
                </a:solidFill>
              </a:rPr>
              <a:t> is exclusive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List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Python lists are mutable </a:t>
            </a:r>
            <a:r>
              <a:rPr lang="en-US" sz="1800" dirty="0" smtClean="0"/>
              <a:t>i.e. Python </a:t>
            </a:r>
            <a:r>
              <a:rPr lang="en-US" sz="1800" dirty="0"/>
              <a:t>will not create a new list if we modify an element in the </a:t>
            </a:r>
            <a:r>
              <a:rPr lang="en-US" sz="1800" dirty="0" smtClean="0"/>
              <a:t>list</a:t>
            </a:r>
          </a:p>
          <a:p>
            <a:pPr lvl="1"/>
            <a:r>
              <a:rPr lang="en-US" sz="1800" dirty="0"/>
              <a:t>It is a container that holds other objects in a given </a:t>
            </a:r>
            <a:r>
              <a:rPr lang="en-US" sz="1800" dirty="0" smtClean="0"/>
              <a:t>order</a:t>
            </a:r>
          </a:p>
          <a:p>
            <a:pPr marL="365760" lvl="1" indent="0">
              <a:buNone/>
            </a:pPr>
            <a:r>
              <a:rPr lang="en-US" sz="1800" dirty="0" smtClean="0"/>
              <a:t>	</a:t>
            </a:r>
          </a:p>
          <a:p>
            <a:pPr marL="365760" lvl="1" indent="0">
              <a:buNone/>
            </a:pPr>
            <a:r>
              <a:rPr lang="en-US" sz="1800" dirty="0"/>
              <a:t>	data=[1,2,3,4]</a:t>
            </a:r>
          </a:p>
          <a:p>
            <a:pPr marL="365760" lvl="1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p</a:t>
            </a:r>
            <a:r>
              <a:rPr lang="en-US" sz="1800" b="1" dirty="0" smtClean="0"/>
              <a:t>rint</a:t>
            </a:r>
            <a:r>
              <a:rPr lang="en-US" sz="1800" dirty="0" smtClean="0"/>
              <a:t> </a:t>
            </a:r>
            <a:r>
              <a:rPr lang="en-US" sz="1800" dirty="0"/>
              <a:t>data</a:t>
            </a:r>
          </a:p>
          <a:p>
            <a:pPr marL="365760" lvl="1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print</a:t>
            </a:r>
            <a:r>
              <a:rPr lang="en-US" sz="1800" dirty="0"/>
              <a:t> data[0] 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800" b="1" dirty="0" smtClean="0"/>
              <a:t>	print</a:t>
            </a:r>
            <a:r>
              <a:rPr lang="en-US" sz="1800" dirty="0"/>
              <a:t> </a:t>
            </a:r>
            <a:r>
              <a:rPr lang="en-US" sz="1800" dirty="0" smtClean="0"/>
              <a:t>data[0:2</a:t>
            </a:r>
            <a:r>
              <a:rPr lang="en-US" sz="1800" dirty="0"/>
              <a:t>] </a:t>
            </a:r>
          </a:p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List Operations</a:t>
            </a:r>
            <a:r>
              <a:rPr lang="en-US" sz="1800" b="1" u="sng" dirty="0" smtClean="0">
                <a:solidFill>
                  <a:srgbClr val="92D050"/>
                </a:solidFill>
              </a:rPr>
              <a:t>:</a:t>
            </a:r>
          </a:p>
          <a:p>
            <a:pPr lvl="2"/>
            <a:r>
              <a:rPr lang="en-US" sz="1600" b="1" dirty="0"/>
              <a:t>Adding lists</a:t>
            </a:r>
          </a:p>
          <a:p>
            <a:pPr lvl="2"/>
            <a:r>
              <a:rPr lang="en-US" sz="1600" b="1" dirty="0"/>
              <a:t>Replicating lists</a:t>
            </a:r>
          </a:p>
          <a:p>
            <a:pPr lvl="2"/>
            <a:r>
              <a:rPr lang="en-US" sz="1600" b="1" dirty="0"/>
              <a:t>List slicing</a:t>
            </a:r>
          </a:p>
          <a:p>
            <a:pPr lvl="2"/>
            <a:r>
              <a:rPr lang="en-US" sz="1600" b="1" dirty="0"/>
              <a:t>Updating elements in a List</a:t>
            </a:r>
          </a:p>
          <a:p>
            <a:pPr lvl="2"/>
            <a:r>
              <a:rPr lang="en-US" sz="1600" b="1" dirty="0"/>
              <a:t>Appending elements to a </a:t>
            </a:r>
            <a:r>
              <a:rPr lang="en-US" sz="1600" b="1" dirty="0" smtClean="0"/>
              <a:t>List</a:t>
            </a:r>
          </a:p>
          <a:p>
            <a:pPr lvl="2"/>
            <a:r>
              <a:rPr lang="en-US" sz="1600" b="1" dirty="0"/>
              <a:t>Deleting Elements from a </a:t>
            </a:r>
            <a:r>
              <a:rPr lang="en-US" sz="1600" b="1" dirty="0" smtClean="0"/>
              <a:t>List</a:t>
            </a:r>
            <a:endParaRPr lang="en-US" sz="1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List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Functions </a:t>
            </a:r>
            <a:r>
              <a:rPr lang="en-US" sz="1800" b="1" u="sng" dirty="0" smtClean="0">
                <a:solidFill>
                  <a:srgbClr val="92D050"/>
                </a:solidFill>
              </a:rPr>
              <a:t>of List:</a:t>
            </a:r>
            <a:endParaRPr lang="en-US" sz="1800" b="1" u="sng" dirty="0">
              <a:solidFill>
                <a:srgbClr val="92D050"/>
              </a:solidFill>
            </a:endParaRPr>
          </a:p>
          <a:p>
            <a:pPr marL="365760" lvl="1" indent="0">
              <a:buNone/>
            </a:pPr>
            <a:r>
              <a:rPr lang="en-US" sz="1800" dirty="0"/>
              <a:t>data=[1,2,3,4]</a:t>
            </a:r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min</a:t>
            </a:r>
            <a:r>
              <a:rPr lang="en-US" sz="1800" dirty="0" smtClean="0"/>
              <a:t>(data)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/>
              <a:t> </a:t>
            </a:r>
            <a:r>
              <a:rPr lang="en-US" sz="1800" dirty="0" smtClean="0">
                <a:solidFill>
                  <a:srgbClr val="00B0F0"/>
                </a:solidFill>
              </a:rPr>
              <a:t>max</a:t>
            </a:r>
            <a:r>
              <a:rPr lang="en-US" sz="1800" dirty="0" smtClean="0"/>
              <a:t>(data)</a:t>
            </a:r>
            <a:r>
              <a:rPr lang="en-US" sz="1800" dirty="0"/>
              <a:t> </a:t>
            </a:r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/>
              <a:t> </a:t>
            </a:r>
            <a:r>
              <a:rPr lang="en-US" sz="1800" dirty="0" err="1" smtClean="0">
                <a:solidFill>
                  <a:srgbClr val="00B0F0"/>
                </a:solidFill>
              </a:rPr>
              <a:t>len</a:t>
            </a:r>
            <a:r>
              <a:rPr lang="en-US" sz="1800" dirty="0" smtClean="0"/>
              <a:t>(data)</a:t>
            </a:r>
            <a:r>
              <a:rPr lang="en-US" sz="1800" dirty="0"/>
              <a:t> </a:t>
            </a:r>
            <a:endParaRPr lang="en-US" sz="1800" dirty="0" smtClean="0"/>
          </a:p>
          <a:p>
            <a:pPr marL="365760" lvl="1" indent="0">
              <a:buNone/>
            </a:pPr>
            <a:endParaRPr lang="en-US" sz="1800" b="1" u="sng" dirty="0" smtClean="0">
              <a:solidFill>
                <a:srgbClr val="92D050"/>
              </a:solidFill>
            </a:endParaRPr>
          </a:p>
          <a:p>
            <a:pPr marL="365760" lvl="1" indent="0">
              <a:buNone/>
            </a:pPr>
            <a:endParaRPr lang="en-US" sz="1800" b="1" u="sng" dirty="0">
              <a:solidFill>
                <a:srgbClr val="92D050"/>
              </a:solidFill>
            </a:endParaRPr>
          </a:p>
          <a:p>
            <a:pPr marL="365760" lvl="1" indent="0">
              <a:buNone/>
            </a:pPr>
            <a:r>
              <a:rPr lang="en-US" sz="1800" b="1" u="sng" dirty="0" smtClean="0">
                <a:solidFill>
                  <a:srgbClr val="92D050"/>
                </a:solidFill>
              </a:rPr>
              <a:t>Methods of List</a:t>
            </a:r>
          </a:p>
          <a:p>
            <a:pPr marL="365760" lvl="1" indent="0">
              <a:buNone/>
            </a:pPr>
            <a:r>
              <a:rPr lang="en-US" sz="1800" dirty="0"/>
              <a:t>data=[1,2</a:t>
            </a:r>
            <a:r>
              <a:rPr lang="en-US" sz="1800" dirty="0" smtClean="0"/>
              <a:t>,’hi’,3,4,3,3,3]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/>
              <a:t>print</a:t>
            </a:r>
            <a:r>
              <a:rPr lang="en-US" sz="1800" dirty="0"/>
              <a:t> </a:t>
            </a:r>
            <a:r>
              <a:rPr lang="en-US" sz="1800" dirty="0" err="1" smtClean="0"/>
              <a:t>data.index</a:t>
            </a:r>
            <a:r>
              <a:rPr lang="en-US" sz="1800" dirty="0" smtClean="0"/>
              <a:t>(2)	=	1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/>
              <a:t>print</a:t>
            </a:r>
            <a:r>
              <a:rPr lang="en-US" sz="1800" dirty="0"/>
              <a:t> </a:t>
            </a:r>
            <a:r>
              <a:rPr lang="en-US" sz="1800" dirty="0" err="1" smtClean="0"/>
              <a:t>data.count</a:t>
            </a:r>
            <a:r>
              <a:rPr lang="en-US" sz="1800" dirty="0" smtClean="0"/>
              <a:t>(3)	=	4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/>
              <a:t>print</a:t>
            </a:r>
            <a:r>
              <a:rPr lang="en-US" sz="1800" dirty="0"/>
              <a:t> </a:t>
            </a:r>
            <a:r>
              <a:rPr lang="en-US" sz="1800" dirty="0" err="1"/>
              <a:t>data.pop</a:t>
            </a:r>
            <a:r>
              <a:rPr lang="en-US" sz="1800" dirty="0" smtClean="0"/>
              <a:t>()	=	Last Index</a:t>
            </a:r>
          </a:p>
          <a:p>
            <a:pPr marL="365760" lvl="1" indent="0">
              <a:buNone/>
            </a:pPr>
            <a:r>
              <a:rPr lang="en-US" sz="1800" b="1" dirty="0"/>
              <a:t>print</a:t>
            </a:r>
            <a:r>
              <a:rPr lang="en-US" sz="1800" dirty="0"/>
              <a:t> </a:t>
            </a:r>
            <a:r>
              <a:rPr lang="en-US" sz="1800" dirty="0" err="1" smtClean="0"/>
              <a:t>data.pop</a:t>
            </a:r>
            <a:r>
              <a:rPr lang="en-US" sz="1800" dirty="0" smtClean="0"/>
              <a:t>(1)	=	2</a:t>
            </a:r>
          </a:p>
          <a:p>
            <a:pPr marL="365760" lvl="1" indent="0">
              <a:buNone/>
            </a:pPr>
            <a:r>
              <a:rPr lang="en-US" sz="1800" b="1" dirty="0" smtClean="0"/>
              <a:t>print </a:t>
            </a:r>
            <a:r>
              <a:rPr lang="en-US" sz="1800" dirty="0" err="1" smtClean="0"/>
              <a:t>data.insert</a:t>
            </a:r>
            <a:r>
              <a:rPr lang="en-US" sz="1800" dirty="0" smtClean="0"/>
              <a:t>(2</a:t>
            </a:r>
            <a:r>
              <a:rPr lang="en-US" sz="1800" dirty="0"/>
              <a:t>,'hello</a:t>
            </a:r>
            <a:r>
              <a:rPr lang="en-US" sz="1800" dirty="0" smtClean="0"/>
              <a:t>')	=[</a:t>
            </a:r>
            <a:r>
              <a:rPr lang="en-US" sz="1800" dirty="0"/>
              <a:t>1,2</a:t>
            </a:r>
            <a:r>
              <a:rPr lang="en-US" sz="1800" dirty="0" smtClean="0"/>
              <a:t>,’hello’,’hi</a:t>
            </a:r>
            <a:r>
              <a:rPr lang="en-US" sz="1800" dirty="0"/>
              <a:t>’,3,4,3,3,3</a:t>
            </a:r>
            <a:r>
              <a:rPr lang="en-US" sz="1800" dirty="0" smtClean="0"/>
              <a:t>]</a:t>
            </a:r>
          </a:p>
          <a:p>
            <a:pPr marL="365760" lvl="1" indent="0">
              <a:buNone/>
            </a:pPr>
            <a:r>
              <a:rPr lang="en-US" sz="1800" dirty="0" smtClean="0"/>
              <a:t>Like remove(),reverse(),sort()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dirty="0" smtClean="0"/>
              <a:t>	</a:t>
            </a:r>
          </a:p>
          <a:p>
            <a:pPr marL="365760" lvl="1" indent="0">
              <a:buNone/>
            </a:pPr>
            <a:endParaRPr lang="en-US" sz="1800" dirty="0"/>
          </a:p>
          <a:p>
            <a:pPr marL="365760" lvl="1" indent="0">
              <a:buNone/>
            </a:pP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Tuple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1800" dirty="0"/>
              <a:t>A tuple is a sequence of immutable objects, therefore tuple cannot be changed.</a:t>
            </a:r>
          </a:p>
          <a:p>
            <a:r>
              <a:rPr lang="en-US" sz="1800" dirty="0"/>
              <a:t>The objects are enclosed within parenthesis and separated by comma.</a:t>
            </a:r>
          </a:p>
          <a:p>
            <a:r>
              <a:rPr lang="en-US" sz="1800" dirty="0"/>
              <a:t>Tuple is similar to list. Only the difference is that list is enclosed between square bracket, tuple between parenthesis and List have mutable objects whereas Tuple have immutable objects.</a:t>
            </a:r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Example</a:t>
            </a:r>
          </a:p>
          <a:p>
            <a:pPr marL="365760" lvl="1" indent="0">
              <a:buNone/>
            </a:pPr>
            <a:r>
              <a:rPr lang="en-US" sz="1800" dirty="0"/>
              <a:t>	data=(10,20,'ram',56.8)  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800" dirty="0" smtClean="0"/>
              <a:t>	data2</a:t>
            </a:r>
            <a:r>
              <a:rPr lang="en-US" sz="1800" dirty="0"/>
              <a:t>="a",10,20.9  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800" dirty="0" smtClean="0"/>
              <a:t>tuple=()</a:t>
            </a:r>
            <a:r>
              <a:rPr lang="en-US" sz="1800" dirty="0"/>
              <a:t>  </a:t>
            </a:r>
            <a:r>
              <a:rPr lang="en-US" sz="1800" dirty="0" smtClean="0"/>
              <a:t>		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/>
              <a:t>empty Tuple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800" dirty="0" smtClean="0"/>
              <a:t>tuple1</a:t>
            </a:r>
            <a:r>
              <a:rPr lang="en-US" sz="1800" dirty="0"/>
              <a:t>=(10,)  </a:t>
            </a:r>
            <a:r>
              <a:rPr lang="en-US" sz="1800" dirty="0" smtClean="0"/>
              <a:t>		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/>
              <a:t>a single valued tuple, there must be a comma at the end of the value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Note: </a:t>
            </a:r>
            <a:r>
              <a:rPr lang="en-US" sz="1800" dirty="0">
                <a:solidFill>
                  <a:srgbClr val="FF0000"/>
                </a:solidFill>
              </a:rPr>
              <a:t>If Parenthesis is not given with a sequence, it is by default treated as Tuple.</a:t>
            </a:r>
          </a:p>
          <a:p>
            <a:pPr marL="365760" lvl="1" indent="0"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Tuple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Accessing Tuple</a:t>
            </a:r>
          </a:p>
          <a:p>
            <a:pPr marL="365760" lvl="1" indent="0">
              <a:buNone/>
            </a:pPr>
            <a:r>
              <a:rPr lang="en-US" sz="1800" dirty="0"/>
              <a:t>Tuple can be accessed in </a:t>
            </a:r>
            <a:r>
              <a:rPr lang="en-US" sz="1800" dirty="0" smtClean="0"/>
              <a:t>t</a:t>
            </a:r>
            <a:r>
              <a:rPr lang="en-US" sz="1800" dirty="0"/>
              <a:t>he same way as </a:t>
            </a:r>
            <a:r>
              <a:rPr lang="en-US" sz="1800" dirty="0" smtClean="0"/>
              <a:t>List</a:t>
            </a:r>
          </a:p>
          <a:p>
            <a:pPr marL="640080" lvl="2" indent="0">
              <a:buNone/>
            </a:pPr>
            <a:r>
              <a:rPr lang="nn-NO" sz="2000" dirty="0"/>
              <a:t>data1=(1,2,3,4)  </a:t>
            </a:r>
          </a:p>
          <a:p>
            <a:pPr marL="640080" lvl="2" indent="0">
              <a:buNone/>
            </a:pPr>
            <a:r>
              <a:rPr lang="nn-NO" sz="2000" dirty="0"/>
              <a:t>data2=('x','y','z')  </a:t>
            </a:r>
          </a:p>
          <a:p>
            <a:pPr marL="640080" lvl="2" indent="0">
              <a:buNone/>
            </a:pPr>
            <a:r>
              <a:rPr lang="nn-NO" sz="2000" b="1" dirty="0"/>
              <a:t>print</a:t>
            </a:r>
            <a:r>
              <a:rPr lang="nn-NO" sz="2000" dirty="0"/>
              <a:t> data1[0]  </a:t>
            </a:r>
          </a:p>
          <a:p>
            <a:pPr marL="640080" lvl="2" indent="0">
              <a:buNone/>
            </a:pPr>
            <a:r>
              <a:rPr lang="nn-NO" sz="2000" b="1" dirty="0"/>
              <a:t>print</a:t>
            </a:r>
            <a:r>
              <a:rPr lang="nn-NO" sz="2000" dirty="0"/>
              <a:t> data1[0:2]  </a:t>
            </a:r>
          </a:p>
          <a:p>
            <a:pPr marL="640080" lvl="2" indent="0">
              <a:buNone/>
            </a:pPr>
            <a:r>
              <a:rPr lang="nn-NO" sz="2000" b="1" dirty="0"/>
              <a:t>print</a:t>
            </a:r>
            <a:r>
              <a:rPr lang="nn-NO" sz="2000" dirty="0"/>
              <a:t> data2[-3:-1]  </a:t>
            </a:r>
          </a:p>
          <a:p>
            <a:pPr marL="640080" lvl="2" indent="0">
              <a:buNone/>
            </a:pPr>
            <a:r>
              <a:rPr lang="nn-NO" sz="2000" b="1" dirty="0"/>
              <a:t>print</a:t>
            </a:r>
            <a:r>
              <a:rPr lang="nn-NO" sz="2000" dirty="0"/>
              <a:t> data1[0:]  </a:t>
            </a:r>
          </a:p>
          <a:p>
            <a:pPr marL="640080" lvl="2" indent="0">
              <a:buNone/>
            </a:pPr>
            <a:r>
              <a:rPr lang="nn-NO" sz="2000" b="1" dirty="0"/>
              <a:t>print</a:t>
            </a:r>
            <a:r>
              <a:rPr lang="nn-NO" sz="2000" dirty="0"/>
              <a:t> data2[:2] </a:t>
            </a:r>
            <a:endParaRPr lang="nn-NO" sz="2000" dirty="0" smtClean="0"/>
          </a:p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Tuple </a:t>
            </a:r>
            <a:r>
              <a:rPr lang="en-US" sz="1800" b="1" u="sng" dirty="0" smtClean="0">
                <a:solidFill>
                  <a:srgbClr val="92D050"/>
                </a:solidFill>
              </a:rPr>
              <a:t>Operations</a:t>
            </a:r>
          </a:p>
          <a:p>
            <a:pPr lvl="2"/>
            <a:r>
              <a:rPr lang="en-US" sz="1600" b="1" dirty="0"/>
              <a:t>Adding </a:t>
            </a:r>
            <a:r>
              <a:rPr lang="en-US" sz="1600" b="1" dirty="0" smtClean="0"/>
              <a:t>Tuple</a:t>
            </a:r>
            <a:endParaRPr lang="en-US" sz="1600" b="1" dirty="0"/>
          </a:p>
          <a:p>
            <a:pPr lvl="2"/>
            <a:r>
              <a:rPr lang="en-US" sz="1600" b="1" dirty="0"/>
              <a:t>Replicating Tuple</a:t>
            </a:r>
          </a:p>
          <a:p>
            <a:pPr lvl="2"/>
            <a:r>
              <a:rPr lang="en-US" sz="1600" b="1" dirty="0"/>
              <a:t>Tuple </a:t>
            </a:r>
            <a:r>
              <a:rPr lang="en-US" sz="1600" b="1" dirty="0" smtClean="0"/>
              <a:t>slicing</a:t>
            </a:r>
            <a:endParaRPr lang="en-US" sz="1600" b="1" dirty="0"/>
          </a:p>
          <a:p>
            <a:pPr lvl="2"/>
            <a:r>
              <a:rPr lang="en-US" sz="1600" b="1" dirty="0"/>
              <a:t>Updating elements in a Tuple</a:t>
            </a:r>
          </a:p>
          <a:p>
            <a:pPr lvl="2"/>
            <a:r>
              <a:rPr lang="en-US" sz="1600" b="1" dirty="0" smtClean="0"/>
              <a:t>Deleting </a:t>
            </a:r>
            <a:r>
              <a:rPr lang="en-US" sz="1600" b="1" dirty="0"/>
              <a:t>Elements from a Tuple</a:t>
            </a:r>
          </a:p>
          <a:p>
            <a:pPr marL="365760" lvl="1" indent="0">
              <a:buNone/>
            </a:pPr>
            <a:endParaRPr lang="en-US" sz="1800" b="1" u="sng" dirty="0">
              <a:solidFill>
                <a:srgbClr val="92D050"/>
              </a:solidFill>
            </a:endParaRPr>
          </a:p>
          <a:p>
            <a:pPr marL="640080" lvl="2" indent="0">
              <a:buNone/>
            </a:pPr>
            <a:endParaRPr lang="nn-NO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Python?</a:t>
            </a:r>
            <a:r>
              <a:rPr lang="en-US" sz="2800" dirty="0"/>
              <a:t> </a:t>
            </a:r>
            <a:r>
              <a:rPr lang="en-US" sz="2800" dirty="0" smtClean="0"/>
              <a:t>Why Python?</a:t>
            </a:r>
          </a:p>
          <a:p>
            <a:r>
              <a:rPr lang="en-US" sz="2800" dirty="0" smtClean="0"/>
              <a:t>Python Overview.</a:t>
            </a:r>
          </a:p>
          <a:p>
            <a:r>
              <a:rPr lang="en-US" sz="2800" dirty="0" smtClean="0"/>
              <a:t>Installation &amp; Running Python.</a:t>
            </a:r>
          </a:p>
          <a:p>
            <a:r>
              <a:rPr lang="en-US" sz="2800" dirty="0" smtClean="0"/>
              <a:t>Python Syntax(Name &amp; Assignment)</a:t>
            </a:r>
          </a:p>
          <a:p>
            <a:r>
              <a:rPr lang="en-US" sz="2800" dirty="0" smtClean="0"/>
              <a:t>Control Statement</a:t>
            </a:r>
          </a:p>
          <a:p>
            <a:r>
              <a:rPr lang="en-US" sz="2800" dirty="0" smtClean="0"/>
              <a:t>Sequences : List ,tuple, String, Dictionary</a:t>
            </a:r>
          </a:p>
          <a:p>
            <a:r>
              <a:rPr lang="en-US" sz="2800" dirty="0" smtClean="0"/>
              <a:t>Function</a:t>
            </a:r>
          </a:p>
          <a:p>
            <a:r>
              <a:rPr lang="en-US" sz="2800" dirty="0" smtClean="0"/>
              <a:t>Class</a:t>
            </a:r>
          </a:p>
          <a:p>
            <a:r>
              <a:rPr lang="en-US" sz="2800" dirty="0" smtClean="0"/>
              <a:t>File </a:t>
            </a:r>
            <a:r>
              <a:rPr lang="en-US" sz="2800" dirty="0" smtClean="0"/>
              <a:t>Input/output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Tuple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Functions </a:t>
            </a:r>
            <a:r>
              <a:rPr lang="en-US" sz="1800" b="1" u="sng" dirty="0" smtClean="0">
                <a:solidFill>
                  <a:srgbClr val="92D050"/>
                </a:solidFill>
              </a:rPr>
              <a:t>of Tuple:</a:t>
            </a:r>
            <a:endParaRPr lang="en-US" sz="1800" b="1" u="sng" dirty="0">
              <a:solidFill>
                <a:srgbClr val="92D050"/>
              </a:solidFill>
            </a:endParaRPr>
          </a:p>
          <a:p>
            <a:pPr marL="365760" lvl="1" indent="0">
              <a:buNone/>
            </a:pPr>
            <a:r>
              <a:rPr lang="it-IT" sz="1800" dirty="0" smtClean="0"/>
              <a:t>data</a:t>
            </a:r>
            <a:r>
              <a:rPr lang="it-IT" sz="1800" dirty="0"/>
              <a:t>=(10,20,'rahul',40.6,'z')  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min</a:t>
            </a:r>
            <a:r>
              <a:rPr lang="en-US" sz="1800" dirty="0" smtClean="0"/>
              <a:t>(data)	10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/>
              <a:t> </a:t>
            </a:r>
            <a:r>
              <a:rPr lang="en-US" sz="1800" dirty="0" smtClean="0">
                <a:solidFill>
                  <a:srgbClr val="00B0F0"/>
                </a:solidFill>
              </a:rPr>
              <a:t>max</a:t>
            </a:r>
            <a:r>
              <a:rPr lang="en-US" sz="1800" dirty="0" smtClean="0"/>
              <a:t>(data)</a:t>
            </a:r>
            <a:r>
              <a:rPr lang="en-US" sz="1800" dirty="0"/>
              <a:t> </a:t>
            </a:r>
            <a:r>
              <a:rPr lang="en-US" sz="1800" dirty="0" smtClean="0"/>
              <a:t>	z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b="1" dirty="0" smtClean="0"/>
              <a:t>print</a:t>
            </a:r>
            <a:r>
              <a:rPr lang="en-US" sz="1800" dirty="0"/>
              <a:t> </a:t>
            </a:r>
            <a:r>
              <a:rPr lang="en-US" sz="1800" dirty="0" err="1" smtClean="0">
                <a:solidFill>
                  <a:srgbClr val="00B0F0"/>
                </a:solidFill>
              </a:rPr>
              <a:t>len</a:t>
            </a:r>
            <a:r>
              <a:rPr lang="en-US" sz="1800" dirty="0" smtClean="0"/>
              <a:t>(data)</a:t>
            </a:r>
            <a:r>
              <a:rPr lang="en-US" sz="1800" dirty="0"/>
              <a:t> </a:t>
            </a:r>
            <a:r>
              <a:rPr lang="en-US" sz="1800" dirty="0" smtClean="0"/>
              <a:t>	5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pPr marL="365760" lvl="1" indent="0">
              <a:buNone/>
            </a:pPr>
            <a:endParaRPr lang="en-US" sz="1800" dirty="0"/>
          </a:p>
          <a:p>
            <a:pPr marL="365760" lvl="1" indent="0">
              <a:buNone/>
            </a:pPr>
            <a:r>
              <a:rPr lang="en-US" sz="1800" b="1" u="sng" dirty="0">
                <a:solidFill>
                  <a:srgbClr val="92D050"/>
                </a:solidFill>
              </a:rPr>
              <a:t>Why Use Tuple?</a:t>
            </a:r>
          </a:p>
          <a:p>
            <a:pPr marL="365760" lvl="1" indent="0">
              <a:buNone/>
            </a:pPr>
            <a:endParaRPr lang="en-US" sz="1800" b="1" u="sng" dirty="0">
              <a:solidFill>
                <a:srgbClr val="92D05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Processing of Tuples are faster than Lists.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It makes the data safe as Tuples are immutable and hence cannot be changed.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Tuples are used for String formatting.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pPr marL="365760" lvl="1" indent="0">
              <a:buNone/>
            </a:pPr>
            <a:endParaRPr lang="en-US" sz="1800" b="1" u="sng" dirty="0" smtClean="0">
              <a:solidFill>
                <a:srgbClr val="92D050"/>
              </a:solidFill>
            </a:endParaRPr>
          </a:p>
          <a:p>
            <a:pPr marL="365760" lvl="1" indent="0">
              <a:buNone/>
            </a:pPr>
            <a:r>
              <a:rPr lang="en-US" sz="1800" dirty="0" smtClean="0"/>
              <a:t>	</a:t>
            </a:r>
          </a:p>
          <a:p>
            <a:pPr marL="365760" lvl="1" indent="0">
              <a:buNone/>
            </a:pPr>
            <a:endParaRPr lang="en-US" sz="1800" dirty="0"/>
          </a:p>
          <a:p>
            <a:pPr marL="365760" lvl="1" indent="0">
              <a:buNone/>
            </a:pP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Python Dictionary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Dictionary is an </a:t>
            </a:r>
            <a:r>
              <a:rPr lang="en-US" sz="1800" dirty="0" smtClean="0"/>
              <a:t>unordered </a:t>
            </a:r>
            <a:r>
              <a:rPr lang="en-US" sz="1800" dirty="0"/>
              <a:t>set of key and value pair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The key and the value is separated by a colon(:). This pair is known as item. Items are separated from each other by a comma(,). Different items are enclosed within a curly brace and this forms Dictionary</a:t>
            </a:r>
            <a:r>
              <a:rPr lang="en-US" sz="1800" dirty="0" smtClean="0"/>
              <a:t>.</a:t>
            </a:r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Example</a:t>
            </a:r>
            <a:endParaRPr lang="en-US" sz="1800" dirty="0" smtClean="0"/>
          </a:p>
          <a:p>
            <a:pPr marL="640080" lvl="2" indent="0">
              <a:buNone/>
            </a:pPr>
            <a:r>
              <a:rPr lang="nn-NO" sz="2400" dirty="0"/>
              <a:t>data={100</a:t>
            </a:r>
            <a:r>
              <a:rPr lang="nn-NO" sz="2400" dirty="0" smtClean="0"/>
              <a:t>:‘Python'</a:t>
            </a:r>
            <a:r>
              <a:rPr lang="nn-NO" sz="2400" dirty="0"/>
              <a:t> ,101</a:t>
            </a:r>
            <a:r>
              <a:rPr lang="nn-NO" sz="2400" dirty="0" smtClean="0"/>
              <a:t>:‘Java’</a:t>
            </a:r>
            <a:r>
              <a:rPr lang="nn-NO" sz="2400" dirty="0"/>
              <a:t> ,102</a:t>
            </a:r>
            <a:r>
              <a:rPr lang="nn-NO" sz="2400" dirty="0" smtClean="0"/>
              <a:t>:‘Angular'}</a:t>
            </a:r>
            <a:r>
              <a:rPr lang="nn-NO" sz="2400" dirty="0"/>
              <a:t>  </a:t>
            </a:r>
          </a:p>
          <a:p>
            <a:pPr marL="640080" lvl="2" indent="0">
              <a:buNone/>
            </a:pPr>
            <a:r>
              <a:rPr lang="nn-NO" sz="2400" b="1" dirty="0"/>
              <a:t>print</a:t>
            </a:r>
            <a:r>
              <a:rPr lang="nn-NO" sz="2400" dirty="0"/>
              <a:t> data  </a:t>
            </a:r>
            <a:r>
              <a:rPr lang="nn-NO" dirty="0"/>
              <a:t> </a:t>
            </a:r>
            <a:endParaRPr lang="nn-NO" dirty="0" smtClean="0"/>
          </a:p>
          <a:p>
            <a:pPr lvl="1"/>
            <a:r>
              <a:rPr lang="en-US" sz="1800" dirty="0"/>
              <a:t>Dictionary is mutable i.e., value can be updated.</a:t>
            </a:r>
          </a:p>
          <a:p>
            <a:pPr lvl="1"/>
            <a:r>
              <a:rPr lang="en-US" sz="1800" dirty="0"/>
              <a:t>Key must be unique and immutable. Value is accessed by key. Value can be updated while key cannot be changed.</a:t>
            </a:r>
          </a:p>
          <a:p>
            <a:pPr lvl="1"/>
            <a:r>
              <a:rPr lang="en-US" sz="1800" dirty="0"/>
              <a:t>Dictionary is known as Associative array since the Key works as Index and they are decided by the user.</a:t>
            </a:r>
          </a:p>
          <a:p>
            <a:pPr marL="640080" lvl="2" indent="0">
              <a:buNone/>
            </a:pPr>
            <a:endParaRPr lang="nn-NO" dirty="0"/>
          </a:p>
          <a:p>
            <a:pPr marL="365760" lvl="1" indent="0"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Python Function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A Function can be called as a section of a program that is written once and can be executed whenever required in the program, thus making code reusability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/>
              <a:t>Types of Functions</a:t>
            </a:r>
            <a:r>
              <a:rPr lang="en-US" sz="1800" b="1" dirty="0" smtClean="0"/>
              <a:t>:</a:t>
            </a:r>
          </a:p>
          <a:p>
            <a:pPr lvl="2"/>
            <a:r>
              <a:rPr lang="en-US" sz="1600" dirty="0"/>
              <a:t>Built-in </a:t>
            </a:r>
            <a:r>
              <a:rPr lang="en-US" sz="1600" dirty="0" smtClean="0"/>
              <a:t>Functions</a:t>
            </a:r>
          </a:p>
          <a:p>
            <a:pPr lvl="2"/>
            <a:r>
              <a:rPr lang="en-US" sz="1600" dirty="0"/>
              <a:t>User- </a:t>
            </a:r>
            <a:r>
              <a:rPr lang="en-US" sz="1600" dirty="0" smtClean="0"/>
              <a:t>Defined</a:t>
            </a:r>
            <a:endParaRPr lang="en-US" sz="1500" dirty="0" smtClean="0"/>
          </a:p>
          <a:p>
            <a:pPr marL="365760" lvl="1" indent="0">
              <a:buNone/>
            </a:pPr>
            <a:r>
              <a:rPr lang="en-US" sz="1800" b="1" dirty="0">
                <a:solidFill>
                  <a:srgbClr val="92D050"/>
                </a:solidFill>
              </a:rPr>
              <a:t>Syntax: </a:t>
            </a:r>
          </a:p>
          <a:p>
            <a:pPr marL="365760" lvl="1" indent="0">
              <a:buNone/>
            </a:pPr>
            <a:r>
              <a:rPr lang="en-US" sz="1500" dirty="0"/>
              <a:t>	</a:t>
            </a:r>
            <a:r>
              <a:rPr lang="en-US" sz="1700" b="1" dirty="0" err="1" smtClean="0"/>
              <a:t>def</a:t>
            </a:r>
            <a:r>
              <a:rPr lang="en-US" sz="1700" dirty="0"/>
              <a:t> sum(</a:t>
            </a:r>
            <a:r>
              <a:rPr lang="en-US" sz="1700" dirty="0" err="1"/>
              <a:t>a,b</a:t>
            </a:r>
            <a:r>
              <a:rPr lang="en-US" sz="1700" dirty="0"/>
              <a:t>): </a:t>
            </a:r>
            <a:r>
              <a:rPr lang="en-US" sz="2600" b="1" dirty="0"/>
              <a:t> </a:t>
            </a:r>
          </a:p>
          <a:p>
            <a:pPr marL="365760" lvl="1" indent="0"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Example</a:t>
            </a:r>
          </a:p>
          <a:p>
            <a:pPr marL="1188720" lvl="4" indent="0">
              <a:buNone/>
            </a:pPr>
            <a:r>
              <a:rPr lang="en-US" b="1" dirty="0" err="1"/>
              <a:t>def</a:t>
            </a:r>
            <a:r>
              <a:rPr lang="en-US" dirty="0"/>
              <a:t> sum(</a:t>
            </a:r>
            <a:r>
              <a:rPr lang="en-US" dirty="0" err="1"/>
              <a:t>x,y</a:t>
            </a:r>
            <a:r>
              <a:rPr lang="en-US" dirty="0"/>
              <a:t>):  </a:t>
            </a:r>
            <a:endParaRPr lang="en-US" dirty="0" smtClean="0"/>
          </a:p>
          <a:p>
            <a:pPr marL="1188720" lvl="4" indent="0">
              <a:buNone/>
            </a:pPr>
            <a:r>
              <a:rPr lang="en-US" dirty="0"/>
              <a:t>      </a:t>
            </a:r>
            <a:r>
              <a:rPr lang="en-US" dirty="0" smtClean="0"/>
              <a:t>add =  x + y</a:t>
            </a:r>
          </a:p>
          <a:p>
            <a:pPr marL="1188720" lvl="4" indent="0">
              <a:buNone/>
            </a:pPr>
            <a:r>
              <a:rPr lang="en-US" dirty="0" smtClean="0"/>
              <a:t>      </a:t>
            </a:r>
            <a:r>
              <a:rPr lang="en-US" b="1" dirty="0" smtClean="0"/>
              <a:t>print</a:t>
            </a:r>
            <a:r>
              <a:rPr lang="en-US" dirty="0" smtClean="0"/>
              <a:t> "Sum of two numbers is"  </a:t>
            </a:r>
          </a:p>
          <a:p>
            <a:pPr marL="1188720" lvl="4" indent="0">
              <a:buNone/>
            </a:pPr>
            <a:r>
              <a:rPr lang="en-US" dirty="0"/>
              <a:t>       </a:t>
            </a:r>
            <a:r>
              <a:rPr lang="en-US" b="1" dirty="0"/>
              <a:t>print</a:t>
            </a:r>
            <a:r>
              <a:rPr lang="en-US" dirty="0"/>
              <a:t> </a:t>
            </a:r>
            <a:r>
              <a:rPr lang="en-US" dirty="0" smtClean="0"/>
              <a:t>add</a:t>
            </a:r>
            <a:r>
              <a:rPr lang="en-US" dirty="0"/>
              <a:t>  </a:t>
            </a:r>
          </a:p>
          <a:p>
            <a:pPr marL="1188720" lvl="4" indent="0">
              <a:buNone/>
            </a:pPr>
            <a:r>
              <a:rPr lang="en-US" dirty="0"/>
              <a:t>   </a:t>
            </a:r>
            <a:r>
              <a:rPr lang="en-US" dirty="0" smtClean="0"/>
              <a:t> #</a:t>
            </a:r>
            <a:r>
              <a:rPr lang="en-US" dirty="0"/>
              <a:t> </a:t>
            </a:r>
            <a:r>
              <a:rPr lang="en-US" dirty="0" smtClean="0"/>
              <a:t>return 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Note</a:t>
            </a:r>
            <a:r>
              <a:rPr lang="en-US" sz="1400" dirty="0" smtClean="0">
                <a:solidFill>
                  <a:srgbClr val="FF0000"/>
                </a:solidFill>
              </a:rPr>
              <a:t>: - return is used to return something or used </a:t>
            </a:r>
            <a:r>
              <a:rPr lang="en-US" sz="1400" dirty="0">
                <a:solidFill>
                  <a:srgbClr val="FF0000"/>
                </a:solidFill>
              </a:rPr>
              <a:t>to exit the Function definition.</a:t>
            </a:r>
          </a:p>
          <a:p>
            <a:pPr marL="1188720" lvl="4" indent="0">
              <a:buNone/>
            </a:pPr>
            <a:endParaRPr lang="en-US" sz="1800" dirty="0"/>
          </a:p>
          <a:p>
            <a:pPr marL="1188720" lvl="4" indent="0">
              <a:buNone/>
            </a:pPr>
            <a:endParaRPr lang="nn-NO" dirty="0"/>
          </a:p>
          <a:p>
            <a:pPr marL="365760" lvl="1" indent="0"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Python Function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Default </a:t>
            </a:r>
            <a:r>
              <a:rPr lang="en-US" sz="2000" dirty="0" smtClean="0">
                <a:solidFill>
                  <a:srgbClr val="00B0F0"/>
                </a:solidFill>
              </a:rPr>
              <a:t>Arguments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92D050"/>
                </a:solidFill>
              </a:rPr>
              <a:t>Example</a:t>
            </a:r>
            <a:endParaRPr lang="en-US" sz="2000" dirty="0">
              <a:solidFill>
                <a:srgbClr val="00B0F0"/>
              </a:solidFill>
            </a:endParaRPr>
          </a:p>
          <a:p>
            <a:pPr marL="640080" lvl="2" indent="0">
              <a:buNone/>
            </a:pPr>
            <a:r>
              <a:rPr lang="en-US" sz="1600" b="1" dirty="0" err="1"/>
              <a:t>def</a:t>
            </a:r>
            <a:r>
              <a:rPr lang="en-US" sz="1600" dirty="0"/>
              <a:t> </a:t>
            </a:r>
            <a:r>
              <a:rPr lang="en-US" sz="1600" dirty="0" err="1" smtClean="0"/>
              <a:t>getUser</a:t>
            </a:r>
            <a:r>
              <a:rPr lang="en-US" sz="1600" dirty="0" smtClean="0"/>
              <a:t>(Id, Name, Age=21</a:t>
            </a:r>
            <a:r>
              <a:rPr lang="en-US" sz="1600" dirty="0"/>
              <a:t>):  </a:t>
            </a:r>
          </a:p>
          <a:p>
            <a:pPr marL="640080" lvl="2" indent="0">
              <a:buNone/>
            </a:pPr>
            <a:r>
              <a:rPr lang="en-US" sz="1600" dirty="0"/>
              <a:t>            </a:t>
            </a:r>
            <a:r>
              <a:rPr lang="en-US" sz="1600" dirty="0" smtClean="0"/>
              <a:t>“User details"</a:t>
            </a:r>
            <a:r>
              <a:rPr lang="en-US" sz="1600" dirty="0"/>
              <a:t>  </a:t>
            </a:r>
          </a:p>
          <a:p>
            <a:pPr marL="640080" lvl="2" indent="0">
              <a:buNone/>
            </a:pPr>
            <a:r>
              <a:rPr lang="en-US" sz="1600" dirty="0"/>
              <a:t>           </a:t>
            </a:r>
            <a:r>
              <a:rPr lang="en-US" sz="1600" dirty="0" smtClean="0"/>
              <a:t>  </a:t>
            </a:r>
            <a:r>
              <a:rPr lang="en-US" sz="1600" dirty="0"/>
              <a:t> </a:t>
            </a:r>
            <a:r>
              <a:rPr lang="en-US" sz="1600" b="1" dirty="0"/>
              <a:t>print</a:t>
            </a:r>
            <a:r>
              <a:rPr lang="en-US" sz="1600" dirty="0"/>
              <a:t> Id  </a:t>
            </a:r>
          </a:p>
          <a:p>
            <a:pPr marL="640080" lvl="2" indent="0">
              <a:buNone/>
            </a:pPr>
            <a:r>
              <a:rPr lang="en-US" sz="1600" dirty="0"/>
              <a:t>        </a:t>
            </a:r>
            <a:r>
              <a:rPr lang="en-US" sz="1600" dirty="0" smtClean="0"/>
              <a:t>      </a:t>
            </a:r>
            <a:r>
              <a:rPr lang="en-US" sz="1600" b="1" dirty="0" smtClean="0"/>
              <a:t>print</a:t>
            </a:r>
            <a:r>
              <a:rPr lang="en-US" sz="1600" dirty="0"/>
              <a:t> Name  </a:t>
            </a:r>
          </a:p>
          <a:p>
            <a:pPr marL="640080" lvl="2" indent="0">
              <a:buNone/>
            </a:pPr>
            <a:r>
              <a:rPr lang="en-US" sz="1600" dirty="0"/>
              <a:t>         </a:t>
            </a:r>
            <a:r>
              <a:rPr lang="en-US" sz="1600" dirty="0" smtClean="0"/>
              <a:t>     </a:t>
            </a:r>
            <a:r>
              <a:rPr lang="en-US" sz="1600" b="1" dirty="0" smtClean="0"/>
              <a:t>print</a:t>
            </a:r>
            <a:r>
              <a:rPr lang="en-US" sz="1600" dirty="0"/>
              <a:t> Age  </a:t>
            </a:r>
          </a:p>
          <a:p>
            <a:pPr marL="640080" lvl="2" indent="0">
              <a:buNone/>
            </a:pPr>
            <a:r>
              <a:rPr lang="en-US" sz="1600" dirty="0"/>
              <a:t>        </a:t>
            </a:r>
            <a:r>
              <a:rPr lang="en-US" sz="1600" dirty="0" smtClean="0"/>
              <a:t>     </a:t>
            </a:r>
            <a:r>
              <a:rPr lang="en-US" sz="1600" dirty="0"/>
              <a:t> </a:t>
            </a:r>
            <a:r>
              <a:rPr lang="en-US" sz="1600" b="1" dirty="0"/>
              <a:t>return</a:t>
            </a:r>
            <a:r>
              <a:rPr lang="en-US" sz="1600" dirty="0"/>
              <a:t>  </a:t>
            </a:r>
          </a:p>
          <a:p>
            <a:pPr marL="640080" lvl="2" indent="0">
              <a:buNone/>
            </a:pPr>
            <a:r>
              <a:rPr lang="en-US" sz="1600" dirty="0" smtClean="0"/>
              <a:t>#Calling function</a:t>
            </a:r>
            <a:endParaRPr lang="en-US" sz="1600" dirty="0"/>
          </a:p>
          <a:p>
            <a:pPr marL="640080" lvl="2" indent="0">
              <a:buNone/>
            </a:pPr>
            <a:r>
              <a:rPr lang="en-US" sz="1600" dirty="0" err="1" smtClean="0"/>
              <a:t>getUser</a:t>
            </a:r>
            <a:r>
              <a:rPr lang="en-US" sz="1600" dirty="0" smtClean="0"/>
              <a:t>(Id=100,Name=User1',</a:t>
            </a:r>
            <a:r>
              <a:rPr lang="en-US" sz="1600" dirty="0"/>
              <a:t>Age=20)  </a:t>
            </a:r>
          </a:p>
          <a:p>
            <a:pPr marL="640080" lvl="2" indent="0">
              <a:buNone/>
            </a:pPr>
            <a:r>
              <a:rPr lang="en-US" sz="1600" dirty="0" err="1"/>
              <a:t>getUser</a:t>
            </a:r>
            <a:r>
              <a:rPr lang="en-US" sz="1600" dirty="0" smtClean="0"/>
              <a:t>(Id=101,Name=‘User2')</a:t>
            </a:r>
            <a:r>
              <a:rPr lang="en-US" sz="1600" dirty="0"/>
              <a:t>  </a:t>
            </a:r>
            <a:endParaRPr lang="en-US" sz="1600" dirty="0" smtClean="0"/>
          </a:p>
          <a:p>
            <a:pPr marL="640080" lvl="2" indent="0">
              <a:buNone/>
            </a:pPr>
            <a:endParaRPr lang="en-US" sz="1600" dirty="0"/>
          </a:p>
          <a:p>
            <a:pPr marL="640080" lvl="2" indent="0">
              <a:buNone/>
            </a:pPr>
            <a:r>
              <a:rPr lang="en-US" sz="1600" dirty="0" smtClean="0"/>
              <a:t>O/P –</a:t>
            </a:r>
            <a:endParaRPr lang="en-US" sz="1600" dirty="0"/>
          </a:p>
          <a:p>
            <a:pPr marL="1188720" lvl="4" indent="0">
              <a:buNone/>
            </a:pPr>
            <a:endParaRPr lang="en-US" sz="1800" dirty="0"/>
          </a:p>
          <a:p>
            <a:pPr marL="1188720" lvl="4" indent="0">
              <a:buNone/>
            </a:pPr>
            <a:endParaRPr lang="nn-NO" dirty="0"/>
          </a:p>
          <a:p>
            <a:pPr marL="365760" lvl="1" indent="0"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Python Input /Output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File Handling</a:t>
            </a:r>
          </a:p>
          <a:p>
            <a:pPr marL="0" indent="0">
              <a:buNone/>
            </a:pPr>
            <a:r>
              <a:rPr lang="en-US" sz="1800" b="1" dirty="0"/>
              <a:t> Opening a File:</a:t>
            </a:r>
            <a:r>
              <a:rPr lang="en-US" sz="1800" dirty="0"/>
              <a:t> </a:t>
            </a:r>
            <a:endParaRPr lang="en-US" sz="1800" dirty="0">
              <a:solidFill>
                <a:srgbClr val="00B0F0"/>
              </a:solidFill>
            </a:endParaRPr>
          </a:p>
          <a:p>
            <a:pPr marL="365760" lvl="1" indent="0">
              <a:buNone/>
            </a:pPr>
            <a:r>
              <a:rPr lang="en-US" sz="1800" dirty="0" err="1"/>
              <a:t>Obj</a:t>
            </a:r>
            <a:r>
              <a:rPr lang="en-US" sz="1800" dirty="0"/>
              <a:t> = open(filename , mode)  </a:t>
            </a:r>
            <a:r>
              <a:rPr lang="en-US" dirty="0"/>
              <a:t> </a:t>
            </a:r>
          </a:p>
          <a:p>
            <a:pPr marL="640080" lvl="2" indent="0">
              <a:buNone/>
            </a:pPr>
            <a:r>
              <a:rPr lang="en-US" sz="1600" b="1" dirty="0" err="1"/>
              <a:t>filename:</a:t>
            </a:r>
            <a:r>
              <a:rPr lang="en-US" sz="1600" dirty="0" err="1"/>
              <a:t>It</a:t>
            </a:r>
            <a:r>
              <a:rPr lang="en-US" sz="1600" dirty="0"/>
              <a:t> is the name of the file which you want to access</a:t>
            </a:r>
            <a:r>
              <a:rPr lang="en-US" sz="1600" dirty="0" smtClean="0"/>
              <a:t>.</a:t>
            </a:r>
          </a:p>
          <a:p>
            <a:pPr marL="640080" lvl="2" indent="0">
              <a:buNone/>
            </a:pPr>
            <a:r>
              <a:rPr lang="en-US" b="1" dirty="0" err="1"/>
              <a:t>mode:</a:t>
            </a:r>
            <a:r>
              <a:rPr lang="en-US" dirty="0" err="1"/>
              <a:t>It</a:t>
            </a:r>
            <a:r>
              <a:rPr lang="en-US" dirty="0"/>
              <a:t> specifies the mode in which File is to be </a:t>
            </a:r>
            <a:r>
              <a:rPr lang="en-US" dirty="0" err="1"/>
              <a:t>opened.There</a:t>
            </a:r>
            <a:r>
              <a:rPr lang="en-US" dirty="0"/>
              <a:t> are many types of mode. Mode depends the operation to be performed on File. Default access mode is read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Closing a </a:t>
            </a:r>
            <a:r>
              <a:rPr lang="en-US" sz="1800" b="1" dirty="0" smtClean="0"/>
              <a:t>File: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Obj. close()</a:t>
            </a:r>
          </a:p>
          <a:p>
            <a:pPr marL="0" indent="0">
              <a:buNone/>
            </a:pPr>
            <a:r>
              <a:rPr lang="en-US" sz="1800" b="1" dirty="0"/>
              <a:t>Writing to a </a:t>
            </a:r>
            <a:r>
              <a:rPr lang="en-US" sz="1800" b="1" dirty="0" smtClean="0"/>
              <a:t>File: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Obj. write(string </a:t>
            </a:r>
            <a:r>
              <a:rPr lang="en-US" sz="1800" dirty="0" err="1"/>
              <a:t>str</a:t>
            </a:r>
            <a:r>
              <a:rPr lang="en-US" sz="1800" dirty="0"/>
              <a:t>) </a:t>
            </a:r>
          </a:p>
          <a:p>
            <a:pPr marL="0" indent="0">
              <a:buNone/>
            </a:pPr>
            <a:r>
              <a:rPr lang="en-US" sz="1800" b="1" dirty="0"/>
              <a:t>Reading from a File:</a:t>
            </a:r>
            <a:endParaRPr lang="nn-NO" sz="1800" b="1" dirty="0"/>
          </a:p>
          <a:p>
            <a:pPr marL="365760" lvl="1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 Obj. read(value) 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Python Input /Output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Example</a:t>
            </a:r>
          </a:p>
          <a:p>
            <a:pPr marL="640080" lvl="2" indent="0">
              <a:buNone/>
            </a:pPr>
            <a:r>
              <a:rPr lang="en-US" sz="1400" dirty="0" err="1" smtClean="0"/>
              <a:t>obj</a:t>
            </a:r>
            <a:r>
              <a:rPr lang="en-US" sz="1400" dirty="0" smtClean="0"/>
              <a:t>=open</a:t>
            </a:r>
            <a:r>
              <a:rPr lang="en-US" sz="1400" dirty="0"/>
              <a:t>("</a:t>
            </a:r>
            <a:r>
              <a:rPr lang="en-US" sz="1400" dirty="0" err="1"/>
              <a:t>abcd.txt","w</a:t>
            </a:r>
            <a:r>
              <a:rPr lang="en-US" sz="1400" dirty="0"/>
              <a:t>")  </a:t>
            </a:r>
          </a:p>
          <a:p>
            <a:pPr marL="640080" lvl="2" indent="0">
              <a:buNone/>
            </a:pPr>
            <a:r>
              <a:rPr lang="en-US" sz="1400" dirty="0" err="1"/>
              <a:t>obj.write</a:t>
            </a:r>
            <a:r>
              <a:rPr lang="en-US" sz="1400" dirty="0"/>
              <a:t>("Welcome to the world of Python")  </a:t>
            </a:r>
          </a:p>
          <a:p>
            <a:pPr marL="640080" lvl="2" indent="0">
              <a:buNone/>
            </a:pPr>
            <a:r>
              <a:rPr lang="en-US" sz="1400" dirty="0" err="1"/>
              <a:t>obj.close</a:t>
            </a:r>
            <a:r>
              <a:rPr lang="en-US" sz="1400" dirty="0"/>
              <a:t>()  </a:t>
            </a:r>
          </a:p>
          <a:p>
            <a:pPr marL="640080" lvl="2" indent="0">
              <a:buNone/>
            </a:pPr>
            <a:r>
              <a:rPr lang="en-US" sz="1400" dirty="0"/>
              <a:t>obj1=open("</a:t>
            </a:r>
            <a:r>
              <a:rPr lang="en-US" sz="1400" dirty="0" err="1"/>
              <a:t>abcd.txt","r</a:t>
            </a:r>
            <a:r>
              <a:rPr lang="en-US" sz="1400" dirty="0"/>
              <a:t>")  </a:t>
            </a:r>
          </a:p>
          <a:p>
            <a:pPr marL="640080" lvl="2" indent="0">
              <a:buNone/>
            </a:pPr>
            <a:r>
              <a:rPr lang="en-US" sz="1400" dirty="0"/>
              <a:t>s=obj1.read()  </a:t>
            </a:r>
          </a:p>
          <a:p>
            <a:pPr marL="640080" lvl="2" indent="0">
              <a:buNone/>
            </a:pPr>
            <a:r>
              <a:rPr lang="en-US" sz="1400" b="1" dirty="0"/>
              <a:t>print</a:t>
            </a:r>
            <a:r>
              <a:rPr lang="en-US" sz="1400" dirty="0"/>
              <a:t> s  </a:t>
            </a:r>
          </a:p>
          <a:p>
            <a:pPr marL="640080" lvl="2" indent="0">
              <a:buNone/>
            </a:pPr>
            <a:r>
              <a:rPr lang="en-US" sz="1400" dirty="0"/>
              <a:t>obj1.close()  </a:t>
            </a:r>
          </a:p>
          <a:p>
            <a:pPr marL="640080" lvl="2" indent="0">
              <a:buNone/>
            </a:pPr>
            <a:r>
              <a:rPr lang="en-US" sz="1400" dirty="0"/>
              <a:t>obj2=open("</a:t>
            </a:r>
            <a:r>
              <a:rPr lang="en-US" sz="1400" dirty="0" err="1"/>
              <a:t>abcd.txt","r</a:t>
            </a:r>
            <a:r>
              <a:rPr lang="en-US" sz="1400" dirty="0"/>
              <a:t>")  </a:t>
            </a:r>
          </a:p>
          <a:p>
            <a:pPr marL="640080" lvl="2" indent="0">
              <a:buNone/>
            </a:pPr>
            <a:r>
              <a:rPr lang="en-US" sz="1400" dirty="0"/>
              <a:t>s1=obj2.read(20)  </a:t>
            </a:r>
          </a:p>
          <a:p>
            <a:pPr marL="640080" lvl="2" indent="0">
              <a:buNone/>
            </a:pPr>
            <a:r>
              <a:rPr lang="en-US" sz="1400" b="1" dirty="0"/>
              <a:t>print</a:t>
            </a:r>
            <a:r>
              <a:rPr lang="en-US" sz="1400" dirty="0"/>
              <a:t> s1  </a:t>
            </a:r>
          </a:p>
          <a:p>
            <a:pPr marL="640080" lvl="2" indent="0">
              <a:buNone/>
            </a:pPr>
            <a:r>
              <a:rPr lang="en-US" sz="1400" dirty="0"/>
              <a:t>obj2.close() </a:t>
            </a:r>
            <a:endParaRPr lang="en-US" sz="1400" dirty="0" smtClean="0"/>
          </a:p>
          <a:p>
            <a:pPr marL="365760" lvl="1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Attributes of File:</a:t>
            </a:r>
          </a:p>
          <a:p>
            <a:pPr marL="640080" lvl="2" indent="0">
              <a:buNone/>
            </a:pPr>
            <a:r>
              <a:rPr lang="en-US" sz="1400" b="1" dirty="0" smtClean="0"/>
              <a:t>print</a:t>
            </a:r>
            <a:r>
              <a:rPr lang="en-US" sz="1400" dirty="0"/>
              <a:t>  obj.name  </a:t>
            </a:r>
          </a:p>
          <a:p>
            <a:pPr marL="640080" lvl="2" indent="0">
              <a:buNone/>
            </a:pPr>
            <a:r>
              <a:rPr lang="en-US" sz="1400" b="1" dirty="0"/>
              <a:t>print</a:t>
            </a:r>
            <a:r>
              <a:rPr lang="en-US" sz="1400" dirty="0"/>
              <a:t>  </a:t>
            </a:r>
            <a:r>
              <a:rPr lang="en-US" sz="1400" dirty="0" err="1"/>
              <a:t>obj.mode</a:t>
            </a:r>
            <a:r>
              <a:rPr lang="en-US" sz="1400" dirty="0"/>
              <a:t>  </a:t>
            </a:r>
          </a:p>
          <a:p>
            <a:pPr marL="640080" lvl="2" indent="0">
              <a:buNone/>
            </a:pPr>
            <a:r>
              <a:rPr lang="en-US" sz="1400" b="1" dirty="0"/>
              <a:t>print</a:t>
            </a:r>
            <a:r>
              <a:rPr lang="en-US" sz="1400" dirty="0"/>
              <a:t>  </a:t>
            </a:r>
            <a:r>
              <a:rPr lang="en-US" sz="1400" dirty="0" err="1"/>
              <a:t>obj.closed</a:t>
            </a:r>
            <a:r>
              <a:rPr lang="en-US" dirty="0"/>
              <a:t> 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Python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 is an open source scripting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Guido Van Rossum is known as the founder of python programming.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Python is a simple, easy to learn, powerful, high level and object-oriented programming language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Python’s library is most powerful and portable.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We don't need to use data types to declare variable because it is dynamically </a:t>
            </a:r>
            <a:r>
              <a:rPr lang="en-US" sz="2000" dirty="0" smtClean="0"/>
              <a:t>typed.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 </a:t>
            </a:r>
            <a:r>
              <a:rPr lang="en-US" sz="2000" dirty="0"/>
              <a:t>makes the development and debugging fast because there is no compilation step included in python development and edit-test-debug cycle is very fast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 is also called as Interpreted language.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Easy to Use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Expressive Language: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Interpreted Language: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Cross-platform language: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Free and Open Source: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Object-Oriented language: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Extensible: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Large Standard Library: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GUI Programming:</a:t>
            </a:r>
          </a:p>
          <a:p>
            <a:pPr marL="822960" lvl="1" indent="-457200" algn="just">
              <a:buFont typeface="+mj-lt"/>
              <a:buAutoNum type="alphaLcParenR"/>
            </a:pPr>
            <a:r>
              <a:rPr lang="en-US" sz="2400" dirty="0"/>
              <a:t>Integrated:</a:t>
            </a:r>
          </a:p>
          <a:p>
            <a:pPr marL="457200" indent="-457200">
              <a:buFont typeface="+mj-lt"/>
              <a:buAutoNum type="alphaLcParenR"/>
            </a:pPr>
            <a:endParaRPr lang="en-US" b="1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Installation &amp; Running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endParaRPr lang="en-US" sz="2400" dirty="0" smtClean="0"/>
          </a:p>
          <a:p>
            <a:pPr marL="365760" lvl="1" indent="0" algn="just">
              <a:buNone/>
            </a:pPr>
            <a:r>
              <a:rPr lang="en-US" sz="2400" dirty="0" smtClean="0"/>
              <a:t>User can download python from this link </a:t>
            </a:r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://www.python.org/downloads</a:t>
            </a:r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/</a:t>
            </a:r>
            <a:endParaRPr lang="en-US" sz="24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65760" lvl="1" indent="0" algn="just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From above link you can download most recent version 3.5.2 but still most stable version is 2.7.12 that is also available.</a:t>
            </a:r>
          </a:p>
          <a:p>
            <a:pPr marL="365760" lvl="1" indent="0" algn="just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After installation you can see python command line is available in you start menu.</a:t>
            </a:r>
          </a:p>
          <a:p>
            <a:pPr marL="365760" lvl="1" indent="0" algn="just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65760" lvl="1" indent="0" algn="just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Using </a:t>
            </a:r>
            <a:r>
              <a:rPr lang="en-US" sz="2400" b="1" dirty="0" smtClean="0"/>
              <a:t>python –V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command to verity.</a:t>
            </a:r>
          </a:p>
          <a:p>
            <a:pPr marL="365760" lvl="1" indent="0" algn="just"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65760" lvl="1" indent="0" algn="just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Who uses python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endParaRPr lang="en-US" sz="24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Python is being used in real revenue generating product by many top companies.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Google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Intel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Hewlett -</a:t>
            </a:r>
            <a:r>
              <a:rPr lang="en-US" dirty="0"/>
              <a:t>P</a:t>
            </a:r>
            <a:r>
              <a:rPr lang="en-US" dirty="0" smtClean="0"/>
              <a:t>ackard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err="1" smtClean="0"/>
              <a:t>Youtube</a:t>
            </a: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dirty="0" err="1" smtClean="0"/>
              <a:t>Quora</a:t>
            </a:r>
            <a:r>
              <a:rPr lang="en-US" dirty="0" smtClean="0"/>
              <a:t>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IBM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/>
              <a:t>Cisco</a:t>
            </a:r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r>
              <a:rPr lang="en-US" sz="2400" dirty="0" smtClean="0"/>
              <a:t>Simple hello world Program.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a = “Hello World”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Print a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O/P – Hello World</a:t>
            </a:r>
          </a:p>
          <a:p>
            <a:pPr marL="365760" lvl="1" indent="0" algn="just">
              <a:buNone/>
            </a:pPr>
            <a:endParaRPr lang="en-US" sz="2400" dirty="0" smtClean="0"/>
          </a:p>
          <a:p>
            <a:pPr marL="365760" lvl="1" indent="0" algn="just">
              <a:buNone/>
            </a:pPr>
            <a:r>
              <a:rPr lang="en-US" dirty="0"/>
              <a:t>There are three different ways of working in </a:t>
            </a:r>
            <a:r>
              <a:rPr lang="en-US" dirty="0" smtClean="0"/>
              <a:t>Python</a:t>
            </a:r>
          </a:p>
          <a:p>
            <a:pPr lvl="1" algn="just"/>
            <a:r>
              <a:rPr lang="en-US" dirty="0" smtClean="0"/>
              <a:t>Interactive command line</a:t>
            </a:r>
            <a:endParaRPr lang="en-US" dirty="0"/>
          </a:p>
          <a:p>
            <a:pPr lvl="1" algn="just"/>
            <a:r>
              <a:rPr lang="en-US" dirty="0"/>
              <a:t>Script </a:t>
            </a:r>
            <a:r>
              <a:rPr lang="en-US" dirty="0" smtClean="0"/>
              <a:t>Mode</a:t>
            </a:r>
            <a:endParaRPr lang="en-US" dirty="0"/>
          </a:p>
          <a:p>
            <a:pPr lvl="1" algn="just"/>
            <a:r>
              <a:rPr lang="en-US" dirty="0"/>
              <a:t>Using IDE</a:t>
            </a:r>
          </a:p>
          <a:p>
            <a:pPr marL="365760" lvl="1" indent="0"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7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Variables</a:t>
            </a:r>
          </a:p>
          <a:p>
            <a:pPr lvl="1"/>
            <a:r>
              <a:rPr lang="en-US" sz="1500" dirty="0"/>
              <a:t>We need not to declare explicitly variable in Python. When we assign any value to the variable that variable is declared automatically.</a:t>
            </a:r>
          </a:p>
          <a:p>
            <a:pPr lvl="1"/>
            <a:r>
              <a:rPr lang="en-US" sz="1500" dirty="0"/>
              <a:t>The assignment is done using the equal (=) </a:t>
            </a:r>
            <a:r>
              <a:rPr lang="en-US" sz="1500" dirty="0" smtClean="0"/>
              <a:t>operator.</a:t>
            </a:r>
          </a:p>
          <a:p>
            <a:pPr marL="640080" lvl="2" indent="0">
              <a:buNone/>
            </a:pPr>
            <a:r>
              <a:rPr lang="en-US" sz="2000" b="1" u="sng" dirty="0" smtClean="0"/>
              <a:t>Example</a:t>
            </a:r>
            <a:r>
              <a:rPr lang="en-US" sz="2000" b="1" dirty="0" smtClean="0"/>
              <a:t>: -			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u="sng" dirty="0"/>
              <a:t>Output</a:t>
            </a:r>
            <a:r>
              <a:rPr lang="en-US" sz="2000" b="1" dirty="0"/>
              <a:t>: </a:t>
            </a:r>
            <a:r>
              <a:rPr lang="en-US" sz="2000" b="1" dirty="0" smtClean="0"/>
              <a:t>-</a:t>
            </a:r>
          </a:p>
          <a:p>
            <a:pPr marL="64008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olidFill>
                  <a:srgbClr val="00B050"/>
                </a:solidFill>
              </a:rPr>
              <a:t>=10				10</a:t>
            </a:r>
          </a:p>
          <a:p>
            <a:pPr marL="365760" lvl="1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	print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65760" lvl="1" indent="0"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u="sng" dirty="0" smtClean="0"/>
              <a:t>Example</a:t>
            </a:r>
            <a:r>
              <a:rPr lang="en-US" sz="2000" b="1" dirty="0"/>
              <a:t>: </a:t>
            </a:r>
            <a:r>
              <a:rPr lang="en-US" sz="2000" b="1" dirty="0" smtClean="0"/>
              <a:t>-			</a:t>
            </a:r>
            <a:r>
              <a:rPr lang="en-US" sz="2000" b="1" u="sng" dirty="0" smtClean="0"/>
              <a:t>Output</a:t>
            </a:r>
            <a:r>
              <a:rPr lang="en-US" sz="2000" b="1" dirty="0"/>
              <a:t>: -</a:t>
            </a:r>
          </a:p>
          <a:p>
            <a:pPr marL="1737360" lvl="6" indent="0" algn="just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x=y=z=50</a:t>
            </a:r>
            <a:r>
              <a:rPr lang="en-US" sz="2000" dirty="0">
                <a:solidFill>
                  <a:srgbClr val="00B050"/>
                </a:solidFill>
              </a:rPr>
              <a:t>  </a:t>
            </a:r>
          </a:p>
          <a:p>
            <a:pPr marL="1737360" lvl="6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print x  </a:t>
            </a:r>
            <a:r>
              <a:rPr lang="en-US" sz="2000" dirty="0" smtClean="0">
                <a:solidFill>
                  <a:srgbClr val="00B050"/>
                </a:solidFill>
              </a:rPr>
              <a:t>				50</a:t>
            </a:r>
            <a:endParaRPr lang="en-US" sz="2000" dirty="0">
              <a:solidFill>
                <a:srgbClr val="00B050"/>
              </a:solidFill>
            </a:endParaRPr>
          </a:p>
          <a:p>
            <a:pPr marL="1737360" lvl="6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print y  </a:t>
            </a:r>
            <a:r>
              <a:rPr lang="en-US" sz="2000" dirty="0" smtClean="0">
                <a:solidFill>
                  <a:srgbClr val="00B050"/>
                </a:solidFill>
              </a:rPr>
              <a:t>				50</a:t>
            </a:r>
            <a:endParaRPr lang="en-US" sz="2000" dirty="0">
              <a:solidFill>
                <a:srgbClr val="00B050"/>
              </a:solidFill>
            </a:endParaRPr>
          </a:p>
          <a:p>
            <a:pPr marL="1737360" lvl="6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print z </a:t>
            </a:r>
            <a:r>
              <a:rPr lang="en-US" sz="2000" dirty="0" smtClean="0">
                <a:solidFill>
                  <a:srgbClr val="00B050"/>
                </a:solidFill>
              </a:rPr>
              <a:t>				50</a:t>
            </a:r>
            <a:endParaRPr lang="en-US" sz="2000" dirty="0">
              <a:solidFill>
                <a:srgbClr val="00B050"/>
              </a:solidFill>
            </a:endParaRPr>
          </a:p>
          <a:p>
            <a:pPr marL="365760" lvl="1" indent="0" algn="just"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Python </a:t>
            </a:r>
            <a:r>
              <a:rPr lang="en-US" b="1" u="sng" dirty="0" smtClean="0"/>
              <a:t>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marL="36576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Conditional Statements</a:t>
            </a:r>
          </a:p>
          <a:p>
            <a:pPr lvl="1"/>
            <a:r>
              <a:rPr lang="en-US" sz="1500" dirty="0" smtClean="0"/>
              <a:t>Unlike other language in python we have same concept but slightly different in syntax.</a:t>
            </a:r>
            <a:endParaRPr lang="en-US" sz="1500" dirty="0"/>
          </a:p>
          <a:p>
            <a:pPr marL="640080" lvl="2" indent="0">
              <a:buNone/>
            </a:pPr>
            <a:r>
              <a:rPr lang="en-US" sz="2000" b="1" u="sng" dirty="0" smtClean="0"/>
              <a:t>Example</a:t>
            </a:r>
            <a:r>
              <a:rPr lang="en-US" sz="2000" b="1" dirty="0" smtClean="0"/>
              <a:t>: -			            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u="sng" dirty="0"/>
              <a:t>Output</a:t>
            </a:r>
            <a:r>
              <a:rPr lang="en-US" sz="2000" b="1" dirty="0"/>
              <a:t>: </a:t>
            </a:r>
            <a:r>
              <a:rPr lang="en-US" sz="2000" b="1" dirty="0" smtClean="0"/>
              <a:t>-</a:t>
            </a:r>
          </a:p>
          <a:p>
            <a:pPr marL="640080" lvl="2" indent="0">
              <a:buNone/>
            </a:pPr>
            <a:r>
              <a:rPr lang="en-US" sz="2000" b="1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olidFill>
                  <a:srgbClr val="00B050"/>
                </a:solidFill>
              </a:rPr>
              <a:t>=10				     </a:t>
            </a:r>
          </a:p>
          <a:p>
            <a:pPr marL="365760" lvl="1" indent="0" algn="just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if x = = 10:		 	           Hello Python</a:t>
            </a:r>
          </a:p>
          <a:p>
            <a:pPr marL="365760" lvl="1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    print “Hello Python”</a:t>
            </a:r>
          </a:p>
          <a:p>
            <a:pPr marL="365760" lvl="1" indent="0"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u="sng" dirty="0" smtClean="0"/>
              <a:t>Syntax</a:t>
            </a:r>
            <a:r>
              <a:rPr lang="en-US" sz="2000" b="1" dirty="0" smtClean="0"/>
              <a:t>: -			</a:t>
            </a:r>
          </a:p>
          <a:p>
            <a:pPr marL="1463040" lvl="5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if(condition):  False  </a:t>
            </a:r>
          </a:p>
          <a:p>
            <a:pPr marL="1463040" lvl="5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       statements  </a:t>
            </a:r>
          </a:p>
          <a:p>
            <a:pPr marL="1463040" lvl="5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    else:   True  </a:t>
            </a:r>
          </a:p>
          <a:p>
            <a:pPr marL="1463040" lvl="5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              statements  </a:t>
            </a:r>
          </a:p>
          <a:p>
            <a:pPr marL="365760" lvl="1" indent="0" algn="just">
              <a:buNone/>
            </a:pPr>
            <a:r>
              <a:rPr lang="en-US" sz="1500" b="1" dirty="0">
                <a:solidFill>
                  <a:srgbClr val="FF0000"/>
                </a:solidFill>
              </a:rPr>
              <a:t>Note: - In python will have to care about indentation  </a:t>
            </a:r>
          </a:p>
          <a:p>
            <a:pPr lvl="1" algn="just">
              <a:buFont typeface="Wingdings" pitchFamily="2" charset="2"/>
              <a:buChar char="v"/>
            </a:pP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36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anchor="b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4387</TotalTime>
  <Words>859</Words>
  <Application>Microsoft Office PowerPoint</Application>
  <PresentationFormat>On-screen Show (4:3)</PresentationFormat>
  <Paragraphs>361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Introduction to Python</vt:lpstr>
      <vt:lpstr>Objectives of this Session</vt:lpstr>
      <vt:lpstr>Python</vt:lpstr>
      <vt:lpstr>Overview</vt:lpstr>
      <vt:lpstr>Installation &amp; Running Python</vt:lpstr>
      <vt:lpstr>Who uses python </vt:lpstr>
      <vt:lpstr>Python Syntax</vt:lpstr>
      <vt:lpstr>Python Syntax</vt:lpstr>
      <vt:lpstr>Python Syntax</vt:lpstr>
      <vt:lpstr>Python Syntax</vt:lpstr>
      <vt:lpstr>Python Syntax</vt:lpstr>
      <vt:lpstr>Python String</vt:lpstr>
      <vt:lpstr>Python String Operation</vt:lpstr>
      <vt:lpstr>Python String Operation</vt:lpstr>
      <vt:lpstr>Python String Operation</vt:lpstr>
      <vt:lpstr>Python List </vt:lpstr>
      <vt:lpstr>Python List </vt:lpstr>
      <vt:lpstr>Python Tuple</vt:lpstr>
      <vt:lpstr>Python Tuple</vt:lpstr>
      <vt:lpstr>Python Tuple</vt:lpstr>
      <vt:lpstr>Python Dictionary</vt:lpstr>
      <vt:lpstr>Python Function</vt:lpstr>
      <vt:lpstr>Python Function</vt:lpstr>
      <vt:lpstr>Python Input /Output</vt:lpstr>
      <vt:lpstr>Python Input /Output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GuestUser</dc:creator>
  <cp:lastModifiedBy>703157940</cp:lastModifiedBy>
  <cp:revision>139</cp:revision>
  <dcterms:created xsi:type="dcterms:W3CDTF">2016-07-03T12:45:36Z</dcterms:created>
  <dcterms:modified xsi:type="dcterms:W3CDTF">2016-07-11T04:30:46Z</dcterms:modified>
</cp:coreProperties>
</file>