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1" r:id="rId6"/>
    <p:sldId id="262"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7"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uja Sri Narameta" userId="f2ad93bd-d2a2-44ff-9e29-9f36613dbcba" providerId="ADAL" clId="{002FB341-DF6C-458E-8BFC-6F570A0F2E07}"/>
    <pc:docChg chg="modSld">
      <pc:chgData name="Thanuja Sri Narameta" userId="f2ad93bd-d2a2-44ff-9e29-9f36613dbcba" providerId="ADAL" clId="{002FB341-DF6C-458E-8BFC-6F570A0F2E07}" dt="2024-10-03T06:35:59.119" v="0" actId="20577"/>
      <pc:docMkLst>
        <pc:docMk/>
      </pc:docMkLst>
      <pc:sldChg chg="modSp mod">
        <pc:chgData name="Thanuja Sri Narameta" userId="f2ad93bd-d2a2-44ff-9e29-9f36613dbcba" providerId="ADAL" clId="{002FB341-DF6C-458E-8BFC-6F570A0F2E07}" dt="2024-10-03T06:35:59.119" v="0" actId="20577"/>
        <pc:sldMkLst>
          <pc:docMk/>
          <pc:sldMk cId="2159443853" sldId="256"/>
        </pc:sldMkLst>
        <pc:spChg chg="mod">
          <ac:chgData name="Thanuja Sri Narameta" userId="f2ad93bd-d2a2-44ff-9e29-9f36613dbcba" providerId="ADAL" clId="{002FB341-DF6C-458E-8BFC-6F570A0F2E07}" dt="2024-10-03T06:35:59.119" v="0" actId="20577"/>
          <ac:spMkLst>
            <pc:docMk/>
            <pc:sldMk cId="2159443853"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C8A3D8-D672-41E5-A54B-A24EBF7715D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99085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8A3D8-D672-41E5-A54B-A24EBF7715D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40679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8A3D8-D672-41E5-A54B-A24EBF7715D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45583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8A3D8-D672-41E5-A54B-A24EBF7715D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241425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C8A3D8-D672-41E5-A54B-A24EBF7715D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393616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8A3D8-D672-41E5-A54B-A24EBF7715D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10479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8A3D8-D672-41E5-A54B-A24EBF7715DF}"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324691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8A3D8-D672-41E5-A54B-A24EBF7715DF}"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298932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8A3D8-D672-41E5-A54B-A24EBF7715DF}"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316581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C8A3D8-D672-41E5-A54B-A24EBF7715D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235220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C8A3D8-D672-41E5-A54B-A24EBF7715D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C04DD-7D43-49B2-804C-AAA966109C32}" type="slidenum">
              <a:rPr lang="en-US" smtClean="0"/>
              <a:t>‹#›</a:t>
            </a:fld>
            <a:endParaRPr lang="en-US"/>
          </a:p>
        </p:txBody>
      </p:sp>
    </p:spTree>
    <p:extLst>
      <p:ext uri="{BB962C8B-B14F-4D97-AF65-F5344CB8AC3E}">
        <p14:creationId xmlns:p14="http://schemas.microsoft.com/office/powerpoint/2010/main" val="381866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8A3D8-D672-41E5-A54B-A24EBF7715DF}"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C04DD-7D43-49B2-804C-AAA966109C32}" type="slidenum">
              <a:rPr lang="en-US" smtClean="0"/>
              <a:t>‹#›</a:t>
            </a:fld>
            <a:endParaRPr lang="en-US"/>
          </a:p>
        </p:txBody>
      </p:sp>
    </p:spTree>
    <p:extLst>
      <p:ext uri="{BB962C8B-B14F-4D97-AF65-F5344CB8AC3E}">
        <p14:creationId xmlns:p14="http://schemas.microsoft.com/office/powerpoint/2010/main" val="332502908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Churn prediction using Bagging</a:t>
            </a:r>
          </a:p>
        </p:txBody>
      </p:sp>
      <p:sp>
        <p:nvSpPr>
          <p:cNvPr id="3" name="Subtitle 2"/>
          <p:cNvSpPr>
            <a:spLocks noGrp="1"/>
          </p:cNvSpPr>
          <p:nvPr>
            <p:ph type="subTitle" idx="1"/>
          </p:nvPr>
        </p:nvSpPr>
        <p:spPr>
          <a:xfrm>
            <a:off x="7563394" y="3602038"/>
            <a:ext cx="3104606" cy="1655762"/>
          </a:xfrm>
        </p:spPr>
        <p:txBody>
          <a:bodyPr/>
          <a:lstStyle/>
          <a:p>
            <a:r>
              <a:rPr lang="en-US" dirty="0"/>
              <a:t>N. Thanuja Sri</a:t>
            </a:r>
          </a:p>
        </p:txBody>
      </p:sp>
    </p:spTree>
    <p:extLst>
      <p:ext uri="{BB962C8B-B14F-4D97-AF65-F5344CB8AC3E}">
        <p14:creationId xmlns:p14="http://schemas.microsoft.com/office/powerpoint/2010/main" val="215944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a:t>
            </a:r>
          </a:p>
        </p:txBody>
      </p:sp>
      <p:pic>
        <p:nvPicPr>
          <p:cNvPr id="4" name="Content Placeholder 15">
            <a:extLst>
              <a:ext uri="{FF2B5EF4-FFF2-40B4-BE49-F238E27FC236}">
                <a16:creationId xmlns:a16="http://schemas.microsoft.com/office/drawing/2014/main" id="{EC734955-0123-4E85-864F-42EA819AC039}"/>
              </a:ext>
            </a:extLst>
          </p:cNvPr>
          <p:cNvPicPr>
            <a:picLocks noChangeAspect="1"/>
          </p:cNvPicPr>
          <p:nvPr/>
        </p:nvPicPr>
        <p:blipFill>
          <a:blip r:embed="rId2"/>
          <a:stretch>
            <a:fillRect/>
          </a:stretch>
        </p:blipFill>
        <p:spPr>
          <a:xfrm>
            <a:off x="3013123" y="1857080"/>
            <a:ext cx="6226080" cy="4194928"/>
          </a:xfrm>
          <a:prstGeom prst="rect">
            <a:avLst/>
          </a:prstGeom>
        </p:spPr>
      </p:pic>
    </p:spTree>
    <p:extLst>
      <p:ext uri="{BB962C8B-B14F-4D97-AF65-F5344CB8AC3E}">
        <p14:creationId xmlns:p14="http://schemas.microsoft.com/office/powerpoint/2010/main" val="302691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Diagram</a:t>
            </a:r>
          </a:p>
        </p:txBody>
      </p:sp>
      <p:pic>
        <p:nvPicPr>
          <p:cNvPr id="4" name="Content Placeholder 5">
            <a:extLst>
              <a:ext uri="{FF2B5EF4-FFF2-40B4-BE49-F238E27FC236}">
                <a16:creationId xmlns:a16="http://schemas.microsoft.com/office/drawing/2014/main" id="{F27C90DE-35C5-47A1-9CAB-29634B094772}"/>
              </a:ext>
            </a:extLst>
          </p:cNvPr>
          <p:cNvPicPr>
            <a:picLocks noGrp="1" noChangeAspect="1"/>
          </p:cNvPicPr>
          <p:nvPr>
            <p:ph idx="1"/>
          </p:nvPr>
        </p:nvPicPr>
        <p:blipFill>
          <a:blip r:embed="rId2"/>
          <a:stretch>
            <a:fillRect/>
          </a:stretch>
        </p:blipFill>
        <p:spPr>
          <a:xfrm>
            <a:off x="4357351" y="1825625"/>
            <a:ext cx="3477297" cy="4351338"/>
          </a:xfrm>
        </p:spPr>
      </p:pic>
      <p:pic>
        <p:nvPicPr>
          <p:cNvPr id="5" name="Content Placeholder 3"/>
          <p:cNvPicPr>
            <a:picLocks noChangeAspect="1"/>
          </p:cNvPicPr>
          <p:nvPr/>
        </p:nvPicPr>
        <p:blipFill rotWithShape="1">
          <a:blip r:embed="rId3"/>
          <a:srcRect l="51744" t="58312" r="27665" b="36884"/>
          <a:stretch/>
        </p:blipFill>
        <p:spPr>
          <a:xfrm>
            <a:off x="4898571" y="4336869"/>
            <a:ext cx="2463758" cy="393931"/>
          </a:xfrm>
          <a:prstGeom prst="rect">
            <a:avLst/>
          </a:prstGeom>
        </p:spPr>
      </p:pic>
    </p:spTree>
    <p:extLst>
      <p:ext uri="{BB962C8B-B14F-4D97-AF65-F5344CB8AC3E}">
        <p14:creationId xmlns:p14="http://schemas.microsoft.com/office/powerpoint/2010/main" val="314679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26" y="-105138"/>
            <a:ext cx="10515600" cy="1325563"/>
          </a:xfrm>
        </p:spPr>
        <p:txBody>
          <a:bodyPr/>
          <a:lstStyle/>
          <a:p>
            <a:r>
              <a:rPr lang="en-US" b="1" dirty="0"/>
              <a:t>Implementation</a:t>
            </a:r>
          </a:p>
        </p:txBody>
      </p:sp>
      <p:pic>
        <p:nvPicPr>
          <p:cNvPr id="4" name="Picture 3"/>
          <p:cNvPicPr>
            <a:picLocks noChangeAspect="1"/>
          </p:cNvPicPr>
          <p:nvPr/>
        </p:nvPicPr>
        <p:blipFill rotWithShape="1">
          <a:blip r:embed="rId2"/>
          <a:srcRect l="7364" t="26339" r="73561" b="65268"/>
          <a:stretch/>
        </p:blipFill>
        <p:spPr>
          <a:xfrm>
            <a:off x="1410789" y="1541416"/>
            <a:ext cx="3082834" cy="809899"/>
          </a:xfrm>
          <a:prstGeom prst="rect">
            <a:avLst/>
          </a:prstGeom>
        </p:spPr>
      </p:pic>
      <p:sp>
        <p:nvSpPr>
          <p:cNvPr id="5" name="TextBox 4"/>
          <p:cNvSpPr txBox="1"/>
          <p:nvPr/>
        </p:nvSpPr>
        <p:spPr>
          <a:xfrm>
            <a:off x="836023" y="1035759"/>
            <a:ext cx="2939143" cy="369332"/>
          </a:xfrm>
          <a:prstGeom prst="rect">
            <a:avLst/>
          </a:prstGeom>
          <a:noFill/>
        </p:spPr>
        <p:txBody>
          <a:bodyPr wrap="square" rtlCol="0">
            <a:spAutoFit/>
          </a:bodyPr>
          <a:lstStyle/>
          <a:p>
            <a:r>
              <a:rPr lang="en-US" dirty="0"/>
              <a:t>1. Importing Libraries</a:t>
            </a:r>
          </a:p>
        </p:txBody>
      </p:sp>
      <p:pic>
        <p:nvPicPr>
          <p:cNvPr id="6" name="Picture 5"/>
          <p:cNvPicPr>
            <a:picLocks noChangeAspect="1"/>
          </p:cNvPicPr>
          <p:nvPr/>
        </p:nvPicPr>
        <p:blipFill rotWithShape="1">
          <a:blip r:embed="rId2"/>
          <a:srcRect l="6560" t="55805" r="71152" b="37231"/>
          <a:stretch/>
        </p:blipFill>
        <p:spPr>
          <a:xfrm>
            <a:off x="1227910" y="3056708"/>
            <a:ext cx="3435530" cy="721638"/>
          </a:xfrm>
          <a:prstGeom prst="rect">
            <a:avLst/>
          </a:prstGeom>
        </p:spPr>
      </p:pic>
      <p:sp>
        <p:nvSpPr>
          <p:cNvPr id="7" name="TextBox 6"/>
          <p:cNvSpPr txBox="1"/>
          <p:nvPr/>
        </p:nvSpPr>
        <p:spPr>
          <a:xfrm>
            <a:off x="836023" y="2545988"/>
            <a:ext cx="2599509" cy="369332"/>
          </a:xfrm>
          <a:prstGeom prst="rect">
            <a:avLst/>
          </a:prstGeom>
          <a:noFill/>
        </p:spPr>
        <p:txBody>
          <a:bodyPr wrap="square" rtlCol="0">
            <a:spAutoFit/>
          </a:bodyPr>
          <a:lstStyle/>
          <a:p>
            <a:r>
              <a:rPr lang="en-US" dirty="0"/>
              <a:t>2. Reading data</a:t>
            </a:r>
          </a:p>
        </p:txBody>
      </p:sp>
      <p:pic>
        <p:nvPicPr>
          <p:cNvPr id="10" name="Picture 9"/>
          <p:cNvPicPr>
            <a:picLocks noChangeAspect="1"/>
          </p:cNvPicPr>
          <p:nvPr/>
        </p:nvPicPr>
        <p:blipFill rotWithShape="1">
          <a:blip r:embed="rId3"/>
          <a:srcRect l="7466" t="26374" r="65226" b="57411"/>
          <a:stretch/>
        </p:blipFill>
        <p:spPr>
          <a:xfrm>
            <a:off x="1227910" y="4585448"/>
            <a:ext cx="4101737" cy="1331747"/>
          </a:xfrm>
          <a:prstGeom prst="rect">
            <a:avLst/>
          </a:prstGeom>
        </p:spPr>
      </p:pic>
      <p:sp>
        <p:nvSpPr>
          <p:cNvPr id="11" name="TextBox 10"/>
          <p:cNvSpPr txBox="1"/>
          <p:nvPr/>
        </p:nvSpPr>
        <p:spPr>
          <a:xfrm>
            <a:off x="836022" y="3946376"/>
            <a:ext cx="2939143" cy="369332"/>
          </a:xfrm>
          <a:prstGeom prst="rect">
            <a:avLst/>
          </a:prstGeom>
          <a:noFill/>
        </p:spPr>
        <p:txBody>
          <a:bodyPr wrap="square" rtlCol="0">
            <a:spAutoFit/>
          </a:bodyPr>
          <a:lstStyle/>
          <a:p>
            <a:r>
              <a:rPr lang="en-US" dirty="0"/>
              <a:t>3. Splitting data</a:t>
            </a:r>
          </a:p>
        </p:txBody>
      </p:sp>
    </p:spTree>
    <p:extLst>
      <p:ext uri="{BB962C8B-B14F-4D97-AF65-F5344CB8AC3E}">
        <p14:creationId xmlns:p14="http://schemas.microsoft.com/office/powerpoint/2010/main" val="204216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963" t="52223" r="73560" b="44733"/>
          <a:stretch/>
        </p:blipFill>
        <p:spPr>
          <a:xfrm>
            <a:off x="1730830" y="1578827"/>
            <a:ext cx="3135084" cy="404949"/>
          </a:xfrm>
          <a:prstGeom prst="rect">
            <a:avLst/>
          </a:prstGeom>
        </p:spPr>
      </p:pic>
      <p:sp>
        <p:nvSpPr>
          <p:cNvPr id="6" name="TextBox 5"/>
          <p:cNvSpPr txBox="1"/>
          <p:nvPr/>
        </p:nvSpPr>
        <p:spPr>
          <a:xfrm>
            <a:off x="940527" y="977929"/>
            <a:ext cx="2664823" cy="369332"/>
          </a:xfrm>
          <a:prstGeom prst="rect">
            <a:avLst/>
          </a:prstGeom>
          <a:noFill/>
        </p:spPr>
        <p:txBody>
          <a:bodyPr wrap="square" rtlCol="0">
            <a:spAutoFit/>
          </a:bodyPr>
          <a:lstStyle/>
          <a:p>
            <a:r>
              <a:rPr lang="en-US" dirty="0"/>
              <a:t>4.1. Setting n trees</a:t>
            </a:r>
          </a:p>
        </p:txBody>
      </p:sp>
      <p:sp>
        <p:nvSpPr>
          <p:cNvPr id="8" name="TextBox 7"/>
          <p:cNvSpPr txBox="1"/>
          <p:nvPr/>
        </p:nvSpPr>
        <p:spPr>
          <a:xfrm>
            <a:off x="378823" y="516264"/>
            <a:ext cx="7040880" cy="646331"/>
          </a:xfrm>
          <a:prstGeom prst="rect">
            <a:avLst/>
          </a:prstGeom>
          <a:noFill/>
        </p:spPr>
        <p:txBody>
          <a:bodyPr wrap="square" rtlCol="0">
            <a:spAutoFit/>
          </a:bodyPr>
          <a:lstStyle/>
          <a:p>
            <a:r>
              <a:rPr lang="en-US" dirty="0"/>
              <a:t>4. Steps to implement bagging technique with "n" number of trees</a:t>
            </a:r>
          </a:p>
          <a:p>
            <a:endParaRPr lang="en-US" dirty="0"/>
          </a:p>
        </p:txBody>
      </p:sp>
      <p:sp>
        <p:nvSpPr>
          <p:cNvPr id="9" name="TextBox 8"/>
          <p:cNvSpPr txBox="1"/>
          <p:nvPr/>
        </p:nvSpPr>
        <p:spPr>
          <a:xfrm>
            <a:off x="940527" y="2204067"/>
            <a:ext cx="4219303" cy="369332"/>
          </a:xfrm>
          <a:prstGeom prst="rect">
            <a:avLst/>
          </a:prstGeom>
          <a:noFill/>
        </p:spPr>
        <p:txBody>
          <a:bodyPr wrap="square" rtlCol="0">
            <a:spAutoFit/>
          </a:bodyPr>
          <a:lstStyle/>
          <a:p>
            <a:r>
              <a:rPr lang="en-US" dirty="0"/>
              <a:t>4.2. Making n trees bootstrap samples</a:t>
            </a:r>
          </a:p>
        </p:txBody>
      </p:sp>
      <p:pic>
        <p:nvPicPr>
          <p:cNvPr id="10" name="Picture 9"/>
          <p:cNvPicPr>
            <a:picLocks noChangeAspect="1"/>
          </p:cNvPicPr>
          <p:nvPr/>
        </p:nvPicPr>
        <p:blipFill rotWithShape="1">
          <a:blip r:embed="rId3"/>
          <a:srcRect l="7365" t="35269" r="41132" b="39018"/>
          <a:stretch/>
        </p:blipFill>
        <p:spPr>
          <a:xfrm>
            <a:off x="1730830" y="2573399"/>
            <a:ext cx="7321730" cy="2266995"/>
          </a:xfrm>
          <a:prstGeom prst="rect">
            <a:avLst/>
          </a:prstGeom>
        </p:spPr>
      </p:pic>
      <p:pic>
        <p:nvPicPr>
          <p:cNvPr id="11" name="Picture 10"/>
          <p:cNvPicPr>
            <a:picLocks noChangeAspect="1"/>
          </p:cNvPicPr>
          <p:nvPr/>
        </p:nvPicPr>
        <p:blipFill rotWithShape="1">
          <a:blip r:embed="rId4"/>
          <a:srcRect l="7365" t="25852" r="62015" b="62127"/>
          <a:stretch/>
        </p:blipFill>
        <p:spPr>
          <a:xfrm>
            <a:off x="1730830" y="5486399"/>
            <a:ext cx="5812970" cy="1201783"/>
          </a:xfrm>
          <a:prstGeom prst="rect">
            <a:avLst/>
          </a:prstGeom>
        </p:spPr>
      </p:pic>
      <p:sp>
        <p:nvSpPr>
          <p:cNvPr id="12" name="TextBox 11"/>
          <p:cNvSpPr txBox="1"/>
          <p:nvPr/>
        </p:nvSpPr>
        <p:spPr>
          <a:xfrm>
            <a:off x="378823" y="5025060"/>
            <a:ext cx="2233749" cy="369332"/>
          </a:xfrm>
          <a:prstGeom prst="rect">
            <a:avLst/>
          </a:prstGeom>
          <a:noFill/>
        </p:spPr>
        <p:txBody>
          <a:bodyPr wrap="square" rtlCol="0">
            <a:spAutoFit/>
          </a:bodyPr>
          <a:lstStyle/>
          <a:p>
            <a:r>
              <a:rPr lang="en-US" dirty="0"/>
              <a:t>5. Testing Function</a:t>
            </a:r>
          </a:p>
        </p:txBody>
      </p:sp>
    </p:spTree>
    <p:extLst>
      <p:ext uri="{BB962C8B-B14F-4D97-AF65-F5344CB8AC3E}">
        <p14:creationId xmlns:p14="http://schemas.microsoft.com/office/powerpoint/2010/main" val="290033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465" t="28482" r="48661" b="37055"/>
          <a:stretch/>
        </p:blipFill>
        <p:spPr>
          <a:xfrm>
            <a:off x="1436913" y="1179560"/>
            <a:ext cx="6766559" cy="2756262"/>
          </a:xfrm>
          <a:prstGeom prst="rect">
            <a:avLst/>
          </a:prstGeom>
        </p:spPr>
      </p:pic>
      <p:sp>
        <p:nvSpPr>
          <p:cNvPr id="7" name="TextBox 6"/>
          <p:cNvSpPr txBox="1"/>
          <p:nvPr/>
        </p:nvSpPr>
        <p:spPr>
          <a:xfrm>
            <a:off x="431075" y="313509"/>
            <a:ext cx="10724606" cy="1477328"/>
          </a:xfrm>
          <a:prstGeom prst="rect">
            <a:avLst/>
          </a:prstGeom>
          <a:noFill/>
        </p:spPr>
        <p:txBody>
          <a:bodyPr wrap="square" rtlCol="0">
            <a:spAutoFit/>
          </a:bodyPr>
          <a:lstStyle/>
          <a:p>
            <a:r>
              <a:rPr lang="en-US" dirty="0"/>
              <a:t>6.1 : create a function called generate predictions which will train a decision tree model over one bootstrap sample and return its predictions on test set.</a:t>
            </a:r>
          </a:p>
          <a:p>
            <a:br>
              <a:rPr lang="en-US" dirty="0"/>
            </a:br>
            <a:endParaRPr lang="en-US" dirty="0"/>
          </a:p>
          <a:p>
            <a:endParaRPr lang="en-US" dirty="0"/>
          </a:p>
        </p:txBody>
      </p:sp>
      <p:pic>
        <p:nvPicPr>
          <p:cNvPr id="9" name="Picture 8"/>
          <p:cNvPicPr>
            <a:picLocks noChangeAspect="1"/>
          </p:cNvPicPr>
          <p:nvPr/>
        </p:nvPicPr>
        <p:blipFill rotWithShape="1">
          <a:blip r:embed="rId3"/>
          <a:srcRect l="6863" t="68125" r="12317" b="13126"/>
          <a:stretch/>
        </p:blipFill>
        <p:spPr>
          <a:xfrm>
            <a:off x="587828" y="4258491"/>
            <a:ext cx="11377749" cy="1679851"/>
          </a:xfrm>
          <a:prstGeom prst="rect">
            <a:avLst/>
          </a:prstGeom>
        </p:spPr>
      </p:pic>
    </p:spTree>
    <p:extLst>
      <p:ext uri="{BB962C8B-B14F-4D97-AF65-F5344CB8AC3E}">
        <p14:creationId xmlns:p14="http://schemas.microsoft.com/office/powerpoint/2010/main" val="385818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263" t="48839" r="22759" b="12946"/>
          <a:stretch/>
        </p:blipFill>
        <p:spPr>
          <a:xfrm>
            <a:off x="1162594" y="1267096"/>
            <a:ext cx="9901646" cy="3422470"/>
          </a:xfrm>
          <a:prstGeom prst="rect">
            <a:avLst/>
          </a:prstGeom>
        </p:spPr>
      </p:pic>
      <p:sp>
        <p:nvSpPr>
          <p:cNvPr id="5" name="TextBox 4"/>
          <p:cNvSpPr txBox="1"/>
          <p:nvPr/>
        </p:nvSpPr>
        <p:spPr>
          <a:xfrm>
            <a:off x="404949" y="319426"/>
            <a:ext cx="11273245" cy="1477328"/>
          </a:xfrm>
          <a:prstGeom prst="rect">
            <a:avLst/>
          </a:prstGeom>
          <a:noFill/>
        </p:spPr>
        <p:txBody>
          <a:bodyPr wrap="square" rtlCol="0">
            <a:spAutoFit/>
          </a:bodyPr>
          <a:lstStyle/>
          <a:p>
            <a:r>
              <a:rPr lang="en-US" dirty="0"/>
              <a:t>6.2 : Create a function called Bagging which uses the </a:t>
            </a:r>
            <a:r>
              <a:rPr lang="en-US" dirty="0" err="1"/>
              <a:t>generate_prediction</a:t>
            </a:r>
            <a:r>
              <a:rPr lang="en-US" dirty="0"/>
              <a:t> and bootstrap functions to generate predictions for all the bootstrap samples and calculate mode of predictions for each sample.</a:t>
            </a:r>
          </a:p>
          <a:p>
            <a:br>
              <a:rPr lang="en-US" dirty="0"/>
            </a:br>
            <a:endParaRPr lang="en-US" dirty="0"/>
          </a:p>
          <a:p>
            <a:endParaRPr lang="en-US" dirty="0"/>
          </a:p>
        </p:txBody>
      </p:sp>
    </p:spTree>
    <p:extLst>
      <p:ext uri="{BB962C8B-B14F-4D97-AF65-F5344CB8AC3E}">
        <p14:creationId xmlns:p14="http://schemas.microsoft.com/office/powerpoint/2010/main" val="402736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164" t="21696" r="4387" b="8125"/>
          <a:stretch/>
        </p:blipFill>
        <p:spPr>
          <a:xfrm>
            <a:off x="300446" y="627016"/>
            <a:ext cx="11769633" cy="5812973"/>
          </a:xfrm>
          <a:prstGeom prst="rect">
            <a:avLst/>
          </a:prstGeom>
        </p:spPr>
      </p:pic>
      <p:sp>
        <p:nvSpPr>
          <p:cNvPr id="5" name="TextBox 4"/>
          <p:cNvSpPr txBox="1"/>
          <p:nvPr/>
        </p:nvSpPr>
        <p:spPr>
          <a:xfrm>
            <a:off x="300446" y="156754"/>
            <a:ext cx="2899955" cy="369332"/>
          </a:xfrm>
          <a:prstGeom prst="rect">
            <a:avLst/>
          </a:prstGeom>
          <a:noFill/>
        </p:spPr>
        <p:txBody>
          <a:bodyPr wrap="square" rtlCol="0">
            <a:spAutoFit/>
          </a:bodyPr>
          <a:lstStyle/>
          <a:p>
            <a:r>
              <a:rPr lang="en-US" dirty="0"/>
              <a:t>7. Bagging</a:t>
            </a:r>
          </a:p>
        </p:txBody>
      </p:sp>
    </p:spTree>
    <p:extLst>
      <p:ext uri="{BB962C8B-B14F-4D97-AF65-F5344CB8AC3E}">
        <p14:creationId xmlns:p14="http://schemas.microsoft.com/office/powerpoint/2010/main" val="155819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164" t="21339" r="4487" b="13839"/>
          <a:stretch/>
        </p:blipFill>
        <p:spPr>
          <a:xfrm>
            <a:off x="195945" y="600890"/>
            <a:ext cx="11795760" cy="5055328"/>
          </a:xfrm>
          <a:prstGeom prst="rect">
            <a:avLst/>
          </a:prstGeom>
        </p:spPr>
      </p:pic>
    </p:spTree>
    <p:extLst>
      <p:ext uri="{BB962C8B-B14F-4D97-AF65-F5344CB8AC3E}">
        <p14:creationId xmlns:p14="http://schemas.microsoft.com/office/powerpoint/2010/main" val="35924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4" name="Rectangle 3"/>
          <p:cNvSpPr/>
          <p:nvPr/>
        </p:nvSpPr>
        <p:spPr>
          <a:xfrm>
            <a:off x="838200" y="1690688"/>
            <a:ext cx="9731829" cy="3970318"/>
          </a:xfrm>
          <a:prstGeom prst="rect">
            <a:avLst/>
          </a:prstGeom>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Churn rate is a health indicator for subscription-based companies. The ability to identify customers that aren’t happy with provided solutions allows businesses to learn about product or pricing plan weak points, operation issues, as well as customer preferences and expectations to proactively reduce reasons for churn.</a:t>
            </a:r>
          </a:p>
          <a:p>
            <a:pPr marL="285750" indent="-285750">
              <a:buFont typeface="Arial" panose="020B0604020202020204" pitchFamily="34" charset="0"/>
              <a:buChar char="•"/>
            </a:pPr>
            <a:endParaRPr lang="en-US" b="0" i="0" dirty="0">
              <a:solidFill>
                <a:srgbClr val="000000"/>
              </a:solidFill>
              <a:effectLst/>
              <a:latin typeface="Open Sans" panose="020B0606030504020204" pitchFamily="34" charset="0"/>
            </a:endParaRP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It’s important to define data sources and observation period to have a full picture of the history of customer interaction. Selection of the most significant features for a model would influence its predictive performance: The more qualitative the dataset, the more precise forecasts are.</a:t>
            </a:r>
          </a:p>
          <a:p>
            <a:pPr marL="285750" indent="-285750">
              <a:buFont typeface="Arial" panose="020B0604020202020204" pitchFamily="34" charset="0"/>
              <a:buChar char="•"/>
            </a:pPr>
            <a:endParaRPr lang="en-US" b="0" i="0" dirty="0">
              <a:solidFill>
                <a:srgbClr val="000000"/>
              </a:solidFill>
              <a:effectLst/>
              <a:latin typeface="Open Sans" panose="020B0606030504020204" pitchFamily="34" charset="0"/>
            </a:endParaRP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Companies with a large customer base and numerous offerings would benefit from customer segmentation. The number and choice of ML models may also depend on segmentation results. Data scientists also need to monitor deployed models, and revise and adapt features to maintain the desired level of prediction accuracy.</a:t>
            </a:r>
          </a:p>
        </p:txBody>
      </p:sp>
    </p:spTree>
    <p:extLst>
      <p:ext uri="{BB962C8B-B14F-4D97-AF65-F5344CB8AC3E}">
        <p14:creationId xmlns:p14="http://schemas.microsoft.com/office/powerpoint/2010/main" val="216407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8317" y="2523198"/>
            <a:ext cx="5169032"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49156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dirty="0"/>
              <a:t>Platform: </a:t>
            </a:r>
            <a:r>
              <a:rPr lang="en-US" dirty="0" err="1"/>
              <a:t>Internshala</a:t>
            </a:r>
            <a:r>
              <a:rPr lang="en-US" dirty="0"/>
              <a:t> Trainings</a:t>
            </a:r>
          </a:p>
        </p:txBody>
      </p:sp>
      <p:pic>
        <p:nvPicPr>
          <p:cNvPr id="4" name="Picture 3"/>
          <p:cNvPicPr>
            <a:picLocks noChangeAspect="1"/>
          </p:cNvPicPr>
          <p:nvPr/>
        </p:nvPicPr>
        <p:blipFill rotWithShape="1">
          <a:blip r:embed="rId2"/>
          <a:srcRect l="22314" t="16697" r="5548" b="5089"/>
          <a:stretch/>
        </p:blipFill>
        <p:spPr>
          <a:xfrm>
            <a:off x="1329145" y="1463039"/>
            <a:ext cx="9533709" cy="5081452"/>
          </a:xfrm>
          <a:prstGeom prst="rect">
            <a:avLst/>
          </a:prstGeom>
        </p:spPr>
      </p:pic>
    </p:spTree>
    <p:extLst>
      <p:ext uri="{BB962C8B-B14F-4D97-AF65-F5344CB8AC3E}">
        <p14:creationId xmlns:p14="http://schemas.microsoft.com/office/powerpoint/2010/main" val="79431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a:bodyPr>
          <a:lstStyle/>
          <a:p>
            <a:r>
              <a:rPr lang="en-US" sz="2400" dirty="0"/>
              <a:t>Churn is defined in business terms as ‘when a client cancels a subscription to a service they have been using.’ </a:t>
            </a:r>
          </a:p>
          <a:p>
            <a:r>
              <a:rPr lang="en-US" sz="2400" dirty="0"/>
              <a:t>Churn Prediction is essentially predicting which clients are most likely to cancel a subscription </a:t>
            </a:r>
            <a:r>
              <a:rPr lang="en-US" sz="2400" dirty="0" err="1"/>
              <a:t>i.e</a:t>
            </a:r>
            <a:r>
              <a:rPr lang="en-US" sz="2400" dirty="0"/>
              <a:t> ‘leave a company’ based on their usage of the service.</a:t>
            </a:r>
          </a:p>
          <a:p>
            <a:r>
              <a:rPr lang="en-US" sz="2400" dirty="0"/>
              <a:t>From a company point of view, it is necessary to gain this information because acquiring new customers is often arduous and costlier than retaining old ones. Hence, the insights gained from Churn Prediction helps them to focus more on the customers that are at a high risk of leaving.</a:t>
            </a:r>
          </a:p>
          <a:p>
            <a:r>
              <a:rPr lang="en-US" sz="2400" dirty="0"/>
              <a:t>A common example is people cancelling Spotify/Netflix subscriptions</a:t>
            </a:r>
            <a:r>
              <a:rPr lang="en-US" dirty="0"/>
              <a:t>.</a:t>
            </a:r>
            <a:endParaRPr lang="en-US" sz="2400" dirty="0"/>
          </a:p>
        </p:txBody>
      </p:sp>
    </p:spTree>
    <p:extLst>
      <p:ext uri="{BB962C8B-B14F-4D97-AF65-F5344CB8AC3E}">
        <p14:creationId xmlns:p14="http://schemas.microsoft.com/office/powerpoint/2010/main" val="218533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use</a:t>
            </a:r>
          </a:p>
        </p:txBody>
      </p:sp>
      <p:sp>
        <p:nvSpPr>
          <p:cNvPr id="3" name="Content Placeholder 2"/>
          <p:cNvSpPr>
            <a:spLocks noGrp="1"/>
          </p:cNvSpPr>
          <p:nvPr>
            <p:ph idx="1"/>
          </p:nvPr>
        </p:nvSpPr>
        <p:spPr>
          <a:xfrm>
            <a:off x="838200" y="1278504"/>
            <a:ext cx="10515600" cy="4351338"/>
          </a:xfrm>
        </p:spPr>
        <p:txBody>
          <a:bodyPr>
            <a:normAutofit/>
          </a:bodyPr>
          <a:lstStyle/>
          <a:p>
            <a:pPr marL="0" indent="0">
              <a:buNone/>
            </a:pPr>
            <a:endParaRPr lang="en-US" sz="1800" dirty="0"/>
          </a:p>
          <a:p>
            <a:r>
              <a:rPr lang="en-US" sz="1800" dirty="0"/>
              <a:t>As to identifying potential churners, machine learning algorithms can do a great job here. They reveal some shared behavior patterns of those customers who have already left the company. Then, ML algorithms check the behavior of current customers against such patterns and signal if they discover potential churners.</a:t>
            </a:r>
          </a:p>
        </p:txBody>
      </p:sp>
      <p:pic>
        <p:nvPicPr>
          <p:cNvPr id="4" name="Content Placeholder 6"/>
          <p:cNvPicPr>
            <a:picLocks noChangeAspect="1"/>
          </p:cNvPicPr>
          <p:nvPr/>
        </p:nvPicPr>
        <p:blipFill rotWithShape="1">
          <a:blip r:embed="rId2"/>
          <a:srcRect l="10056" t="24690" r="34246" b="22475"/>
          <a:stretch/>
        </p:blipFill>
        <p:spPr>
          <a:xfrm>
            <a:off x="2136655" y="2643256"/>
            <a:ext cx="7268601" cy="3821439"/>
          </a:xfrm>
          <a:prstGeom prst="rect">
            <a:avLst/>
          </a:prstGeom>
        </p:spPr>
      </p:pic>
    </p:spTree>
    <p:extLst>
      <p:ext uri="{BB962C8B-B14F-4D97-AF65-F5344CB8AC3E}">
        <p14:creationId xmlns:p14="http://schemas.microsoft.com/office/powerpoint/2010/main" val="379153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Bagging using Decision Trees</a:t>
            </a:r>
          </a:p>
        </p:txBody>
      </p:sp>
      <p:sp>
        <p:nvSpPr>
          <p:cNvPr id="3" name="Content Placeholder 2"/>
          <p:cNvSpPr>
            <a:spLocks noGrp="1"/>
          </p:cNvSpPr>
          <p:nvPr>
            <p:ph idx="1"/>
          </p:nvPr>
        </p:nvSpPr>
        <p:spPr/>
        <p:txBody>
          <a:bodyPr>
            <a:normAutofit/>
          </a:bodyPr>
          <a:lstStyle/>
          <a:p>
            <a:r>
              <a:rPr lang="en-US" sz="2400" dirty="0">
                <a:cs typeface="Times New Roman" panose="02020603050405020304" pitchFamily="18" charset="0"/>
              </a:rPr>
              <a:t>Decision tree as the name suggests it is a flow like a tree structure that works on the principle of conditions. It is efficient and has strong algorithms used for predictive analysis. It has mainly attributes that include internal nodes, branches and a terminal node.</a:t>
            </a:r>
          </a:p>
          <a:p>
            <a:r>
              <a:rPr lang="en-US" sz="2400" dirty="0"/>
              <a:t>Regression trees are grown deep.</a:t>
            </a:r>
          </a:p>
          <a:p>
            <a:r>
              <a:rPr lang="en-US" sz="2400" dirty="0"/>
              <a:t>Hence each individual tree has high variance, but low bias. Thus, averaging these B trees reduces the variance. </a:t>
            </a:r>
          </a:p>
          <a:p>
            <a:r>
              <a:rPr lang="en-US" sz="2400" dirty="0"/>
              <a:t>Bagging has been demonstrated to give impressive improvements in accuracy by combining together hundreds or even thousands of trees into a single procedure.</a:t>
            </a:r>
          </a:p>
          <a:p>
            <a:r>
              <a:rPr lang="en-US" sz="2400" dirty="0"/>
              <a:t>It is a general-purpose procedure for reducing the variance of a statistical learning method.  </a:t>
            </a:r>
          </a:p>
        </p:txBody>
      </p:sp>
    </p:spTree>
    <p:extLst>
      <p:ext uri="{BB962C8B-B14F-4D97-AF65-F5344CB8AC3E}">
        <p14:creationId xmlns:p14="http://schemas.microsoft.com/office/powerpoint/2010/main" val="183533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7011"/>
            <a:ext cx="10515600" cy="1325563"/>
          </a:xfrm>
        </p:spPr>
        <p:txBody>
          <a:bodyPr>
            <a:normAutofit/>
          </a:bodyPr>
          <a:lstStyle/>
          <a:p>
            <a:r>
              <a:rPr lang="en-US" b="1" dirty="0"/>
              <a:t>Implement bagging technique:</a:t>
            </a:r>
            <a:br>
              <a:rPr lang="en-US" b="1" dirty="0"/>
            </a:br>
            <a:endParaRPr lang="en-US" b="1" dirty="0"/>
          </a:p>
        </p:txBody>
      </p:sp>
      <p:sp>
        <p:nvSpPr>
          <p:cNvPr id="3" name="Content Placeholder 2"/>
          <p:cNvSpPr>
            <a:spLocks noGrp="1"/>
          </p:cNvSpPr>
          <p:nvPr>
            <p:ph idx="1"/>
          </p:nvPr>
        </p:nvSpPr>
        <p:spPr>
          <a:xfrm>
            <a:off x="838200" y="1690688"/>
            <a:ext cx="10515600" cy="4351338"/>
          </a:xfrm>
        </p:spPr>
        <p:txBody>
          <a:bodyPr/>
          <a:lstStyle/>
          <a:p>
            <a:pPr marL="0" indent="0">
              <a:buNone/>
            </a:pPr>
            <a:endParaRPr lang="en-US" dirty="0"/>
          </a:p>
          <a:p>
            <a:r>
              <a:rPr lang="en-US" dirty="0"/>
              <a:t>Determine the (</a:t>
            </a:r>
            <a:r>
              <a:rPr lang="en-US" dirty="0" err="1"/>
              <a:t>n_trees</a:t>
            </a:r>
            <a:r>
              <a:rPr lang="en-US" dirty="0"/>
              <a:t>) number of trees</a:t>
            </a:r>
          </a:p>
          <a:p>
            <a:r>
              <a:rPr lang="en-US" dirty="0"/>
              <a:t>Make (</a:t>
            </a:r>
            <a:r>
              <a:rPr lang="en-US" dirty="0" err="1"/>
              <a:t>n_trees</a:t>
            </a:r>
            <a:r>
              <a:rPr lang="en-US" dirty="0"/>
              <a:t>) number of bootstrap samples</a:t>
            </a:r>
          </a:p>
          <a:p>
            <a:r>
              <a:rPr lang="en-US" dirty="0"/>
              <a:t>For each bootstrap samples build a decision tree model and generate predictions</a:t>
            </a:r>
          </a:p>
          <a:p>
            <a:r>
              <a:rPr lang="en-US" dirty="0"/>
              <a:t>For every observation in test set, calculate the model of predictions made by </a:t>
            </a:r>
            <a:r>
              <a:rPr lang="en-US" dirty="0" err="1"/>
              <a:t>n_trees</a:t>
            </a:r>
            <a:endParaRPr lang="en-US" dirty="0"/>
          </a:p>
          <a:p>
            <a:endParaRPr lang="en-US" dirty="0"/>
          </a:p>
        </p:txBody>
      </p:sp>
    </p:spTree>
    <p:extLst>
      <p:ext uri="{BB962C8B-B14F-4D97-AF65-F5344CB8AC3E}">
        <p14:creationId xmlns:p14="http://schemas.microsoft.com/office/powerpoint/2010/main" val="36467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7" y="349522"/>
            <a:ext cx="10515600" cy="4351338"/>
          </a:xfrm>
        </p:spPr>
        <p:txBody>
          <a:bodyPr/>
          <a:lstStyle/>
          <a:p>
            <a:pPr marL="0" indent="0">
              <a:buNone/>
            </a:pPr>
            <a:endParaRPr lang="en-US" b="1" dirty="0"/>
          </a:p>
          <a:p>
            <a:endParaRPr lang="en-US" dirty="0"/>
          </a:p>
          <a:p>
            <a:endParaRPr lang="en-US" dirty="0"/>
          </a:p>
          <a:p>
            <a:r>
              <a:rPr lang="en-US" dirty="0"/>
              <a:t>We can take repeated samples from the (single) training data set.</a:t>
            </a:r>
          </a:p>
          <a:p>
            <a:r>
              <a:rPr lang="en-US" dirty="0"/>
              <a:t> We will generate B different bootstrapped training data sets. We then train our method on the </a:t>
            </a:r>
            <a:r>
              <a:rPr lang="en-US" dirty="0" err="1"/>
              <a:t>bth</a:t>
            </a:r>
            <a:r>
              <a:rPr lang="en-US" dirty="0"/>
              <a:t> bootstrapped training set in order to get fˆ∗b (x). </a:t>
            </a:r>
          </a:p>
          <a:p>
            <a:r>
              <a:rPr lang="en-US" dirty="0"/>
              <a:t>Finally, we average all the predictions, to obtain below. This called as Bagging.</a:t>
            </a:r>
          </a:p>
        </p:txBody>
      </p:sp>
      <p:pic>
        <p:nvPicPr>
          <p:cNvPr id="4" name="Picture 3"/>
          <p:cNvPicPr>
            <a:picLocks noChangeAspect="1"/>
          </p:cNvPicPr>
          <p:nvPr/>
        </p:nvPicPr>
        <p:blipFill rotWithShape="1">
          <a:blip r:embed="rId2"/>
          <a:srcRect l="48126" t="42411" r="28482" b="43660"/>
          <a:stretch/>
        </p:blipFill>
        <p:spPr>
          <a:xfrm>
            <a:off x="3905795" y="4646840"/>
            <a:ext cx="3043646" cy="1018902"/>
          </a:xfrm>
          <a:prstGeom prst="rect">
            <a:avLst/>
          </a:prstGeom>
        </p:spPr>
      </p:pic>
      <p:sp>
        <p:nvSpPr>
          <p:cNvPr id="2" name="TextBox 1"/>
          <p:cNvSpPr txBox="1"/>
          <p:nvPr/>
        </p:nvSpPr>
        <p:spPr>
          <a:xfrm>
            <a:off x="587829" y="587829"/>
            <a:ext cx="2952206" cy="646331"/>
          </a:xfrm>
          <a:prstGeom prst="rect">
            <a:avLst/>
          </a:prstGeom>
          <a:noFill/>
        </p:spPr>
        <p:txBody>
          <a:bodyPr wrap="square" rtlCol="0">
            <a:spAutoFit/>
          </a:bodyPr>
          <a:lstStyle/>
          <a:p>
            <a:r>
              <a:rPr lang="en-US" sz="3600" dirty="0"/>
              <a:t>PROCEDURE</a:t>
            </a:r>
          </a:p>
        </p:txBody>
      </p:sp>
    </p:spTree>
    <p:extLst>
      <p:ext uri="{BB962C8B-B14F-4D97-AF65-F5344CB8AC3E}">
        <p14:creationId xmlns:p14="http://schemas.microsoft.com/office/powerpoint/2010/main" val="64125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Diagram</a:t>
            </a:r>
          </a:p>
        </p:txBody>
      </p:sp>
      <p:pic>
        <p:nvPicPr>
          <p:cNvPr id="4" name="Content Placeholder 4">
            <a:extLst>
              <a:ext uri="{FF2B5EF4-FFF2-40B4-BE49-F238E27FC236}">
                <a16:creationId xmlns:a16="http://schemas.microsoft.com/office/drawing/2014/main" id="{E391709F-657C-4B35-B273-1D494CBFA211}"/>
              </a:ext>
            </a:extLst>
          </p:cNvPr>
          <p:cNvPicPr>
            <a:picLocks noGrp="1" noChangeAspect="1"/>
          </p:cNvPicPr>
          <p:nvPr>
            <p:ph idx="1"/>
          </p:nvPr>
        </p:nvPicPr>
        <p:blipFill>
          <a:blip r:embed="rId2"/>
          <a:stretch>
            <a:fillRect/>
          </a:stretch>
        </p:blipFill>
        <p:spPr>
          <a:xfrm>
            <a:off x="1331614" y="1690688"/>
            <a:ext cx="8805164" cy="5454695"/>
          </a:xfrm>
        </p:spPr>
      </p:pic>
    </p:spTree>
    <p:extLst>
      <p:ext uri="{BB962C8B-B14F-4D97-AF65-F5344CB8AC3E}">
        <p14:creationId xmlns:p14="http://schemas.microsoft.com/office/powerpoint/2010/main" val="298658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Diagram</a:t>
            </a:r>
          </a:p>
        </p:txBody>
      </p:sp>
      <p:pic>
        <p:nvPicPr>
          <p:cNvPr id="4" name="Content Placeholder 6">
            <a:extLst>
              <a:ext uri="{FF2B5EF4-FFF2-40B4-BE49-F238E27FC236}">
                <a16:creationId xmlns:a16="http://schemas.microsoft.com/office/drawing/2014/main" id="{BC5A58C6-7C6D-403E-B520-EBD53304BC8E}"/>
              </a:ext>
            </a:extLst>
          </p:cNvPr>
          <p:cNvPicPr>
            <a:picLocks noGrp="1" noChangeAspect="1"/>
          </p:cNvPicPr>
          <p:nvPr>
            <p:ph idx="1"/>
          </p:nvPr>
        </p:nvPicPr>
        <p:blipFill>
          <a:blip r:embed="rId2"/>
          <a:stretch>
            <a:fillRect/>
          </a:stretch>
        </p:blipFill>
        <p:spPr>
          <a:xfrm>
            <a:off x="1280160" y="1690688"/>
            <a:ext cx="8868391" cy="4478242"/>
          </a:xfrm>
        </p:spPr>
      </p:pic>
    </p:spTree>
    <p:extLst>
      <p:ext uri="{BB962C8B-B14F-4D97-AF65-F5344CB8AC3E}">
        <p14:creationId xmlns:p14="http://schemas.microsoft.com/office/powerpoint/2010/main" val="21156915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350</TotalTime>
  <Words>693</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Open Sans</vt:lpstr>
      <vt:lpstr>Times New Roman</vt:lpstr>
      <vt:lpstr>Office Theme</vt:lpstr>
      <vt:lpstr>Churn prediction using Bagging</vt:lpstr>
      <vt:lpstr>Platform: Internshala Trainings</vt:lpstr>
      <vt:lpstr>Introduction</vt:lpstr>
      <vt:lpstr>Machine Learning use</vt:lpstr>
      <vt:lpstr>Bagging using Decision Trees</vt:lpstr>
      <vt:lpstr>Implement bagging technique: </vt:lpstr>
      <vt:lpstr>PowerPoint Presentation</vt:lpstr>
      <vt:lpstr>Use Case Diagram</vt:lpstr>
      <vt:lpstr>Class Diagram</vt:lpstr>
      <vt:lpstr>Sequence Diagram</vt:lpstr>
      <vt:lpstr>Activity Diagram</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 using Bagging</dc:title>
  <dc:creator>thanuja sri</dc:creator>
  <cp:lastModifiedBy>Thanuja Sri Narameta</cp:lastModifiedBy>
  <cp:revision>25</cp:revision>
  <dcterms:created xsi:type="dcterms:W3CDTF">2022-01-13T05:14:49Z</dcterms:created>
  <dcterms:modified xsi:type="dcterms:W3CDTF">2024-10-03T06:36:04Z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2024-10-03T06:36:03Z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fc9c3dc9-20c2-489b-8225-eb0eb08e54ef</vt:lpwstr>
  </property>
  <property fmtid="{D5CDD505-2E9C-101B-9397-08002B2CF9AE}" pid="7" name="MSIP_Label_defa4170-0d19-0005-0004-bc88714345d2_ActionId">
    <vt:lpwstr>01d0366e-1451-4a74-97fc-d48e36ded42c</vt:lpwstr>
  </property>
  <property fmtid="{D5CDD505-2E9C-101B-9397-08002B2CF9AE}" pid="8" name="MSIP_Label_defa4170-0d19-0005-0004-bc88714345d2_ContentBits">
    <vt:lpwstr>0</vt:lpwstr>
  </property>
</Properties>
</file>