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9" r:id="rId4"/>
    <p:sldId id="270" r:id="rId5"/>
    <p:sldId id="258" r:id="rId6"/>
    <p:sldId id="259" r:id="rId7"/>
    <p:sldId id="275" r:id="rId8"/>
    <p:sldId id="276" r:id="rId9"/>
    <p:sldId id="260" r:id="rId10"/>
    <p:sldId id="261" r:id="rId11"/>
    <p:sldId id="277" r:id="rId12"/>
    <p:sldId id="278" r:id="rId13"/>
    <p:sldId id="279" r:id="rId14"/>
    <p:sldId id="263" r:id="rId15"/>
    <p:sldId id="280" r:id="rId16"/>
    <p:sldId id="281" r:id="rId17"/>
    <p:sldId id="282" r:id="rId18"/>
    <p:sldId id="265" r:id="rId19"/>
    <p:sldId id="283" r:id="rId20"/>
    <p:sldId id="284" r:id="rId21"/>
    <p:sldId id="285" r:id="rId22"/>
    <p:sldId id="267"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539" autoAdjust="0"/>
  </p:normalViewPr>
  <p:slideViewPr>
    <p:cSldViewPr snapToGrid="0" snapToObjects="1">
      <p:cViewPr varScale="1">
        <p:scale>
          <a:sx n="41" d="100"/>
          <a:sy n="41" d="100"/>
        </p:scale>
        <p:origin x="2000" y="2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514150-89EE-47BD-88F1-503047738444}" type="datetimeFigureOut">
              <a:rPr lang="en-IN" smtClean="0"/>
              <a:t>13-08-2025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7915D2-73A6-4CEA-9FC2-58BD2C9414CD}" type="slidenum">
              <a:rPr lang="en-IN" smtClean="0"/>
              <a:t>‹#›</a:t>
            </a:fld>
            <a:endParaRPr lang="en-IN"/>
          </a:p>
        </p:txBody>
      </p:sp>
    </p:spTree>
    <p:extLst>
      <p:ext uri="{BB962C8B-B14F-4D97-AF65-F5344CB8AC3E}">
        <p14:creationId xmlns:p14="http://schemas.microsoft.com/office/powerpoint/2010/main" val="2574680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This bootcamp project offers a comprehensive five-day journey into Vision AI, focusing on practical learning and coding insights. It sets the stage for an immersive experience, highlighting the structured day-wise approach to mastering image recognition and related AI techniques.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a:t>
            </a:fld>
            <a:endParaRPr lang="en-IN"/>
          </a:p>
        </p:txBody>
      </p:sp>
    </p:spTree>
    <p:extLst>
      <p:ext uri="{BB962C8B-B14F-4D97-AF65-F5344CB8AC3E}">
        <p14:creationId xmlns:p14="http://schemas.microsoft.com/office/powerpoint/2010/main" val="405448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Day 3 highlights the advantages of deeper CNN architectures that can capture more complex image features, improving recognition capabilities. Data augmentation techniques such as rotation, flipping, and brightness adjustments are used to artificially expand the dataset, enhancing model robustness. Advanced evaluation metrics like F1-score and AUC-ROC are introduced for a more comprehensive assessment of model performance, demonstrated on the CIFAR-10 dataset.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10</a:t>
            </a:fld>
            <a:endParaRPr lang="en-IN"/>
          </a:p>
        </p:txBody>
      </p:sp>
    </p:spTree>
    <p:extLst>
      <p:ext uri="{BB962C8B-B14F-4D97-AF65-F5344CB8AC3E}">
        <p14:creationId xmlns:p14="http://schemas.microsoft.com/office/powerpoint/2010/main" val="19426983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Deeper CNNs consist of multiple layers that progressively learn from simple edges to complex object parts, enabling better feature extraction. While deeper networks improve accuracy, they require more data and computational resources to avoid overfitting, making careful design and training essential.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11</a:t>
            </a:fld>
            <a:endParaRPr lang="en-IN"/>
          </a:p>
        </p:txBody>
      </p:sp>
    </p:spTree>
    <p:extLst>
      <p:ext uri="{BB962C8B-B14F-4D97-AF65-F5344CB8AC3E}">
        <p14:creationId xmlns:p14="http://schemas.microsoft.com/office/powerpoint/2010/main" val="4114177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Data augmentation creates varied training examples by applying transformations to existing images, helping models generalize better. Advanced evaluation metrics such as precision, recall, F1 score, and AUC-ROC provide detailed insights into model performance, especially important when dealing with imbalanced classes or when different types of errors have varying consequences.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12</a:t>
            </a:fld>
            <a:endParaRPr lang="en-IN"/>
          </a:p>
        </p:txBody>
      </p:sp>
    </p:spTree>
    <p:extLst>
      <p:ext uri="{BB962C8B-B14F-4D97-AF65-F5344CB8AC3E}">
        <p14:creationId xmlns:p14="http://schemas.microsoft.com/office/powerpoint/2010/main" val="3201077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13</a:t>
            </a:fld>
            <a:endParaRPr lang="en-IN"/>
          </a:p>
        </p:txBody>
      </p:sp>
    </p:spTree>
    <p:extLst>
      <p:ext uri="{BB962C8B-B14F-4D97-AF65-F5344CB8AC3E}">
        <p14:creationId xmlns:p14="http://schemas.microsoft.com/office/powerpoint/2010/main" val="1713531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Day 4 introduces pre-trained models like MobileNetV2, </a:t>
            </a:r>
            <a:r>
              <a:rPr lang="en-US" dirty="0" err="1"/>
              <a:t>ResNet</a:t>
            </a:r>
            <a:r>
              <a:rPr lang="en-US" dirty="0"/>
              <a:t>, and VGG, which have been trained on large datasets and can be adapted for new tasks. Transfer learning leverages these models to save time and improve accuracy. Fine-tuning techniques and optimization strategies, including learning rate scheduling and choice of optimizers, are discussed to enhance model performance.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14</a:t>
            </a:fld>
            <a:endParaRPr lang="en-IN"/>
          </a:p>
        </p:txBody>
      </p:sp>
    </p:spTree>
    <p:extLst>
      <p:ext uri="{BB962C8B-B14F-4D97-AF65-F5344CB8AC3E}">
        <p14:creationId xmlns:p14="http://schemas.microsoft.com/office/powerpoint/2010/main" val="37496909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r>
              <a:rPr lang="en-US" dirty="0"/>
              <a:t>Pre-trained models come ready with learned features from extensive datasets, allowing you to build on their knowledge rather than starting from scratch. Transfer learning adapts these models to specific tasks by replacing and retraining the final layers, making it efficient to develop accurate models even with limited data.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15</a:t>
            </a:fld>
            <a:endParaRPr lang="en-IN"/>
          </a:p>
        </p:txBody>
      </p:sp>
    </p:spTree>
    <p:extLst>
      <p:ext uri="{BB962C8B-B14F-4D97-AF65-F5344CB8AC3E}">
        <p14:creationId xmlns:p14="http://schemas.microsoft.com/office/powerpoint/2010/main" val="16902514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Fine-tuning involves selectively retraining parts of a pre-trained model to better fit your dataset, starting with freezing early layers and gradually unfreezing them. Optimization techniques like using Adam or SGD optimizers, learning rate schedules, and regularization help improve training outcomes. Deployment covers saving models in various formats and making them accessible via web, mobile, or cloud platforms, ensuring real-world usability and ongoing performance monitoring.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16</a:t>
            </a:fld>
            <a:endParaRPr lang="en-IN"/>
          </a:p>
        </p:txBody>
      </p:sp>
    </p:spTree>
    <p:extLst>
      <p:ext uri="{BB962C8B-B14F-4D97-AF65-F5344CB8AC3E}">
        <p14:creationId xmlns:p14="http://schemas.microsoft.com/office/powerpoint/2010/main" val="3811171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17</a:t>
            </a:fld>
            <a:endParaRPr lang="en-IN"/>
          </a:p>
        </p:txBody>
      </p:sp>
    </p:spTree>
    <p:extLst>
      <p:ext uri="{BB962C8B-B14F-4D97-AF65-F5344CB8AC3E}">
        <p14:creationId xmlns:p14="http://schemas.microsoft.com/office/powerpoint/2010/main" val="32577845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Day 5 focuses on using trained models to make predictions on new data, emphasizing consistent preprocessing and interpreting output probabilities. It also covers creating portfolio assets such as GitHub repositories, notebooks, demo videos, and blog posts to showcase your work effectively. Deployment options are discussed to bring models into practical applications.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18</a:t>
            </a:fld>
            <a:endParaRPr lang="en-IN"/>
          </a:p>
        </p:txBody>
      </p:sp>
    </p:spTree>
    <p:extLst>
      <p:ext uri="{BB962C8B-B14F-4D97-AF65-F5344CB8AC3E}">
        <p14:creationId xmlns:p14="http://schemas.microsoft.com/office/powerpoint/2010/main" val="864051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Predicting on new data involves loading your saved model, preprocessing inputs identically to training, and running inference to obtain class probabilities or regression outputs. Building portfolio assets demonstrates your skills to potential employers or clients through well-organized code, documentation, and visual examples, enhancing your professional profile.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19</a:t>
            </a:fld>
            <a:endParaRPr lang="en-IN"/>
          </a:p>
        </p:txBody>
      </p:sp>
    </p:spTree>
    <p:extLst>
      <p:ext uri="{BB962C8B-B14F-4D97-AF65-F5344CB8AC3E}">
        <p14:creationId xmlns:p14="http://schemas.microsoft.com/office/powerpoint/2010/main" val="3523980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Day 1 introduces the fundamentals of image recognition and its real-world applications, such as facial tagging and autonomous vehicles. We cover the basics of deep learning and convolutional neural networks (CNNs), essential for understanding how machines interpret images. Key datasets like MNIST and CIFAR-10 are discussed, along with preprocessing techniques like resizing and normalization, which prepare data for effective model training. Exploratory Data Analysis (EDA) is also introduced to help uncover patterns and insights in the data.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2</a:t>
            </a:fld>
            <a:endParaRPr lang="en-IN"/>
          </a:p>
        </p:txBody>
      </p:sp>
    </p:spTree>
    <p:extLst>
      <p:ext uri="{BB962C8B-B14F-4D97-AF65-F5344CB8AC3E}">
        <p14:creationId xmlns:p14="http://schemas.microsoft.com/office/powerpoint/2010/main" val="344171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Organizing your project with a clear folder structure in GitHub improves accessibility and professionalism. Presenting results effectively means summarizing the problem, dataset, model, and key metrics with visual aids like accuracy graphs and confusion matrices. Clear conclusions and suggestions for improvement help communicate the value and potential of your work.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20</a:t>
            </a:fld>
            <a:endParaRPr lang="en-IN"/>
          </a:p>
        </p:txBody>
      </p:sp>
    </p:spTree>
    <p:extLst>
      <p:ext uri="{BB962C8B-B14F-4D97-AF65-F5344CB8AC3E}">
        <p14:creationId xmlns:p14="http://schemas.microsoft.com/office/powerpoint/2010/main" val="32739867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21</a:t>
            </a:fld>
            <a:endParaRPr lang="en-IN"/>
          </a:p>
        </p:txBody>
      </p:sp>
    </p:spTree>
    <p:extLst>
      <p:ext uri="{BB962C8B-B14F-4D97-AF65-F5344CB8AC3E}">
        <p14:creationId xmlns:p14="http://schemas.microsoft.com/office/powerpoint/2010/main" val="27445770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In conclusion, CNNs are powerful tools for extracting meaningful features from images. Data augmentation strengthens model robustness, while transfer learning accelerates development by leveraging existing knowledge. Proper evaluation ensures models are reliable, and thorough documentation prepares projects for sharing and professional presentation.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22</a:t>
            </a:fld>
            <a:endParaRPr lang="en-IN"/>
          </a:p>
        </p:txBody>
      </p:sp>
    </p:spTree>
    <p:extLst>
      <p:ext uri="{BB962C8B-B14F-4D97-AF65-F5344CB8AC3E}">
        <p14:creationId xmlns:p14="http://schemas.microsoft.com/office/powerpoint/2010/main" val="163635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Here, we delve deeper into what image recognition entails—enabling computers to identify objects and patterns in images using machine learning. Deep learning, a subset of machine learning, uses layered neural networks to learn complex patterns from large datasets. We also define datasets as collections of labeled data crucial for training and testing models, emphasizing their role in building accurate image recognition systems.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3</a:t>
            </a:fld>
            <a:endParaRPr lang="en-IN"/>
          </a:p>
        </p:txBody>
      </p:sp>
    </p:spTree>
    <p:extLst>
      <p:ext uri="{BB962C8B-B14F-4D97-AF65-F5344CB8AC3E}">
        <p14:creationId xmlns:p14="http://schemas.microsoft.com/office/powerpoint/2010/main" val="35204164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r>
              <a:rPr lang="en-US" dirty="0"/>
              <a:t>Preprocessing is critical for cleaning and standardizing raw data to enhance model performance. This includes resizing images to uniform dimensions and normalizing pixel values to reduce variability. Exploratory Data Analysis (EDA) helps us understand data quality and distribution through visualization and statistical checks, guiding us in making informed decisions before model training.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4</a:t>
            </a:fld>
            <a:endParaRPr lang="en-IN"/>
          </a:p>
        </p:txBody>
      </p:sp>
    </p:spTree>
    <p:extLst>
      <p:ext uri="{BB962C8B-B14F-4D97-AF65-F5344CB8AC3E}">
        <p14:creationId xmlns:p14="http://schemas.microsoft.com/office/powerpoint/2010/main" val="1977499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5</a:t>
            </a:fld>
            <a:endParaRPr lang="en-IN"/>
          </a:p>
        </p:txBody>
      </p:sp>
    </p:spTree>
    <p:extLst>
      <p:ext uri="{BB962C8B-B14F-4D97-AF65-F5344CB8AC3E}">
        <p14:creationId xmlns:p14="http://schemas.microsoft.com/office/powerpoint/2010/main" val="4399815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r>
              <a:rPr lang="en-US" dirty="0"/>
              <a:t>Day 2 focuses on the core components of CNNs, including convolutional layers that detect features, pooling layers that reduce dimensionality, and dense layers for classification. We explore the training process, emphasizing techniques like dropout to prevent overfitting, and discuss how to evaluate models using accuracy and validation metrics to ensure they generalize well to new data.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6</a:t>
            </a:fld>
            <a:endParaRPr lang="en-IN"/>
          </a:p>
        </p:txBody>
      </p:sp>
    </p:spTree>
    <p:extLst>
      <p:ext uri="{BB962C8B-B14F-4D97-AF65-F5344CB8AC3E}">
        <p14:creationId xmlns:p14="http://schemas.microsoft.com/office/powerpoint/2010/main" val="6830005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This slide explains CNNs as specialized deep learning models designed for image data. CNNs learn hierarchical features by scanning images in small sections, making them efficient and accurate. The training process involves feeding labeled images, making predictions, calculating errors, and adjusting model parameters iteratively to improve accuracy over multiple epochs.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7</a:t>
            </a:fld>
            <a:endParaRPr lang="en-IN"/>
          </a:p>
        </p:txBody>
      </p:sp>
    </p:spTree>
    <p:extLst>
      <p:ext uri="{BB962C8B-B14F-4D97-AF65-F5344CB8AC3E}">
        <p14:creationId xmlns:p14="http://schemas.microsoft.com/office/powerpoint/2010/main" val="170591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br>
              <a:rPr lang="en-US" dirty="0"/>
            </a:br>
            <a:br>
              <a:rPr lang="en-US" dirty="0"/>
            </a:br>
            <a:r>
              <a:rPr lang="en-US" dirty="0"/>
              <a:t>Dropout is introduced as a method to improve model generalization by randomly disabling neurons during training, which prevents the model from relying too heavily on any single feature. Model evaluation goes beyond accuracy, incorporating confusion matrices and precision-recall metrics to provide a nuanced understanding of performance, especially in imbalanced datasets. </a:t>
            </a:r>
            <a:br>
              <a:rPr lang="en-US" dirty="0"/>
            </a:br>
            <a:r>
              <a:rPr lang="en-US" dirty="0"/>
              <a:t>______</a:t>
            </a:r>
          </a:p>
          <a:p>
            <a:pPr>
              <a:buNone/>
            </a:pPr>
            <a:br>
              <a:rPr lang="en-US" dirty="0"/>
            </a:b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8</a:t>
            </a:fld>
            <a:endParaRPr lang="en-IN"/>
          </a:p>
        </p:txBody>
      </p:sp>
    </p:spTree>
    <p:extLst>
      <p:ext uri="{BB962C8B-B14F-4D97-AF65-F5344CB8AC3E}">
        <p14:creationId xmlns:p14="http://schemas.microsoft.com/office/powerpoint/2010/main" val="3872979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dirty="0"/>
          </a:p>
        </p:txBody>
      </p:sp>
      <p:sp>
        <p:nvSpPr>
          <p:cNvPr id="4" name="Slide Number Placeholder 3"/>
          <p:cNvSpPr>
            <a:spLocks noGrp="1"/>
          </p:cNvSpPr>
          <p:nvPr>
            <p:ph type="sldNum" sz="quarter" idx="5"/>
          </p:nvPr>
        </p:nvSpPr>
        <p:spPr/>
        <p:txBody>
          <a:bodyPr/>
          <a:lstStyle/>
          <a:p>
            <a:fld id="{9A7915D2-73A6-4CEA-9FC2-58BD2C9414CD}" type="slidenum">
              <a:rPr lang="en-IN" smtClean="0"/>
              <a:t>9</a:t>
            </a:fld>
            <a:endParaRPr lang="en-IN"/>
          </a:p>
        </p:txBody>
      </p:sp>
    </p:spTree>
    <p:extLst>
      <p:ext uri="{BB962C8B-B14F-4D97-AF65-F5344CB8AC3E}">
        <p14:creationId xmlns:p14="http://schemas.microsoft.com/office/powerpoint/2010/main" val="106944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3D art of a person">
            <a:extLst>
              <a:ext uri="{FF2B5EF4-FFF2-40B4-BE49-F238E27FC236}">
                <a16:creationId xmlns:a16="http://schemas.microsoft.com/office/drawing/2014/main" id="{23FD3C54-6218-5C81-B33A-983F837AC9F0}"/>
              </a:ext>
            </a:extLst>
          </p:cNvPr>
          <p:cNvPicPr>
            <a:picLocks noChangeAspect="1"/>
          </p:cNvPicPr>
          <p:nvPr/>
        </p:nvPicPr>
        <p:blipFill>
          <a:blip r:embed="rId3"/>
          <a:srcRect t="8070" b="16609"/>
          <a:stretch>
            <a:fillRect/>
          </a:stretch>
        </p:blipFill>
        <p:spPr>
          <a:xfrm>
            <a:off x="20" y="-7619"/>
            <a:ext cx="9143979" cy="6887364"/>
          </a:xfrm>
          <a:prstGeom prst="rect">
            <a:avLst/>
          </a:prstGeom>
        </p:spPr>
      </p:pic>
      <p:sp>
        <p:nvSpPr>
          <p:cNvPr id="9" name="Rectangle 8">
            <a:extLst>
              <a:ext uri="{FF2B5EF4-FFF2-40B4-BE49-F238E27FC236}">
                <a16:creationId xmlns:a16="http://schemas.microsoft.com/office/drawing/2014/main" id="{4D60F200-5EB0-B223-2439-C96C67F0F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539219" y="271092"/>
            <a:ext cx="4065561" cy="9144000"/>
          </a:xfrm>
          <a:prstGeom prst="rect">
            <a:avLst/>
          </a:prstGeom>
          <a:gradFill flip="none" rotWithShape="1">
            <a:gsLst>
              <a:gs pos="17000">
                <a:srgbClr val="000000">
                  <a:alpha val="59000"/>
                </a:srgbClr>
              </a:gs>
              <a:gs pos="100000">
                <a:srgbClr val="000000">
                  <a:alpha val="0"/>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2CB243-67C5-E304-31A0-4D7D607BAF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714594" y="623125"/>
            <a:ext cx="3067943" cy="1806455"/>
          </a:xfrm>
          <a:prstGeom prst="rect">
            <a:avLst/>
          </a:prstGeom>
          <a:gradFill flip="none" rotWithShape="1">
            <a:gsLst>
              <a:gs pos="0">
                <a:schemeClr val="accent2"/>
              </a:gs>
              <a:gs pos="51000">
                <a:schemeClr val="accent2">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11A95761-C93E-94BF-087D-D2A823789E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794" y="4172881"/>
            <a:ext cx="5366057" cy="2702991"/>
          </a:xfrm>
          <a:prstGeom prst="rect">
            <a:avLst/>
          </a:prstGeom>
          <a:gradFill flip="none" rotWithShape="1">
            <a:gsLst>
              <a:gs pos="0">
                <a:schemeClr val="accent5"/>
              </a:gs>
              <a:gs pos="52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 name="Title 1"/>
          <p:cNvSpPr>
            <a:spLocks noGrp="1"/>
          </p:cNvSpPr>
          <p:nvPr>
            <p:ph type="ctrTitle"/>
          </p:nvPr>
        </p:nvSpPr>
        <p:spPr>
          <a:xfrm>
            <a:off x="644271" y="1936866"/>
            <a:ext cx="3636783" cy="2839273"/>
          </a:xfrm>
        </p:spPr>
        <p:txBody>
          <a:bodyPr>
            <a:normAutofit/>
          </a:bodyPr>
          <a:lstStyle/>
          <a:p>
            <a:pPr algn="l"/>
            <a:r>
              <a:rPr lang="en-US" sz="3100">
                <a:solidFill>
                  <a:srgbClr val="FFFFFF"/>
                </a:solidFill>
              </a:rPr>
              <a:t>Vision AI in 5 Days: Bootcamp Project</a:t>
            </a:r>
          </a:p>
        </p:txBody>
      </p:sp>
      <p:sp>
        <p:nvSpPr>
          <p:cNvPr id="3" name="Subtitle 2"/>
          <p:cNvSpPr>
            <a:spLocks noGrp="1"/>
          </p:cNvSpPr>
          <p:nvPr>
            <p:ph type="subTitle" idx="1"/>
          </p:nvPr>
        </p:nvSpPr>
        <p:spPr>
          <a:xfrm>
            <a:off x="644271" y="4873600"/>
            <a:ext cx="3636783" cy="1183602"/>
          </a:xfrm>
        </p:spPr>
        <p:txBody>
          <a:bodyPr>
            <a:normAutofit/>
          </a:bodyPr>
          <a:lstStyle/>
          <a:p>
            <a:pPr algn="l"/>
            <a:r>
              <a:rPr lang="en-US" sz="1700" dirty="0">
                <a:solidFill>
                  <a:srgbClr val="FFFFFF"/>
                </a:solidFill>
              </a:rPr>
              <a:t>Day-wise Learnings &amp; Code Highlights</a:t>
            </a:r>
          </a:p>
          <a:p>
            <a:pPr algn="l"/>
            <a:r>
              <a:rPr lang="en-US" sz="1700" dirty="0">
                <a:solidFill>
                  <a:srgbClr val="FFFFFF"/>
                </a:solidFill>
              </a:rPr>
              <a:t>By Sriram TS</a:t>
            </a:r>
          </a:p>
        </p:txBody>
      </p:sp>
      <p:sp>
        <p:nvSpPr>
          <p:cNvPr id="15" name="Rectangle 14">
            <a:extLst>
              <a:ext uri="{FF2B5EF4-FFF2-40B4-BE49-F238E27FC236}">
                <a16:creationId xmlns:a16="http://schemas.microsoft.com/office/drawing/2014/main" id="{6E63D1A5-FD49-4756-F62E-786C34E63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05052" y="-7619"/>
            <a:ext cx="746740" cy="6918113"/>
          </a:xfrm>
          <a:prstGeom prst="rect">
            <a:avLst/>
          </a:prstGeom>
          <a:gradFill flip="none" rotWithShape="1">
            <a:gsLst>
              <a:gs pos="0">
                <a:schemeClr val="accent5">
                  <a:alpha val="68000"/>
                </a:schemeClr>
              </a:gs>
              <a:gs pos="37000">
                <a:schemeClr val="accent5">
                  <a:alpha val="0"/>
                </a:schemeClr>
              </a:gs>
            </a:gsLst>
            <a:lin ang="10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dirty="0"/>
              <a:t>Day 03: Deeper CNNs &amp; Data Augmentation</a:t>
            </a:r>
          </a:p>
        </p:txBody>
      </p:sp>
      <p:sp>
        <p:nvSpPr>
          <p:cNvPr id="3" name="Content Placeholder 2"/>
          <p:cNvSpPr>
            <a:spLocks noGrp="1"/>
          </p:cNvSpPr>
          <p:nvPr>
            <p:ph idx="1"/>
          </p:nvPr>
        </p:nvSpPr>
        <p:spPr>
          <a:xfrm>
            <a:off x="571351" y="2743200"/>
            <a:ext cx="3485179" cy="3613149"/>
          </a:xfrm>
        </p:spPr>
        <p:txBody>
          <a:bodyPr anchor="ctr">
            <a:normAutofit/>
          </a:bodyPr>
          <a:lstStyle/>
          <a:p>
            <a:pPr marL="0" indent="0">
              <a:buNone/>
              <a:defRPr sz="1400"/>
            </a:pPr>
            <a:r>
              <a:rPr lang="en-US" sz="1700" dirty="0"/>
              <a:t>- Benefits of deeper CNNs for feature extraction</a:t>
            </a:r>
            <a:br>
              <a:rPr lang="en-US" sz="1700" dirty="0"/>
            </a:br>
            <a:r>
              <a:rPr lang="en-US" sz="1700" dirty="0"/>
              <a:t>- Data augmentation: rotation, flipping, brightness</a:t>
            </a:r>
            <a:br>
              <a:rPr lang="en-US" sz="1700" dirty="0"/>
            </a:br>
            <a:r>
              <a:rPr lang="en-US" sz="1700" dirty="0"/>
              <a:t>- Advanced evaluation: Precision, Recall, F1-score, AUC-ROC</a:t>
            </a:r>
            <a:br>
              <a:rPr lang="en-US" sz="1700" dirty="0"/>
            </a:br>
            <a:r>
              <a:rPr lang="en-US" sz="1700" dirty="0"/>
              <a:t>- Applied on CIFAR-10 dataset</a:t>
            </a:r>
            <a:br>
              <a:rPr lang="en-US" sz="1700" dirty="0"/>
            </a:br>
            <a:endParaRPr lang="en-US" sz="1700" dirty="0"/>
          </a:p>
        </p:txBody>
      </p:sp>
      <p:pic>
        <p:nvPicPr>
          <p:cNvPr id="5" name="Picture 4" descr="Graph">
            <a:extLst>
              <a:ext uri="{FF2B5EF4-FFF2-40B4-BE49-F238E27FC236}">
                <a16:creationId xmlns:a16="http://schemas.microsoft.com/office/drawing/2014/main" id="{8E0D5CC7-3EEF-058A-A24C-8797F6B67887}"/>
              </a:ext>
            </a:extLst>
          </p:cNvPr>
          <p:cNvPicPr>
            <a:picLocks noChangeAspect="1"/>
          </p:cNvPicPr>
          <p:nvPr/>
        </p:nvPicPr>
        <p:blipFill>
          <a:blip r:embed="rId3"/>
          <a:srcRect l="23510" r="34776"/>
          <a:stretch>
            <a:fillRect/>
          </a:stretch>
        </p:blipFill>
        <p:spPr>
          <a:xfrm>
            <a:off x="4572000" y="1"/>
            <a:ext cx="457711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36E8581-0B8B-8D4A-AFA1-54EB9786057A}"/>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7381F5-3DF2-984F-4725-ED4AFB971C86}"/>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03</a:t>
            </a:r>
          </a:p>
        </p:txBody>
      </p:sp>
      <p:sp>
        <p:nvSpPr>
          <p:cNvPr id="23" name="Content Placeholder 2">
            <a:extLst>
              <a:ext uri="{FF2B5EF4-FFF2-40B4-BE49-F238E27FC236}">
                <a16:creationId xmlns:a16="http://schemas.microsoft.com/office/drawing/2014/main" id="{B76F4282-44AE-7BD0-4C1E-60CF62173973}"/>
              </a:ext>
            </a:extLst>
          </p:cNvPr>
          <p:cNvSpPr>
            <a:spLocks noGrp="1"/>
          </p:cNvSpPr>
          <p:nvPr>
            <p:ph idx="1"/>
          </p:nvPr>
        </p:nvSpPr>
        <p:spPr>
          <a:xfrm>
            <a:off x="3607694" y="649480"/>
            <a:ext cx="4916510" cy="5546047"/>
          </a:xfrm>
        </p:spPr>
        <p:txBody>
          <a:bodyPr anchor="ctr">
            <a:normAutofit/>
          </a:bodyPr>
          <a:lstStyle/>
          <a:p>
            <a:pPr marL="0" indent="0">
              <a:buNone/>
            </a:pPr>
            <a:r>
              <a:rPr lang="en-US" sz="1700" b="1"/>
              <a:t>Why deeper CNNs?</a:t>
            </a:r>
            <a:endParaRPr lang="en-US" sz="1700"/>
          </a:p>
          <a:p>
            <a:pPr lvl="1"/>
            <a:r>
              <a:rPr lang="en-US" sz="1700"/>
              <a:t>A deeper CNN means the network has more layers (convolution layers, pooling layers, etc.).</a:t>
            </a:r>
          </a:p>
          <a:p>
            <a:pPr lvl="1"/>
            <a:r>
              <a:rPr lang="en-US" sz="1700" b="1"/>
              <a:t>Shallow CNN</a:t>
            </a:r>
            <a:r>
              <a:rPr lang="en-US" sz="1700"/>
              <a:t> → Can learn only simple features like edges or colors.</a:t>
            </a:r>
          </a:p>
          <a:p>
            <a:pPr lvl="1"/>
            <a:r>
              <a:rPr lang="en-US" sz="1700" b="1"/>
              <a:t>Deeper CNN</a:t>
            </a:r>
            <a:r>
              <a:rPr lang="en-US" sz="1700"/>
              <a:t> → Can learn complex features like shapes, textures, and even object parts.</a:t>
            </a:r>
          </a:p>
          <a:p>
            <a:pPr lvl="1"/>
            <a:r>
              <a:rPr lang="en-US" sz="1700"/>
              <a:t>Example:</a:t>
            </a:r>
          </a:p>
          <a:p>
            <a:pPr lvl="1"/>
            <a:r>
              <a:rPr lang="en-US" sz="1700"/>
              <a:t>1st layers → Detect lines and edges.</a:t>
            </a:r>
          </a:p>
          <a:p>
            <a:pPr lvl="1"/>
            <a:r>
              <a:rPr lang="en-US" sz="1700"/>
              <a:t>Middle layers → Detect shapes (eyes, nose).</a:t>
            </a:r>
          </a:p>
          <a:p>
            <a:pPr lvl="1"/>
            <a:r>
              <a:rPr lang="en-US" sz="1700"/>
              <a:t>Last layers → Detect complete objects (cat face).</a:t>
            </a:r>
          </a:p>
          <a:p>
            <a:pPr lvl="1"/>
            <a:r>
              <a:rPr lang="en-US" sz="1700"/>
              <a:t>The deeper the network, the better it can understand high-level details in images. However, deeper CNNs need more data and more computing power to avoid overfitting.</a:t>
            </a:r>
          </a:p>
        </p:txBody>
      </p:sp>
    </p:spTree>
    <p:extLst>
      <p:ext uri="{BB962C8B-B14F-4D97-AF65-F5344CB8AC3E}">
        <p14:creationId xmlns:p14="http://schemas.microsoft.com/office/powerpoint/2010/main" val="6623511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3372FF-C52B-961B-DE43-200472AA34EF}"/>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7394E6-5CAA-8637-9BFE-448EAF22A54F}"/>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03</a:t>
            </a:r>
          </a:p>
        </p:txBody>
      </p:sp>
      <p:sp>
        <p:nvSpPr>
          <p:cNvPr id="23" name="Content Placeholder 2">
            <a:extLst>
              <a:ext uri="{FF2B5EF4-FFF2-40B4-BE49-F238E27FC236}">
                <a16:creationId xmlns:a16="http://schemas.microsoft.com/office/drawing/2014/main" id="{A77E3DBB-3E4B-63E1-B664-C9CEE350F021}"/>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200" b="1"/>
              <a:t>What is Data Augmentation?</a:t>
            </a:r>
            <a:endParaRPr lang="en-US" sz="1200"/>
          </a:p>
          <a:p>
            <a:pPr lvl="1">
              <a:lnSpc>
                <a:spcPct val="90000"/>
              </a:lnSpc>
            </a:pPr>
            <a:r>
              <a:rPr lang="en-US" sz="1200"/>
              <a:t>Data augmentation is creating new training images from existing ones by applying transformations. Purpose: To make the model more robust and reduce overfitting.</a:t>
            </a:r>
          </a:p>
          <a:p>
            <a:pPr lvl="1">
              <a:lnSpc>
                <a:spcPct val="90000"/>
              </a:lnSpc>
            </a:pPr>
            <a:r>
              <a:rPr lang="en-US" sz="1200"/>
              <a:t>Examples of transformations:</a:t>
            </a:r>
          </a:p>
          <a:p>
            <a:pPr lvl="1">
              <a:lnSpc>
                <a:spcPct val="90000"/>
              </a:lnSpc>
            </a:pPr>
            <a:r>
              <a:rPr lang="en-US" sz="1200"/>
              <a:t>Rotate the image</a:t>
            </a:r>
          </a:p>
          <a:p>
            <a:pPr lvl="1">
              <a:lnSpc>
                <a:spcPct val="90000"/>
              </a:lnSpc>
            </a:pPr>
            <a:r>
              <a:rPr lang="en-US" sz="1200"/>
              <a:t>Flip horizontally or vertically</a:t>
            </a:r>
          </a:p>
          <a:p>
            <a:pPr lvl="1">
              <a:lnSpc>
                <a:spcPct val="90000"/>
              </a:lnSpc>
            </a:pPr>
            <a:r>
              <a:rPr lang="en-US" sz="1200"/>
              <a:t>Change brightness or contrast</a:t>
            </a:r>
          </a:p>
          <a:p>
            <a:pPr lvl="1">
              <a:lnSpc>
                <a:spcPct val="90000"/>
              </a:lnSpc>
            </a:pPr>
            <a:r>
              <a:rPr lang="en-US" sz="1200"/>
              <a:t>Zoom in or crop</a:t>
            </a:r>
          </a:p>
          <a:p>
            <a:pPr lvl="1">
              <a:lnSpc>
                <a:spcPct val="90000"/>
              </a:lnSpc>
            </a:pPr>
            <a:r>
              <a:rPr lang="en-US" sz="1200"/>
              <a:t>If you only have 1,000 images, augmentation can generate thousands of slightly different versions, making the model learn better.</a:t>
            </a:r>
          </a:p>
          <a:p>
            <a:pPr marL="0" indent="0">
              <a:lnSpc>
                <a:spcPct val="90000"/>
              </a:lnSpc>
              <a:buNone/>
            </a:pPr>
            <a:r>
              <a:rPr lang="en-US" sz="1200" b="1"/>
              <a:t>What is Advanced Evaluation Metrics?</a:t>
            </a:r>
            <a:endParaRPr lang="en-US" sz="1200"/>
          </a:p>
          <a:p>
            <a:pPr lvl="1">
              <a:lnSpc>
                <a:spcPct val="90000"/>
              </a:lnSpc>
            </a:pPr>
            <a:r>
              <a:rPr lang="en-US" sz="1200"/>
              <a:t>Beyond accuracy, some problems need more detailed evaluation. Examples:</a:t>
            </a:r>
          </a:p>
          <a:p>
            <a:pPr lvl="1">
              <a:lnSpc>
                <a:spcPct val="90000"/>
              </a:lnSpc>
            </a:pPr>
            <a:r>
              <a:rPr lang="en-US" sz="1200" b="1"/>
              <a:t>Precision</a:t>
            </a:r>
            <a:r>
              <a:rPr lang="en-US" sz="1200"/>
              <a:t> → Of all predicted positives, how many are correct?</a:t>
            </a:r>
          </a:p>
          <a:p>
            <a:pPr lvl="1">
              <a:lnSpc>
                <a:spcPct val="90000"/>
              </a:lnSpc>
            </a:pPr>
            <a:r>
              <a:rPr lang="en-US" sz="1200" b="1"/>
              <a:t>Recall</a:t>
            </a:r>
            <a:r>
              <a:rPr lang="en-US" sz="1200"/>
              <a:t> → Of all actual positives, how many were found?</a:t>
            </a:r>
          </a:p>
          <a:p>
            <a:pPr lvl="1">
              <a:lnSpc>
                <a:spcPct val="90000"/>
              </a:lnSpc>
            </a:pPr>
            <a:r>
              <a:rPr lang="en-US" sz="1200" b="1"/>
              <a:t>F1 Score</a:t>
            </a:r>
            <a:r>
              <a:rPr lang="en-US" sz="1200"/>
              <a:t> → Harmonic mean of precision and recall (good balance).</a:t>
            </a:r>
          </a:p>
          <a:p>
            <a:pPr lvl="1">
              <a:lnSpc>
                <a:spcPct val="90000"/>
              </a:lnSpc>
            </a:pPr>
            <a:r>
              <a:rPr lang="en-US" sz="1200" b="1"/>
              <a:t>AUC-ROC</a:t>
            </a:r>
            <a:r>
              <a:rPr lang="en-US" sz="1200"/>
              <a:t> → Measures how well the model separates classes across thresholds.</a:t>
            </a:r>
          </a:p>
          <a:p>
            <a:pPr lvl="1">
              <a:lnSpc>
                <a:spcPct val="90000"/>
              </a:lnSpc>
            </a:pPr>
            <a:r>
              <a:rPr lang="en-US" sz="1200" b="1"/>
              <a:t>IoU (Intersection over Union)</a:t>
            </a:r>
            <a:r>
              <a:rPr lang="en-US" sz="1200"/>
              <a:t> → For object detection, how much predicted area overlaps with actual object.</a:t>
            </a:r>
          </a:p>
          <a:p>
            <a:pPr lvl="1">
              <a:lnSpc>
                <a:spcPct val="90000"/>
              </a:lnSpc>
            </a:pPr>
            <a:r>
              <a:rPr lang="en-US" sz="1200"/>
              <a:t>These metrics are important when:</a:t>
            </a:r>
          </a:p>
          <a:p>
            <a:pPr lvl="1">
              <a:lnSpc>
                <a:spcPct val="90000"/>
              </a:lnSpc>
            </a:pPr>
            <a:r>
              <a:rPr lang="en-US" sz="1200"/>
              <a:t>Data is </a:t>
            </a:r>
            <a:r>
              <a:rPr lang="en-US" sz="1200" b="1"/>
              <a:t>imbalanced</a:t>
            </a:r>
            <a:r>
              <a:rPr lang="en-US" sz="1200"/>
              <a:t> (e.g., 95% cats, 5% dogs)</a:t>
            </a:r>
          </a:p>
          <a:p>
            <a:pPr lvl="1">
              <a:lnSpc>
                <a:spcPct val="90000"/>
              </a:lnSpc>
            </a:pPr>
            <a:r>
              <a:rPr lang="en-US" sz="1200"/>
              <a:t>Errors have different costs (e.g., medical diagnosis)</a:t>
            </a:r>
          </a:p>
        </p:txBody>
      </p:sp>
    </p:spTree>
    <p:extLst>
      <p:ext uri="{BB962C8B-B14F-4D97-AF65-F5344CB8AC3E}">
        <p14:creationId xmlns:p14="http://schemas.microsoft.com/office/powerpoint/2010/main" val="2958008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CD527-2F6F-6647-4DC3-25ACCEBE4C4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Shape 3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D455668-33F4-23B6-398D-972A9C3E9713}"/>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Day 03: Code Snippet</a:t>
            </a:r>
          </a:p>
        </p:txBody>
      </p:sp>
      <p:pic>
        <p:nvPicPr>
          <p:cNvPr id="4" name="Picture 3">
            <a:extLst>
              <a:ext uri="{FF2B5EF4-FFF2-40B4-BE49-F238E27FC236}">
                <a16:creationId xmlns:a16="http://schemas.microsoft.com/office/drawing/2014/main" id="{25559284-1A9A-11A8-753B-A9C94ABF8D08}"/>
              </a:ext>
            </a:extLst>
          </p:cNvPr>
          <p:cNvPicPr>
            <a:picLocks noChangeAspect="1"/>
          </p:cNvPicPr>
          <p:nvPr/>
        </p:nvPicPr>
        <p:blipFill>
          <a:blip r:embed="rId3"/>
          <a:stretch>
            <a:fillRect/>
          </a:stretch>
        </p:blipFill>
        <p:spPr>
          <a:xfrm>
            <a:off x="3591167" y="467208"/>
            <a:ext cx="4990618" cy="5923584"/>
          </a:xfrm>
          <a:prstGeom prst="rect">
            <a:avLst/>
          </a:prstGeom>
        </p:spPr>
      </p:pic>
    </p:spTree>
    <p:extLst>
      <p:ext uri="{BB962C8B-B14F-4D97-AF65-F5344CB8AC3E}">
        <p14:creationId xmlns:p14="http://schemas.microsoft.com/office/powerpoint/2010/main" val="37655273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3399369" cy="2387601"/>
          </a:xfrm>
        </p:spPr>
        <p:txBody>
          <a:bodyPr>
            <a:noAutofit/>
          </a:bodyPr>
          <a:lstStyle/>
          <a:p>
            <a:pPr>
              <a:lnSpc>
                <a:spcPct val="90000"/>
              </a:lnSpc>
            </a:pPr>
            <a:r>
              <a:rPr lang="en-IN" sz="3600" dirty="0"/>
              <a:t>Day 04: Pretrained Model and Transfer Learning</a:t>
            </a:r>
          </a:p>
        </p:txBody>
      </p:sp>
      <p:sp>
        <p:nvSpPr>
          <p:cNvPr id="17" name="Freeform: Shape 16">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747132" y="3178097"/>
            <a:ext cx="3699863" cy="2085279"/>
          </a:xfrm>
        </p:spPr>
        <p:txBody>
          <a:bodyPr>
            <a:normAutofit/>
          </a:bodyPr>
          <a:lstStyle/>
          <a:p>
            <a:pPr marL="0" indent="0">
              <a:buNone/>
              <a:defRPr sz="1400"/>
            </a:pPr>
            <a:r>
              <a:rPr lang="en-US" sz="1800" dirty="0"/>
              <a:t>- Pre-trained models: MobileNetV2, </a:t>
            </a:r>
            <a:r>
              <a:rPr lang="en-US" sz="1800" dirty="0" err="1"/>
              <a:t>ResNet</a:t>
            </a:r>
            <a:r>
              <a:rPr lang="en-US" sz="1800" dirty="0"/>
              <a:t>, VGG</a:t>
            </a:r>
            <a:br>
              <a:rPr lang="en-US" sz="1800" dirty="0"/>
            </a:br>
            <a:r>
              <a:rPr lang="en-US" sz="1800" dirty="0"/>
              <a:t>- Transfer learning implementation</a:t>
            </a:r>
            <a:br>
              <a:rPr lang="en-US" sz="1800" dirty="0"/>
            </a:br>
            <a:r>
              <a:rPr lang="en-US" sz="1800" dirty="0"/>
              <a:t>- Fine-tuning for improved accuracy</a:t>
            </a:r>
            <a:br>
              <a:rPr lang="en-US" sz="1800" dirty="0"/>
            </a:br>
            <a:r>
              <a:rPr lang="en-US" sz="1800" dirty="0"/>
              <a:t>- Optimizers and learning rate scheduling</a:t>
            </a:r>
            <a:br>
              <a:rPr lang="en-US" sz="1800" dirty="0"/>
            </a:br>
            <a:endParaRPr lang="en-US" sz="1800" dirty="0"/>
          </a:p>
        </p:txBody>
      </p:sp>
      <p:sp>
        <p:nvSpPr>
          <p:cNvPr id="19" name="Oval 18">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2624479"/>
            <a:ext cx="609320"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Block Arc 20">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85863" y="1516981"/>
            <a:ext cx="2387600" cy="17907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Freeform: Shape 22">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0"/>
            <a:ext cx="1736438"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5" name="Straight Connector 24">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9347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4162" y="4112081"/>
            <a:ext cx="889838"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9" name="Arc 28">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4565205" y="4145122"/>
            <a:ext cx="3062574"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Freeform: Shape 30">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5982" y="4962670"/>
            <a:ext cx="1982514"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4E77A93-D6CE-CC35-2A13-628D8CC59133}"/>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5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18A568-C060-87B8-78AE-6C3A49EAC03B}"/>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04</a:t>
            </a:r>
          </a:p>
        </p:txBody>
      </p:sp>
      <p:sp>
        <p:nvSpPr>
          <p:cNvPr id="23" name="Content Placeholder 2">
            <a:extLst>
              <a:ext uri="{FF2B5EF4-FFF2-40B4-BE49-F238E27FC236}">
                <a16:creationId xmlns:a16="http://schemas.microsoft.com/office/drawing/2014/main" id="{BE82D77B-0088-55C5-5C89-70F580D7A34B}"/>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400" b="1" dirty="0"/>
              <a:t>What are pre-trained model?</a:t>
            </a:r>
            <a:endParaRPr lang="en-US" sz="1400" dirty="0"/>
          </a:p>
          <a:p>
            <a:pPr marL="0" indent="0">
              <a:lnSpc>
                <a:spcPct val="90000"/>
              </a:lnSpc>
              <a:buNone/>
            </a:pPr>
            <a:r>
              <a:rPr lang="en-US" sz="1400" dirty="0"/>
              <a:t>A pre-trained model is a model that has already been trained on a large dataset by someone else, so you don’t have to start from scratch.</a:t>
            </a:r>
          </a:p>
          <a:p>
            <a:pPr marL="0" indent="0">
              <a:lnSpc>
                <a:spcPct val="90000"/>
              </a:lnSpc>
              <a:buNone/>
            </a:pPr>
            <a:r>
              <a:rPr lang="en-US" sz="1400" dirty="0"/>
              <a:t>Example: </a:t>
            </a:r>
          </a:p>
          <a:p>
            <a:pPr lvl="1">
              <a:lnSpc>
                <a:spcPct val="90000"/>
              </a:lnSpc>
            </a:pPr>
            <a:r>
              <a:rPr lang="en-US" sz="1400" dirty="0"/>
              <a:t>A CNN trained on ImageNet (millions of images).</a:t>
            </a:r>
          </a:p>
          <a:p>
            <a:pPr lvl="1">
              <a:lnSpc>
                <a:spcPct val="90000"/>
              </a:lnSpc>
            </a:pPr>
            <a:r>
              <a:rPr lang="en-US" sz="1400" dirty="0"/>
              <a:t>You can reuse it for your own problem, often with just small adjustments.</a:t>
            </a:r>
          </a:p>
          <a:p>
            <a:pPr marL="57150" indent="0">
              <a:lnSpc>
                <a:spcPct val="90000"/>
              </a:lnSpc>
              <a:buNone/>
            </a:pPr>
            <a:r>
              <a:rPr lang="en-US" sz="1400" b="1" dirty="0"/>
              <a:t>Why use them?</a:t>
            </a:r>
          </a:p>
          <a:p>
            <a:pPr lvl="1">
              <a:lnSpc>
                <a:spcPct val="90000"/>
              </a:lnSpc>
            </a:pPr>
            <a:r>
              <a:rPr lang="en-US" sz="1400" dirty="0"/>
              <a:t>Save time and computing power</a:t>
            </a:r>
          </a:p>
          <a:p>
            <a:pPr lvl="1">
              <a:lnSpc>
                <a:spcPct val="90000"/>
              </a:lnSpc>
            </a:pPr>
            <a:r>
              <a:rPr lang="en-US" sz="1400" dirty="0"/>
              <a:t>Often give better accuracy with less data</a:t>
            </a:r>
          </a:p>
          <a:p>
            <a:pPr lvl="1">
              <a:lnSpc>
                <a:spcPct val="90000"/>
              </a:lnSpc>
            </a:pPr>
            <a:r>
              <a:rPr lang="en-US" sz="1400" dirty="0"/>
              <a:t>Examples: </a:t>
            </a:r>
            <a:r>
              <a:rPr lang="en-US" sz="1400" dirty="0" err="1"/>
              <a:t>ResNet</a:t>
            </a:r>
            <a:r>
              <a:rPr lang="en-US" sz="1400" dirty="0"/>
              <a:t>, VGG16, </a:t>
            </a:r>
            <a:r>
              <a:rPr lang="en-US" sz="1400" dirty="0" err="1"/>
              <a:t>MobileNet</a:t>
            </a:r>
            <a:r>
              <a:rPr lang="en-US" sz="1400" dirty="0"/>
              <a:t>, </a:t>
            </a:r>
            <a:r>
              <a:rPr lang="en-US" sz="1400" dirty="0" err="1"/>
              <a:t>EfficientNet</a:t>
            </a:r>
            <a:r>
              <a:rPr lang="en-US" sz="1400" dirty="0"/>
              <a:t>. </a:t>
            </a:r>
            <a:r>
              <a:rPr lang="en-US" sz="1400" b="1" dirty="0"/>
              <a:t>MobileNetV2,ResNet,VGG,ImageNet</a:t>
            </a:r>
            <a:endParaRPr lang="en-US" sz="1400" dirty="0"/>
          </a:p>
          <a:p>
            <a:pPr marL="0" indent="0">
              <a:lnSpc>
                <a:spcPct val="90000"/>
              </a:lnSpc>
              <a:buNone/>
            </a:pPr>
            <a:r>
              <a:rPr lang="en-US" sz="1400" b="1" dirty="0"/>
              <a:t>What is Transfer learning?</a:t>
            </a:r>
          </a:p>
          <a:p>
            <a:pPr marL="0" indent="0">
              <a:lnSpc>
                <a:spcPct val="90000"/>
              </a:lnSpc>
              <a:buNone/>
            </a:pPr>
            <a:r>
              <a:rPr lang="en-US" sz="1400" dirty="0"/>
              <a:t>Transfer learning is the process of taking a pre-trained model and adapting it to your own task.</a:t>
            </a:r>
          </a:p>
          <a:p>
            <a:pPr lvl="1">
              <a:lnSpc>
                <a:spcPct val="90000"/>
              </a:lnSpc>
            </a:pPr>
            <a:r>
              <a:rPr lang="en-US" sz="1400" dirty="0"/>
              <a:t>Keep the learned features from the original training (edges, shapes, textures).</a:t>
            </a:r>
          </a:p>
          <a:p>
            <a:pPr lvl="1">
              <a:lnSpc>
                <a:spcPct val="90000"/>
              </a:lnSpc>
            </a:pPr>
            <a:r>
              <a:rPr lang="en-US" sz="1400" dirty="0"/>
              <a:t>Replace the last layers with new ones for your problem.</a:t>
            </a:r>
          </a:p>
          <a:p>
            <a:pPr marL="0" indent="0">
              <a:lnSpc>
                <a:spcPct val="90000"/>
              </a:lnSpc>
              <a:buNone/>
            </a:pPr>
            <a:r>
              <a:rPr lang="en-US" sz="1400" dirty="0"/>
              <a:t>Example:</a:t>
            </a:r>
          </a:p>
          <a:p>
            <a:pPr lvl="1">
              <a:lnSpc>
                <a:spcPct val="90000"/>
              </a:lnSpc>
            </a:pPr>
            <a:r>
              <a:rPr lang="en-US" sz="1400" dirty="0"/>
              <a:t>Pre-trained model learned to recognize 1,000 classes (ImageNet).</a:t>
            </a:r>
          </a:p>
          <a:p>
            <a:pPr lvl="1">
              <a:lnSpc>
                <a:spcPct val="90000"/>
              </a:lnSpc>
            </a:pPr>
            <a:r>
              <a:rPr lang="en-US" sz="1400" dirty="0"/>
              <a:t>You change the output layer to predict only 3 classes: Cat, Dog, Rabbit.</a:t>
            </a:r>
          </a:p>
          <a:p>
            <a:pPr marL="0" indent="0">
              <a:lnSpc>
                <a:spcPct val="90000"/>
              </a:lnSpc>
              <a:buNone/>
            </a:pPr>
            <a:endParaRPr lang="en-US" sz="1400" dirty="0"/>
          </a:p>
        </p:txBody>
      </p:sp>
    </p:spTree>
    <p:extLst>
      <p:ext uri="{BB962C8B-B14F-4D97-AF65-F5344CB8AC3E}">
        <p14:creationId xmlns:p14="http://schemas.microsoft.com/office/powerpoint/2010/main" val="172874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64045C-1757-23DA-E4EE-E2AAC2C18219}"/>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A959AC95-6FAC-88A6-5FB5-99DEC926C0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0" name="Rectangle 29">
            <a:extLst>
              <a:ext uri="{FF2B5EF4-FFF2-40B4-BE49-F238E27FC236}">
                <a16:creationId xmlns:a16="http://schemas.microsoft.com/office/drawing/2014/main" id="{A4104A4B-30A7-C37D-1A7D-5B4E13494C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6467D690-05BB-D625-2545-979558C2AE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EF354955-549A-3DB3-E38D-CCDD78A2B1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E50437C1-E77D-D9E9-D10D-C1D7F74E58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14BEC320-5741-8E10-1974-AD5C9D512B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0" name="Rectangle 39">
            <a:extLst>
              <a:ext uri="{FF2B5EF4-FFF2-40B4-BE49-F238E27FC236}">
                <a16:creationId xmlns:a16="http://schemas.microsoft.com/office/drawing/2014/main" id="{511DE136-E815-BE67-29FF-487764481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8ED972-A27E-BB88-54D5-9276EBA1AE41}"/>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04</a:t>
            </a:r>
          </a:p>
        </p:txBody>
      </p:sp>
      <p:sp>
        <p:nvSpPr>
          <p:cNvPr id="23" name="Content Placeholder 2">
            <a:extLst>
              <a:ext uri="{FF2B5EF4-FFF2-40B4-BE49-F238E27FC236}">
                <a16:creationId xmlns:a16="http://schemas.microsoft.com/office/drawing/2014/main" id="{70CA4422-0A25-DA28-F43A-57ACD070621B}"/>
              </a:ext>
            </a:extLst>
          </p:cNvPr>
          <p:cNvSpPr>
            <a:spLocks noGrp="1"/>
          </p:cNvSpPr>
          <p:nvPr>
            <p:ph idx="1"/>
          </p:nvPr>
        </p:nvSpPr>
        <p:spPr>
          <a:xfrm>
            <a:off x="3607694" y="649480"/>
            <a:ext cx="4916510" cy="5546047"/>
          </a:xfrm>
        </p:spPr>
        <p:txBody>
          <a:bodyPr anchor="ctr">
            <a:normAutofit fontScale="47500" lnSpcReduction="20000"/>
          </a:bodyPr>
          <a:lstStyle/>
          <a:p>
            <a:pPr marL="0" indent="0">
              <a:buNone/>
            </a:pPr>
            <a:r>
              <a:rPr lang="en-US" b="1" dirty="0"/>
              <a:t>How to Fine Tune and Optimize?</a:t>
            </a:r>
            <a:endParaRPr lang="en-US" dirty="0"/>
          </a:p>
          <a:p>
            <a:pPr lvl="1"/>
            <a:r>
              <a:rPr lang="en-US" dirty="0"/>
              <a:t>Fine-tuning means slightly re-training the pre-trained model’s layers on your dataset to improve performance.</a:t>
            </a:r>
          </a:p>
          <a:p>
            <a:r>
              <a:rPr lang="en-US" dirty="0"/>
              <a:t>Steps:</a:t>
            </a:r>
          </a:p>
          <a:p>
            <a:pPr marL="971550" lvl="1" indent="-514350">
              <a:buFont typeface="+mj-lt"/>
              <a:buAutoNum type="arabicPeriod"/>
            </a:pPr>
            <a:r>
              <a:rPr lang="en-US" b="1" dirty="0"/>
              <a:t>Freeze early layers</a:t>
            </a:r>
            <a:r>
              <a:rPr lang="en-US" dirty="0"/>
              <a:t> (keep their weights unchanged).</a:t>
            </a:r>
          </a:p>
          <a:p>
            <a:pPr marL="971550" lvl="1" indent="-514350">
              <a:buFont typeface="+mj-lt"/>
              <a:buAutoNum type="arabicPeriod"/>
            </a:pPr>
            <a:r>
              <a:rPr lang="en-US" b="1" dirty="0"/>
              <a:t>Train only new layers</a:t>
            </a:r>
            <a:r>
              <a:rPr lang="en-US" dirty="0"/>
              <a:t> you added for your task.</a:t>
            </a:r>
          </a:p>
          <a:p>
            <a:pPr marL="971550" lvl="1" indent="-514350">
              <a:buFont typeface="+mj-lt"/>
              <a:buAutoNum type="arabicPeriod"/>
            </a:pPr>
            <a:r>
              <a:rPr lang="en-US" dirty="0"/>
              <a:t>Gradually unfreeze some earlier layers and train them at a </a:t>
            </a:r>
            <a:r>
              <a:rPr lang="en-US" b="1" dirty="0"/>
              <a:t>low learning rate</a:t>
            </a:r>
            <a:r>
              <a:rPr lang="en-US" dirty="0"/>
              <a:t>.</a:t>
            </a:r>
          </a:p>
          <a:p>
            <a:r>
              <a:rPr lang="en-US" dirty="0"/>
              <a:t>Optimization tips:</a:t>
            </a:r>
          </a:p>
          <a:p>
            <a:pPr lvl="1"/>
            <a:r>
              <a:rPr lang="en-US" dirty="0"/>
              <a:t>Use the right optimizer (Adam, SGD)</a:t>
            </a:r>
          </a:p>
          <a:p>
            <a:pPr lvl="1"/>
            <a:r>
              <a:rPr lang="en-US" dirty="0"/>
              <a:t>Use learning rate scheduling (reduce learning rate over time)</a:t>
            </a:r>
          </a:p>
          <a:p>
            <a:pPr lvl="1"/>
            <a:r>
              <a:rPr lang="en-US" dirty="0"/>
              <a:t>Use regularization (Dropout, weight decay)</a:t>
            </a:r>
          </a:p>
          <a:p>
            <a:pPr lvl="1"/>
            <a:r>
              <a:rPr lang="en-US" dirty="0"/>
              <a:t>Monitor validation loss to avoid overfitting</a:t>
            </a:r>
          </a:p>
          <a:p>
            <a:pPr marL="0" indent="0">
              <a:buNone/>
            </a:pPr>
            <a:r>
              <a:rPr lang="en-US" b="1" dirty="0"/>
              <a:t>How to Deploy a Model?</a:t>
            </a:r>
            <a:endParaRPr lang="en-US" dirty="0"/>
          </a:p>
          <a:p>
            <a:pPr lvl="1"/>
            <a:r>
              <a:rPr lang="en-US" dirty="0"/>
              <a:t>Deployment means making your trained model available for real-world use.</a:t>
            </a:r>
          </a:p>
          <a:p>
            <a:r>
              <a:rPr lang="en-US" dirty="0"/>
              <a:t>Steps:</a:t>
            </a:r>
          </a:p>
          <a:p>
            <a:pPr marL="971550" lvl="1" indent="-514350">
              <a:buFont typeface="+mj-lt"/>
              <a:buAutoNum type="arabicPeriod"/>
            </a:pPr>
            <a:r>
              <a:rPr lang="en-US" dirty="0"/>
              <a:t>Save the model (e.g., .h5, .pt, or ONNX format).</a:t>
            </a:r>
          </a:p>
          <a:p>
            <a:pPr marL="971550" lvl="1" indent="-514350">
              <a:buFont typeface="+mj-lt"/>
              <a:buAutoNum type="arabicPeriod"/>
            </a:pPr>
            <a:r>
              <a:rPr lang="en-US" dirty="0"/>
              <a:t>Choose where to deploy:</a:t>
            </a:r>
          </a:p>
          <a:p>
            <a:pPr lvl="3"/>
            <a:r>
              <a:rPr lang="en-US" dirty="0"/>
              <a:t>Web app (Flask, </a:t>
            </a:r>
            <a:r>
              <a:rPr lang="en-US" dirty="0" err="1"/>
              <a:t>FastAPI</a:t>
            </a:r>
            <a:r>
              <a:rPr lang="en-US" dirty="0"/>
              <a:t>, </a:t>
            </a:r>
            <a:r>
              <a:rPr lang="en-US" dirty="0" err="1"/>
              <a:t>Streamlit</a:t>
            </a:r>
            <a:r>
              <a:rPr lang="en-US" dirty="0"/>
              <a:t>)</a:t>
            </a:r>
          </a:p>
          <a:p>
            <a:pPr lvl="3"/>
            <a:r>
              <a:rPr lang="en-US" dirty="0"/>
              <a:t>Mobile app (TensorFlow Lite, Core ML)</a:t>
            </a:r>
          </a:p>
          <a:p>
            <a:pPr lvl="3"/>
            <a:r>
              <a:rPr lang="en-US" dirty="0"/>
              <a:t>Cloud service (AWS, Azure, GCP)</a:t>
            </a:r>
          </a:p>
          <a:p>
            <a:pPr marL="971550" lvl="1" indent="-514350">
              <a:buFont typeface="+mj-lt"/>
              <a:buAutoNum type="arabicPeriod"/>
            </a:pPr>
            <a:r>
              <a:rPr lang="en-US" dirty="0"/>
              <a:t>Set up an API so other programs can send data and get predictions.</a:t>
            </a:r>
          </a:p>
          <a:p>
            <a:pPr marL="971550" lvl="1" indent="-514350">
              <a:buFont typeface="+mj-lt"/>
              <a:buAutoNum type="arabicPeriod"/>
            </a:pPr>
            <a:r>
              <a:rPr lang="en-US" dirty="0"/>
              <a:t>Monitor performance in real-time and retrain if accuracy drops.</a:t>
            </a:r>
          </a:p>
        </p:txBody>
      </p:sp>
    </p:spTree>
    <p:extLst>
      <p:ext uri="{BB962C8B-B14F-4D97-AF65-F5344CB8AC3E}">
        <p14:creationId xmlns:p14="http://schemas.microsoft.com/office/powerpoint/2010/main" val="2244008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1CEED9-C7CF-3FD2-C7F0-EF8E8F8D7080}"/>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Freeform: Shape 45">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191BC7A-70D3-07E0-B7E6-7ED1FF8C3433}"/>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Day 04: Code Snippet</a:t>
            </a:r>
          </a:p>
        </p:txBody>
      </p:sp>
      <p:pic>
        <p:nvPicPr>
          <p:cNvPr id="5" name="Picture 4">
            <a:extLst>
              <a:ext uri="{FF2B5EF4-FFF2-40B4-BE49-F238E27FC236}">
                <a16:creationId xmlns:a16="http://schemas.microsoft.com/office/drawing/2014/main" id="{565871F8-908A-A2F6-E6E1-0D198D07A2A1}"/>
              </a:ext>
            </a:extLst>
          </p:cNvPr>
          <p:cNvPicPr>
            <a:picLocks noChangeAspect="1"/>
          </p:cNvPicPr>
          <p:nvPr/>
        </p:nvPicPr>
        <p:blipFill>
          <a:blip r:embed="rId3"/>
          <a:stretch>
            <a:fillRect/>
          </a:stretch>
        </p:blipFill>
        <p:spPr>
          <a:xfrm>
            <a:off x="3376821" y="2114818"/>
            <a:ext cx="5419311" cy="2628364"/>
          </a:xfrm>
          <a:prstGeom prst="rect">
            <a:avLst/>
          </a:prstGeom>
        </p:spPr>
      </p:pic>
    </p:spTree>
    <p:extLst>
      <p:ext uri="{BB962C8B-B14F-4D97-AF65-F5344CB8AC3E}">
        <p14:creationId xmlns:p14="http://schemas.microsoft.com/office/powerpoint/2010/main" val="34188133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8" name="Rectangle 17">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a:t>Day 05: Prediction &amp; Deployment</a:t>
            </a:r>
          </a:p>
        </p:txBody>
      </p:sp>
      <p:sp>
        <p:nvSpPr>
          <p:cNvPr id="3" name="Content Placeholder 2"/>
          <p:cNvSpPr>
            <a:spLocks noGrp="1"/>
          </p:cNvSpPr>
          <p:nvPr>
            <p:ph idx="1"/>
          </p:nvPr>
        </p:nvSpPr>
        <p:spPr>
          <a:xfrm>
            <a:off x="571351" y="2743200"/>
            <a:ext cx="3485179" cy="3613149"/>
          </a:xfrm>
        </p:spPr>
        <p:txBody>
          <a:bodyPr anchor="ctr">
            <a:normAutofit/>
          </a:bodyPr>
          <a:lstStyle/>
          <a:p>
            <a:pPr marL="0" indent="0">
              <a:buNone/>
              <a:defRPr sz="1400"/>
            </a:pPr>
            <a:r>
              <a:rPr lang="en-US" sz="1700" dirty="0"/>
              <a:t>- Making predictions on new data</a:t>
            </a:r>
            <a:br>
              <a:rPr lang="en-US" sz="1700" dirty="0"/>
            </a:br>
            <a:r>
              <a:rPr lang="en-US" sz="1700" dirty="0"/>
              <a:t>- Preparing portfolio assets</a:t>
            </a:r>
            <a:br>
              <a:rPr lang="en-US" sz="1700" dirty="0"/>
            </a:br>
            <a:r>
              <a:rPr lang="en-US" sz="1700" dirty="0"/>
              <a:t>- Saving and loading trained models</a:t>
            </a:r>
            <a:br>
              <a:rPr lang="en-US" sz="1700" dirty="0"/>
            </a:br>
            <a:r>
              <a:rPr lang="en-US" sz="1700" dirty="0"/>
              <a:t>- Visualizing results across datasets</a:t>
            </a:r>
            <a:br>
              <a:rPr lang="en-US" sz="1700" dirty="0"/>
            </a:br>
            <a:r>
              <a:rPr lang="en-US" sz="1700" dirty="0"/>
              <a:t>- Deployment possibilities</a:t>
            </a:r>
            <a:br>
              <a:rPr lang="en-US" sz="1700" dirty="0"/>
            </a:br>
            <a:endParaRPr lang="en-US" sz="1700" dirty="0"/>
          </a:p>
        </p:txBody>
      </p:sp>
      <p:pic>
        <p:nvPicPr>
          <p:cNvPr id="5" name="Picture 4" descr="Top view of cubes connected with black lines">
            <a:extLst>
              <a:ext uri="{FF2B5EF4-FFF2-40B4-BE49-F238E27FC236}">
                <a16:creationId xmlns:a16="http://schemas.microsoft.com/office/drawing/2014/main" id="{0DBD740E-E8D6-45C2-F798-A981487F69CD}"/>
              </a:ext>
            </a:extLst>
          </p:cNvPr>
          <p:cNvPicPr>
            <a:picLocks noChangeAspect="1"/>
          </p:cNvPicPr>
          <p:nvPr/>
        </p:nvPicPr>
        <p:blipFill>
          <a:blip r:embed="rId3"/>
          <a:srcRect l="29933" r="20011"/>
          <a:stretch>
            <a:fillRect/>
          </a:stretch>
        </p:blipFill>
        <p:spPr>
          <a:xfrm>
            <a:off x="4572000" y="1"/>
            <a:ext cx="4577118"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0E4ABD-4E0E-A9F8-798D-59D9B75930DC}"/>
            </a:ext>
          </a:extLst>
        </p:cNvPr>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4" name="Rectangle 63">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Freeform: Shape 71">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4" name="Rectangle 73">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D72DE-F6CC-52AE-11DE-869A3DAB78F3}"/>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05</a:t>
            </a:r>
          </a:p>
        </p:txBody>
      </p:sp>
      <p:sp>
        <p:nvSpPr>
          <p:cNvPr id="23" name="Content Placeholder 2">
            <a:extLst>
              <a:ext uri="{FF2B5EF4-FFF2-40B4-BE49-F238E27FC236}">
                <a16:creationId xmlns:a16="http://schemas.microsoft.com/office/drawing/2014/main" id="{E6A88C7A-833D-F320-C25B-40E057800F05}"/>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100" b="1"/>
              <a:t>How to Predict on New Data?</a:t>
            </a:r>
            <a:endParaRPr lang="en-US" sz="1100"/>
          </a:p>
          <a:p>
            <a:pPr marL="0" indent="0">
              <a:lnSpc>
                <a:spcPct val="90000"/>
              </a:lnSpc>
              <a:buNone/>
            </a:pPr>
            <a:r>
              <a:rPr lang="en-US" sz="1100"/>
              <a:t>Once your model is trained and saved, you can use it to make predictions on new, unseen data.</a:t>
            </a:r>
          </a:p>
          <a:p>
            <a:pPr>
              <a:lnSpc>
                <a:spcPct val="90000"/>
              </a:lnSpc>
            </a:pPr>
            <a:r>
              <a:rPr lang="en-US" sz="1100"/>
              <a:t>Steps:</a:t>
            </a:r>
          </a:p>
          <a:p>
            <a:pPr marL="971550" lvl="1" indent="-514350">
              <a:lnSpc>
                <a:spcPct val="90000"/>
              </a:lnSpc>
              <a:buFont typeface="+mj-lt"/>
              <a:buAutoNum type="arabicPeriod"/>
            </a:pPr>
            <a:r>
              <a:rPr lang="en-US" sz="1100"/>
              <a:t>Load the trained model from file.</a:t>
            </a:r>
          </a:p>
          <a:p>
            <a:pPr marL="971550" lvl="1" indent="-514350">
              <a:lnSpc>
                <a:spcPct val="90000"/>
              </a:lnSpc>
              <a:buFont typeface="+mj-lt"/>
              <a:buAutoNum type="arabicPeriod"/>
            </a:pPr>
            <a:r>
              <a:rPr lang="en-US" sz="1100"/>
              <a:t>Preprocess the new data the same way you did for training (resize, normalize, etc.).</a:t>
            </a:r>
          </a:p>
          <a:p>
            <a:pPr marL="971550" lvl="1" indent="-514350">
              <a:lnSpc>
                <a:spcPct val="90000"/>
              </a:lnSpc>
              <a:buFont typeface="+mj-lt"/>
              <a:buAutoNum type="arabicPeriod"/>
            </a:pPr>
            <a:r>
              <a:rPr lang="en-US" sz="1100"/>
              <a:t>Feed the data into the model using model.predict() (Keras) or model.forward() (PyTorch).</a:t>
            </a:r>
          </a:p>
          <a:p>
            <a:pPr marL="971550" lvl="1" indent="-514350">
              <a:lnSpc>
                <a:spcPct val="90000"/>
              </a:lnSpc>
              <a:buFont typeface="+mj-lt"/>
              <a:buAutoNum type="arabicPeriod"/>
            </a:pPr>
            <a:r>
              <a:rPr lang="en-US" sz="1100"/>
              <a:t>Interpret the output:</a:t>
            </a:r>
          </a:p>
          <a:p>
            <a:pPr marL="971550" lvl="1" indent="-514350">
              <a:lnSpc>
                <a:spcPct val="90000"/>
              </a:lnSpc>
              <a:buFont typeface="+mj-lt"/>
              <a:buAutoNum type="arabicPeriod"/>
            </a:pPr>
            <a:r>
              <a:rPr lang="en-US" sz="1100"/>
              <a:t>If classification → pick the label with the highest probability.</a:t>
            </a:r>
          </a:p>
          <a:p>
            <a:pPr marL="971550" lvl="1" indent="-514350">
              <a:lnSpc>
                <a:spcPct val="90000"/>
              </a:lnSpc>
              <a:buFont typeface="+mj-lt"/>
              <a:buAutoNum type="arabicPeriod"/>
            </a:pPr>
            <a:r>
              <a:rPr lang="en-US" sz="1100"/>
              <a:t>If regression → read the predicted numeric value.</a:t>
            </a:r>
          </a:p>
          <a:p>
            <a:pPr marL="0" indent="0">
              <a:lnSpc>
                <a:spcPct val="90000"/>
              </a:lnSpc>
              <a:buNone/>
            </a:pPr>
            <a:r>
              <a:rPr lang="en-US" sz="1100"/>
              <a:t>Example (Image Classification):</a:t>
            </a:r>
          </a:p>
          <a:p>
            <a:pPr lvl="1">
              <a:lnSpc>
                <a:spcPct val="90000"/>
              </a:lnSpc>
            </a:pPr>
            <a:r>
              <a:rPr lang="en-US" sz="1100"/>
              <a:t>Input: New cat photo</a:t>
            </a:r>
          </a:p>
          <a:p>
            <a:pPr lvl="1">
              <a:lnSpc>
                <a:spcPct val="90000"/>
              </a:lnSpc>
            </a:pPr>
            <a:r>
              <a:rPr lang="en-US" sz="1100"/>
              <a:t>Output: [Cat: 0.92, Dog: 0.06, Rabbit: 0.02] → Model predicts Cat.</a:t>
            </a:r>
          </a:p>
          <a:p>
            <a:pPr lvl="1">
              <a:lnSpc>
                <a:spcPct val="90000"/>
              </a:lnSpc>
            </a:pPr>
            <a:endParaRPr lang="en-US" sz="1100"/>
          </a:p>
          <a:p>
            <a:pPr marL="0" indent="0">
              <a:lnSpc>
                <a:spcPct val="90000"/>
              </a:lnSpc>
              <a:buNone/>
            </a:pPr>
            <a:r>
              <a:rPr lang="en-IN" sz="1100" b="1"/>
              <a:t>How to Create Portfolio Assets?</a:t>
            </a:r>
            <a:endParaRPr lang="en-IN" sz="1100"/>
          </a:p>
          <a:p>
            <a:pPr marL="0" indent="0">
              <a:lnSpc>
                <a:spcPct val="90000"/>
              </a:lnSpc>
              <a:buNone/>
            </a:pPr>
            <a:r>
              <a:rPr lang="en-IN" sz="1100"/>
              <a:t>Portfolio assets show your skills to employers or clients. For image recognition projects, you can create:</a:t>
            </a:r>
          </a:p>
          <a:p>
            <a:pPr lvl="1">
              <a:lnSpc>
                <a:spcPct val="90000"/>
              </a:lnSpc>
            </a:pPr>
            <a:r>
              <a:rPr lang="en-IN" sz="1100" b="1"/>
              <a:t>GitHub Repo</a:t>
            </a:r>
            <a:r>
              <a:rPr lang="en-IN" sz="1100"/>
              <a:t> → Code, datasets (or dataset links), and README file.</a:t>
            </a:r>
          </a:p>
          <a:p>
            <a:pPr lvl="1">
              <a:lnSpc>
                <a:spcPct val="90000"/>
              </a:lnSpc>
            </a:pPr>
            <a:r>
              <a:rPr lang="en-IN" sz="1100" b="1"/>
              <a:t>Jupyter Notebook</a:t>
            </a:r>
            <a:r>
              <a:rPr lang="en-IN" sz="1100"/>
              <a:t> → With step-by-step explanations, code, and results.</a:t>
            </a:r>
          </a:p>
          <a:p>
            <a:pPr lvl="1">
              <a:lnSpc>
                <a:spcPct val="90000"/>
              </a:lnSpc>
            </a:pPr>
            <a:r>
              <a:rPr lang="en-IN" sz="1100" b="1"/>
              <a:t>Before/After Images</a:t>
            </a:r>
            <a:r>
              <a:rPr lang="en-IN" sz="1100"/>
              <a:t> → Show input images and predictions.</a:t>
            </a:r>
          </a:p>
          <a:p>
            <a:pPr lvl="1">
              <a:lnSpc>
                <a:spcPct val="90000"/>
              </a:lnSpc>
            </a:pPr>
            <a:r>
              <a:rPr lang="en-IN" sz="1100" b="1"/>
              <a:t>Short Demo Video</a:t>
            </a:r>
            <a:r>
              <a:rPr lang="en-IN" sz="1100"/>
              <a:t> → Show the model in action (web app, mobile app).</a:t>
            </a:r>
          </a:p>
          <a:p>
            <a:pPr lvl="1">
              <a:lnSpc>
                <a:spcPct val="90000"/>
              </a:lnSpc>
            </a:pPr>
            <a:r>
              <a:rPr lang="en-IN" sz="1100" b="1"/>
              <a:t>Blog Post</a:t>
            </a:r>
            <a:r>
              <a:rPr lang="en-IN" sz="1100"/>
              <a:t> → Explain problem, approach, and results in plain language.</a:t>
            </a:r>
          </a:p>
          <a:p>
            <a:pPr>
              <a:lnSpc>
                <a:spcPct val="90000"/>
              </a:lnSpc>
            </a:pPr>
            <a:endParaRPr lang="en-US" sz="1100"/>
          </a:p>
        </p:txBody>
      </p:sp>
    </p:spTree>
    <p:extLst>
      <p:ext uri="{BB962C8B-B14F-4D97-AF65-F5344CB8AC3E}">
        <p14:creationId xmlns:p14="http://schemas.microsoft.com/office/powerpoint/2010/main" val="537211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US" sz="3500"/>
              <a:t>Day 01: Image Recognition &amp; Data Basics</a:t>
            </a:r>
          </a:p>
        </p:txBody>
      </p:sp>
      <p:sp>
        <p:nvSpPr>
          <p:cNvPr id="3" name="Content Placeholder 2"/>
          <p:cNvSpPr>
            <a:spLocks noGrp="1"/>
          </p:cNvSpPr>
          <p:nvPr>
            <p:ph idx="1"/>
          </p:nvPr>
        </p:nvSpPr>
        <p:spPr>
          <a:xfrm>
            <a:off x="571351" y="2743200"/>
            <a:ext cx="3485179" cy="3613149"/>
          </a:xfrm>
        </p:spPr>
        <p:txBody>
          <a:bodyPr anchor="ctr">
            <a:normAutofit/>
          </a:bodyPr>
          <a:lstStyle/>
          <a:p>
            <a:pPr marL="0" indent="0">
              <a:buNone/>
              <a:defRPr sz="1400"/>
            </a:pPr>
            <a:r>
              <a:rPr lang="en-US" sz="1700" dirty="0"/>
              <a:t>- Introduction to Image Recognition and real-world applications</a:t>
            </a:r>
            <a:br>
              <a:rPr lang="en-US" sz="1700" dirty="0"/>
            </a:br>
            <a:r>
              <a:rPr lang="en-US" sz="1700" dirty="0"/>
              <a:t>- Basics of Deep Learning and CNNs</a:t>
            </a:r>
            <a:br>
              <a:rPr lang="en-US" sz="1700" dirty="0"/>
            </a:br>
            <a:r>
              <a:rPr lang="en-US" sz="1700" dirty="0"/>
              <a:t>- Understanding datasets: MNIST, CIFAR-10</a:t>
            </a:r>
            <a:br>
              <a:rPr lang="en-US" sz="1700" dirty="0"/>
            </a:br>
            <a:r>
              <a:rPr lang="en-US" sz="1700" dirty="0"/>
              <a:t>- Preprocessing: resizing, normalization, visualization</a:t>
            </a:r>
            <a:br>
              <a:rPr lang="en-US" sz="1700" dirty="0"/>
            </a:br>
            <a:r>
              <a:rPr lang="en-US" sz="1700" dirty="0"/>
              <a:t>- Exploratory Data Analysis (EDA)</a:t>
            </a:r>
            <a:br>
              <a:rPr lang="en-US" sz="1700" dirty="0"/>
            </a:br>
            <a:endParaRPr lang="en-US" sz="1700" dirty="0"/>
          </a:p>
        </p:txBody>
      </p:sp>
      <p:pic>
        <p:nvPicPr>
          <p:cNvPr id="5" name="Picture 4" descr="A digital map">
            <a:extLst>
              <a:ext uri="{FF2B5EF4-FFF2-40B4-BE49-F238E27FC236}">
                <a16:creationId xmlns:a16="http://schemas.microsoft.com/office/drawing/2014/main" id="{D6E0806A-488B-D6A6-6ED6-B699DBFD19A2}"/>
              </a:ext>
            </a:extLst>
          </p:cNvPr>
          <p:cNvPicPr>
            <a:picLocks noChangeAspect="1"/>
          </p:cNvPicPr>
          <p:nvPr/>
        </p:nvPicPr>
        <p:blipFill>
          <a:blip r:embed="rId3"/>
          <a:srcRect l="38821" r="16628" b="-2"/>
          <a:stretch>
            <a:fillRect/>
          </a:stretch>
        </p:blipFill>
        <p:spPr>
          <a:xfrm>
            <a:off x="4572000" y="1"/>
            <a:ext cx="4577118"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CE9769B-458A-0C5C-18AB-89099473D550}"/>
            </a:ext>
          </a:extLst>
        </p:cNvPr>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7" name="Rectangle 4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Freeform: Shape 5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7" name="Rectangle 5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754E68-5F24-441C-FC68-EF9025CBEAD6}"/>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05</a:t>
            </a:r>
          </a:p>
        </p:txBody>
      </p:sp>
      <p:sp>
        <p:nvSpPr>
          <p:cNvPr id="23" name="Content Placeholder 2">
            <a:extLst>
              <a:ext uri="{FF2B5EF4-FFF2-40B4-BE49-F238E27FC236}">
                <a16:creationId xmlns:a16="http://schemas.microsoft.com/office/drawing/2014/main" id="{73D6354A-0A9C-9A95-C5CC-180BD21ADC27}"/>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IN" sz="1400"/>
              <a:t>Tip: Use a clean structure in GitHub:</a:t>
            </a:r>
          </a:p>
          <a:p>
            <a:pPr>
              <a:lnSpc>
                <a:spcPct val="90000"/>
              </a:lnSpc>
            </a:pPr>
            <a:r>
              <a:rPr lang="en-IN" sz="1400"/>
              <a:t>project/</a:t>
            </a:r>
          </a:p>
          <a:p>
            <a:pPr>
              <a:lnSpc>
                <a:spcPct val="90000"/>
              </a:lnSpc>
            </a:pPr>
            <a:r>
              <a:rPr lang="en-IN" sz="1400"/>
              <a:t>├── data/</a:t>
            </a:r>
          </a:p>
          <a:p>
            <a:pPr>
              <a:lnSpc>
                <a:spcPct val="90000"/>
              </a:lnSpc>
            </a:pPr>
            <a:r>
              <a:rPr lang="en-IN" sz="1400"/>
              <a:t>├── notebooks/</a:t>
            </a:r>
          </a:p>
          <a:p>
            <a:pPr>
              <a:lnSpc>
                <a:spcPct val="90000"/>
              </a:lnSpc>
            </a:pPr>
            <a:r>
              <a:rPr lang="en-IN" sz="1400"/>
              <a:t>├── models/</a:t>
            </a:r>
          </a:p>
          <a:p>
            <a:pPr>
              <a:lnSpc>
                <a:spcPct val="90000"/>
              </a:lnSpc>
            </a:pPr>
            <a:r>
              <a:rPr lang="en-IN" sz="1400"/>
              <a:t>├── app/</a:t>
            </a:r>
          </a:p>
          <a:p>
            <a:pPr>
              <a:lnSpc>
                <a:spcPct val="90000"/>
              </a:lnSpc>
            </a:pPr>
            <a:r>
              <a:rPr lang="en-IN" sz="1400"/>
              <a:t>├── README.md</a:t>
            </a:r>
          </a:p>
          <a:p>
            <a:pPr marL="0" indent="0">
              <a:lnSpc>
                <a:spcPct val="90000"/>
              </a:lnSpc>
              <a:buNone/>
            </a:pPr>
            <a:r>
              <a:rPr lang="en-IN" sz="1400" b="1"/>
              <a:t>How to Present Results?</a:t>
            </a:r>
            <a:r>
              <a:rPr lang="en-IN" sz="1400"/>
              <a:t> </a:t>
            </a:r>
          </a:p>
          <a:p>
            <a:pPr marL="0" indent="0">
              <a:lnSpc>
                <a:spcPct val="90000"/>
              </a:lnSpc>
              <a:buNone/>
            </a:pPr>
            <a:r>
              <a:rPr lang="en-IN" sz="1400"/>
              <a:t>When sharing your results, keep them clear, visual, and easy to understand.</a:t>
            </a:r>
          </a:p>
          <a:p>
            <a:pPr marL="0" indent="0">
              <a:lnSpc>
                <a:spcPct val="90000"/>
              </a:lnSpc>
              <a:buNone/>
            </a:pPr>
            <a:r>
              <a:rPr lang="en-IN" sz="1400"/>
              <a:t>Include:</a:t>
            </a:r>
          </a:p>
          <a:p>
            <a:pPr>
              <a:lnSpc>
                <a:spcPct val="90000"/>
              </a:lnSpc>
            </a:pPr>
            <a:r>
              <a:rPr lang="en-IN" sz="1400" b="1"/>
              <a:t>Problem Statement</a:t>
            </a:r>
            <a:r>
              <a:rPr lang="en-IN" sz="1400"/>
              <a:t> → What you were trying to solve.</a:t>
            </a:r>
          </a:p>
          <a:p>
            <a:pPr>
              <a:lnSpc>
                <a:spcPct val="90000"/>
              </a:lnSpc>
            </a:pPr>
            <a:r>
              <a:rPr lang="en-IN" sz="1400" b="1"/>
              <a:t>Dataset Info</a:t>
            </a:r>
            <a:r>
              <a:rPr lang="en-IN" sz="1400"/>
              <a:t> → Size, source, any preprocessing.</a:t>
            </a:r>
          </a:p>
          <a:p>
            <a:pPr>
              <a:lnSpc>
                <a:spcPct val="90000"/>
              </a:lnSpc>
            </a:pPr>
            <a:r>
              <a:rPr lang="en-IN" sz="1400" b="1"/>
              <a:t>Model Used</a:t>
            </a:r>
            <a:r>
              <a:rPr lang="en-IN" sz="1400"/>
              <a:t> → CNN, transfer learning, etc.</a:t>
            </a:r>
          </a:p>
          <a:p>
            <a:pPr>
              <a:lnSpc>
                <a:spcPct val="90000"/>
              </a:lnSpc>
            </a:pPr>
            <a:r>
              <a:rPr lang="en-IN" sz="1400" b="1"/>
              <a:t>Key Metrics</a:t>
            </a:r>
            <a:r>
              <a:rPr lang="en-IN" sz="1400"/>
              <a:t> → Accuracy, precision, recall, F1 score, etc.</a:t>
            </a:r>
          </a:p>
          <a:p>
            <a:pPr>
              <a:lnSpc>
                <a:spcPct val="90000"/>
              </a:lnSpc>
            </a:pPr>
            <a:r>
              <a:rPr lang="en-IN" sz="1400" b="1"/>
              <a:t>Visuals:</a:t>
            </a:r>
            <a:endParaRPr lang="en-IN" sz="1400"/>
          </a:p>
          <a:p>
            <a:pPr lvl="1">
              <a:lnSpc>
                <a:spcPct val="90000"/>
              </a:lnSpc>
            </a:pPr>
            <a:r>
              <a:rPr lang="en-IN" sz="1400"/>
              <a:t>Graphs of training vs validation accuracy/loss</a:t>
            </a:r>
          </a:p>
          <a:p>
            <a:pPr lvl="1">
              <a:lnSpc>
                <a:spcPct val="90000"/>
              </a:lnSpc>
            </a:pPr>
            <a:r>
              <a:rPr lang="en-IN" sz="1400"/>
              <a:t>Confusion matrix for classification problems</a:t>
            </a:r>
          </a:p>
          <a:p>
            <a:pPr lvl="1">
              <a:lnSpc>
                <a:spcPct val="90000"/>
              </a:lnSpc>
            </a:pPr>
            <a:r>
              <a:rPr lang="en-IN" sz="1400"/>
              <a:t>Example predictions with correct/incorrect cases</a:t>
            </a:r>
          </a:p>
          <a:p>
            <a:pPr>
              <a:lnSpc>
                <a:spcPct val="90000"/>
              </a:lnSpc>
            </a:pPr>
            <a:r>
              <a:rPr lang="en-IN" sz="1400" b="1"/>
              <a:t>Conclusion</a:t>
            </a:r>
            <a:r>
              <a:rPr lang="en-IN" sz="1400"/>
              <a:t> → Summary of performance and possible improvements.</a:t>
            </a:r>
          </a:p>
          <a:p>
            <a:pPr marL="0" indent="0">
              <a:lnSpc>
                <a:spcPct val="90000"/>
              </a:lnSpc>
              <a:buNone/>
            </a:pPr>
            <a:endParaRPr lang="en-US" sz="1400"/>
          </a:p>
        </p:txBody>
      </p:sp>
    </p:spTree>
    <p:extLst>
      <p:ext uri="{BB962C8B-B14F-4D97-AF65-F5344CB8AC3E}">
        <p14:creationId xmlns:p14="http://schemas.microsoft.com/office/powerpoint/2010/main" val="36356327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42F2A9-AC3A-4DFB-496D-8B542B251804}"/>
            </a:ext>
          </a:extLst>
        </p:cNvPr>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8DF24D06-F299-E4DD-40D1-6380BF890FF7}"/>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Day 05: Code Snippet</a:t>
            </a:r>
          </a:p>
        </p:txBody>
      </p:sp>
      <p:pic>
        <p:nvPicPr>
          <p:cNvPr id="4" name="Picture 3">
            <a:extLst>
              <a:ext uri="{FF2B5EF4-FFF2-40B4-BE49-F238E27FC236}">
                <a16:creationId xmlns:a16="http://schemas.microsoft.com/office/drawing/2014/main" id="{921E195A-0EDA-73AB-13CE-A01D4383CEF3}"/>
              </a:ext>
            </a:extLst>
          </p:cNvPr>
          <p:cNvPicPr>
            <a:picLocks noChangeAspect="1"/>
          </p:cNvPicPr>
          <p:nvPr/>
        </p:nvPicPr>
        <p:blipFill>
          <a:blip r:embed="rId3"/>
          <a:stretch>
            <a:fillRect/>
          </a:stretch>
        </p:blipFill>
        <p:spPr>
          <a:xfrm>
            <a:off x="3376821" y="685045"/>
            <a:ext cx="5419311" cy="5487910"/>
          </a:xfrm>
          <a:prstGeom prst="rect">
            <a:avLst/>
          </a:prstGeom>
        </p:spPr>
      </p:pic>
    </p:spTree>
    <p:extLst>
      <p:ext uri="{BB962C8B-B14F-4D97-AF65-F5344CB8AC3E}">
        <p14:creationId xmlns:p14="http://schemas.microsoft.com/office/powerpoint/2010/main" val="14062516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619797" y="586855"/>
            <a:ext cx="3172575" cy="3387497"/>
          </a:xfrm>
        </p:spPr>
        <p:txBody>
          <a:bodyPr anchor="b">
            <a:normAutofit/>
          </a:bodyPr>
          <a:lstStyle/>
          <a:p>
            <a:pPr algn="r"/>
            <a:r>
              <a:rPr lang="en-IN" sz="3500">
                <a:solidFill>
                  <a:srgbClr val="FFFFFF"/>
                </a:solidFill>
              </a:rPr>
              <a:t>Conclusion &amp; Key Takeaways</a:t>
            </a:r>
          </a:p>
        </p:txBody>
      </p:sp>
      <p:sp>
        <p:nvSpPr>
          <p:cNvPr id="3" name="Content Placeholder 2"/>
          <p:cNvSpPr>
            <a:spLocks noGrp="1"/>
          </p:cNvSpPr>
          <p:nvPr>
            <p:ph idx="1"/>
          </p:nvPr>
        </p:nvSpPr>
        <p:spPr>
          <a:xfrm>
            <a:off x="4877368" y="649480"/>
            <a:ext cx="3646835" cy="5546047"/>
          </a:xfrm>
        </p:spPr>
        <p:txBody>
          <a:bodyPr anchor="ctr">
            <a:normAutofit/>
          </a:bodyPr>
          <a:lstStyle/>
          <a:p>
            <a:pPr marL="0" indent="0">
              <a:buNone/>
              <a:defRPr sz="1400"/>
            </a:pPr>
            <a:r>
              <a:rPr lang="en-IN" sz="1700" dirty="0"/>
              <a:t>- CNNs excel at extracting image features</a:t>
            </a:r>
            <a:br>
              <a:rPr lang="en-IN" sz="1700" dirty="0"/>
            </a:br>
            <a:r>
              <a:rPr lang="en-IN" sz="1700" dirty="0"/>
              <a:t>- Data augmentation improves robustness</a:t>
            </a:r>
            <a:br>
              <a:rPr lang="en-IN" sz="1700" dirty="0"/>
            </a:br>
            <a:r>
              <a:rPr lang="en-IN" sz="1700" dirty="0"/>
              <a:t>- Transfer learning accelerates development</a:t>
            </a:r>
            <a:br>
              <a:rPr lang="en-IN" sz="1700" dirty="0"/>
            </a:br>
            <a:r>
              <a:rPr lang="en-IN" sz="1700" dirty="0"/>
              <a:t>- Proper evaluation ensures reliability</a:t>
            </a:r>
            <a:br>
              <a:rPr lang="en-IN" sz="1700" dirty="0"/>
            </a:br>
            <a:r>
              <a:rPr lang="en-IN" sz="1700" dirty="0"/>
              <a:t>- Documentation makes projects portfolio-ready</a:t>
            </a:r>
            <a:br>
              <a:rPr lang="en-IN" sz="1700" dirty="0"/>
            </a:br>
            <a:endParaRPr lang="en-IN"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AACE6D-4211-017F-B883-12A5421CB52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5F1790-2C62-E8A3-4952-A5FF18BAF21F}"/>
              </a:ext>
            </a:extLst>
          </p:cNvPr>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Day 01</a:t>
            </a:r>
          </a:p>
        </p:txBody>
      </p:sp>
      <p:sp>
        <p:nvSpPr>
          <p:cNvPr id="23" name="Content Placeholder 2">
            <a:extLst>
              <a:ext uri="{FF2B5EF4-FFF2-40B4-BE49-F238E27FC236}">
                <a16:creationId xmlns:a16="http://schemas.microsoft.com/office/drawing/2014/main" id="{BAB4CDFA-5777-E48E-792A-E35B2995DDC6}"/>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300" b="1"/>
              <a:t>What is Image Recognition?</a:t>
            </a:r>
            <a:endParaRPr lang="en-US" sz="1300"/>
          </a:p>
          <a:p>
            <a:pPr lvl="1">
              <a:lnSpc>
                <a:spcPct val="90000"/>
              </a:lnSpc>
            </a:pPr>
            <a:r>
              <a:rPr lang="en-US" sz="1300"/>
              <a:t>Image recognition is a technology that allows computers to identify and understand objects, people, places, or patterns in images. For example:</a:t>
            </a:r>
          </a:p>
          <a:p>
            <a:pPr lvl="1">
              <a:lnSpc>
                <a:spcPct val="90000"/>
              </a:lnSpc>
            </a:pPr>
            <a:r>
              <a:rPr lang="en-US" sz="1300"/>
              <a:t>Facebook tagging a friend in a photo</a:t>
            </a:r>
          </a:p>
          <a:p>
            <a:pPr lvl="1">
              <a:lnSpc>
                <a:spcPct val="90000"/>
              </a:lnSpc>
            </a:pPr>
            <a:r>
              <a:rPr lang="en-US" sz="1300"/>
              <a:t>Google Photos grouping similar images</a:t>
            </a:r>
          </a:p>
          <a:p>
            <a:pPr lvl="1">
              <a:lnSpc>
                <a:spcPct val="90000"/>
              </a:lnSpc>
            </a:pPr>
            <a:r>
              <a:rPr lang="en-US" sz="1300"/>
              <a:t>A self-driving car recognizing traffic signs</a:t>
            </a:r>
          </a:p>
          <a:p>
            <a:pPr lvl="1">
              <a:lnSpc>
                <a:spcPct val="90000"/>
              </a:lnSpc>
            </a:pPr>
            <a:r>
              <a:rPr lang="en-US" sz="1300"/>
              <a:t>It is often done using machine learning or deep learning techniques.</a:t>
            </a:r>
          </a:p>
          <a:p>
            <a:pPr marL="0" indent="0">
              <a:lnSpc>
                <a:spcPct val="90000"/>
              </a:lnSpc>
              <a:buNone/>
            </a:pPr>
            <a:r>
              <a:rPr lang="en-US" sz="1300" b="1"/>
              <a:t>What is Deep Learning?</a:t>
            </a:r>
            <a:endParaRPr lang="en-US" sz="1300"/>
          </a:p>
          <a:p>
            <a:pPr lvl="1">
              <a:lnSpc>
                <a:spcPct val="90000"/>
              </a:lnSpc>
            </a:pPr>
            <a:r>
              <a:rPr lang="en-US" sz="1300"/>
              <a:t>Deep learning is a type of machine learning where a computer learns patterns using many layers of artificial neurons (similar to the human brain’s structure).</a:t>
            </a:r>
          </a:p>
          <a:p>
            <a:pPr lvl="1">
              <a:lnSpc>
                <a:spcPct val="90000"/>
              </a:lnSpc>
            </a:pPr>
            <a:r>
              <a:rPr lang="en-US" sz="1300"/>
              <a:t>It works well with large amounts of data.</a:t>
            </a:r>
          </a:p>
          <a:p>
            <a:pPr lvl="1">
              <a:lnSpc>
                <a:spcPct val="90000"/>
              </a:lnSpc>
            </a:pPr>
            <a:r>
              <a:rPr lang="en-US" sz="1300"/>
              <a:t>Used in speech recognition, image classification, translation, and more. Example: A deep learning model can learn to tell if an image contains a cat or a dog, without being explicitly told the rules for “cat” or “dog.”</a:t>
            </a:r>
          </a:p>
          <a:p>
            <a:pPr marL="0" indent="0">
              <a:lnSpc>
                <a:spcPct val="90000"/>
              </a:lnSpc>
              <a:buNone/>
            </a:pPr>
            <a:r>
              <a:rPr lang="en-US" sz="1300" b="1"/>
              <a:t>What is a Dataset?</a:t>
            </a:r>
            <a:endParaRPr lang="en-US" sz="1300"/>
          </a:p>
          <a:p>
            <a:pPr lvl="1">
              <a:lnSpc>
                <a:spcPct val="90000"/>
              </a:lnSpc>
            </a:pPr>
            <a:r>
              <a:rPr lang="en-US" sz="1300"/>
              <a:t>A dataset is a collection of data used for training and testing machine learning models.</a:t>
            </a:r>
          </a:p>
          <a:p>
            <a:pPr lvl="1">
              <a:lnSpc>
                <a:spcPct val="90000"/>
              </a:lnSpc>
            </a:pPr>
            <a:r>
              <a:rPr lang="en-US" sz="1300"/>
              <a:t>In image recognition, a dataset might be a folder containing thousands of labeled images (e.g., “cat,” “dog,” “car”).</a:t>
            </a:r>
          </a:p>
          <a:p>
            <a:pPr lvl="1">
              <a:lnSpc>
                <a:spcPct val="90000"/>
              </a:lnSpc>
            </a:pPr>
            <a:r>
              <a:rPr lang="en-US" sz="1300"/>
              <a:t>In text analysis, a dataset could be thousands of sentences or documents.</a:t>
            </a:r>
          </a:p>
          <a:p>
            <a:pPr>
              <a:lnSpc>
                <a:spcPct val="90000"/>
              </a:lnSpc>
            </a:pPr>
            <a:endParaRPr lang="en-US" sz="1300"/>
          </a:p>
        </p:txBody>
      </p:sp>
    </p:spTree>
    <p:extLst>
      <p:ext uri="{BB962C8B-B14F-4D97-AF65-F5344CB8AC3E}">
        <p14:creationId xmlns:p14="http://schemas.microsoft.com/office/powerpoint/2010/main" val="100211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C2D6BFB-3314-E389-DB88-F81C6C9C88C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AC3314-C126-5009-CD69-B8CA25E56683}"/>
              </a:ext>
            </a:extLst>
          </p:cNvPr>
          <p:cNvSpPr>
            <a:spLocks noGrp="1"/>
          </p:cNvSpPr>
          <p:nvPr>
            <p:ph type="title"/>
          </p:nvPr>
        </p:nvSpPr>
        <p:spPr>
          <a:xfrm>
            <a:off x="350041" y="586855"/>
            <a:ext cx="2401025" cy="3387497"/>
          </a:xfrm>
        </p:spPr>
        <p:txBody>
          <a:bodyPr anchor="b">
            <a:normAutofit/>
          </a:bodyPr>
          <a:lstStyle/>
          <a:p>
            <a:pPr algn="r"/>
            <a:r>
              <a:rPr lang="en-IN" sz="3500">
                <a:solidFill>
                  <a:srgbClr val="FFFFFF"/>
                </a:solidFill>
              </a:rPr>
              <a:t>Day 01</a:t>
            </a:r>
          </a:p>
        </p:txBody>
      </p:sp>
      <p:sp>
        <p:nvSpPr>
          <p:cNvPr id="3" name="Content Placeholder 2">
            <a:extLst>
              <a:ext uri="{FF2B5EF4-FFF2-40B4-BE49-F238E27FC236}">
                <a16:creationId xmlns:a16="http://schemas.microsoft.com/office/drawing/2014/main" id="{E3C635ED-EE6D-D7A1-A684-FC758B3F80A6}"/>
              </a:ext>
            </a:extLst>
          </p:cNvPr>
          <p:cNvSpPr>
            <a:spLocks noGrp="1"/>
          </p:cNvSpPr>
          <p:nvPr>
            <p:ph idx="1"/>
          </p:nvPr>
        </p:nvSpPr>
        <p:spPr>
          <a:xfrm>
            <a:off x="3607694" y="649480"/>
            <a:ext cx="4916510" cy="5546047"/>
          </a:xfrm>
        </p:spPr>
        <p:txBody>
          <a:bodyPr anchor="ctr">
            <a:normAutofit/>
          </a:bodyPr>
          <a:lstStyle/>
          <a:p>
            <a:pPr marL="0" indent="0">
              <a:lnSpc>
                <a:spcPct val="90000"/>
              </a:lnSpc>
              <a:buNone/>
            </a:pPr>
            <a:r>
              <a:rPr lang="en-US" sz="1600" b="1"/>
              <a:t>Why Preprocessing?</a:t>
            </a:r>
            <a:endParaRPr lang="en-US" sz="1600"/>
          </a:p>
          <a:p>
            <a:pPr lvl="1">
              <a:lnSpc>
                <a:spcPct val="90000"/>
              </a:lnSpc>
            </a:pPr>
            <a:r>
              <a:rPr lang="en-US" sz="1600"/>
              <a:t>Preprocessing is cleaning and preparing raw data before feeding it into a machine learning model. Reasons:</a:t>
            </a:r>
          </a:p>
          <a:p>
            <a:pPr lvl="1">
              <a:lnSpc>
                <a:spcPct val="90000"/>
              </a:lnSpc>
            </a:pPr>
            <a:r>
              <a:rPr lang="en-US" sz="1600"/>
              <a:t>Remove noise or errors in the data</a:t>
            </a:r>
          </a:p>
          <a:p>
            <a:pPr lvl="1">
              <a:lnSpc>
                <a:spcPct val="90000"/>
              </a:lnSpc>
            </a:pPr>
            <a:r>
              <a:rPr lang="en-US" sz="1600"/>
              <a:t>Standardize formats (e.g., resize images, normalize values)</a:t>
            </a:r>
          </a:p>
          <a:p>
            <a:pPr lvl="1">
              <a:lnSpc>
                <a:spcPct val="90000"/>
              </a:lnSpc>
            </a:pPr>
            <a:r>
              <a:rPr lang="en-US" sz="1600"/>
              <a:t>Improve model accuracy and speed</a:t>
            </a:r>
          </a:p>
          <a:p>
            <a:pPr lvl="1">
              <a:lnSpc>
                <a:spcPct val="90000"/>
              </a:lnSpc>
            </a:pPr>
            <a:r>
              <a:rPr lang="en-US" sz="1600"/>
              <a:t>Example: Before training an image recognition model, you might resize all images to 224×224 pixels and adjust brightness.</a:t>
            </a:r>
          </a:p>
          <a:p>
            <a:pPr marL="0" indent="0">
              <a:lnSpc>
                <a:spcPct val="90000"/>
              </a:lnSpc>
              <a:buNone/>
            </a:pPr>
            <a:r>
              <a:rPr lang="en-US" sz="1600" b="1"/>
              <a:t>What is EDA (Exploratory Data Analysis?)</a:t>
            </a:r>
            <a:endParaRPr lang="en-US" sz="1600"/>
          </a:p>
          <a:p>
            <a:pPr lvl="1">
              <a:lnSpc>
                <a:spcPct val="90000"/>
              </a:lnSpc>
            </a:pPr>
            <a:r>
              <a:rPr lang="en-US" sz="1600"/>
              <a:t>Exploratory Data Analysis is the process of examining and visualizing data to understand its structure, patterns, and relationships before building a model. You might:</a:t>
            </a:r>
          </a:p>
          <a:p>
            <a:pPr lvl="1">
              <a:lnSpc>
                <a:spcPct val="90000"/>
              </a:lnSpc>
            </a:pPr>
            <a:r>
              <a:rPr lang="en-US" sz="1600"/>
              <a:t>Check for missing values</a:t>
            </a:r>
          </a:p>
          <a:p>
            <a:pPr lvl="1">
              <a:lnSpc>
                <a:spcPct val="90000"/>
              </a:lnSpc>
            </a:pPr>
            <a:r>
              <a:rPr lang="en-US" sz="1600"/>
              <a:t>Look at distributions of data</a:t>
            </a:r>
          </a:p>
          <a:p>
            <a:pPr lvl="1">
              <a:lnSpc>
                <a:spcPct val="90000"/>
              </a:lnSpc>
            </a:pPr>
            <a:r>
              <a:rPr lang="en-US" sz="1600"/>
              <a:t>Create plots and graphs Purpose: To detect problems, gain insights, and decide next steps in data preparation.</a:t>
            </a:r>
          </a:p>
        </p:txBody>
      </p:sp>
    </p:spTree>
    <p:extLst>
      <p:ext uri="{BB962C8B-B14F-4D97-AF65-F5344CB8AC3E}">
        <p14:creationId xmlns:p14="http://schemas.microsoft.com/office/powerpoint/2010/main" val="1306469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Day 01: Code Snippet</a:t>
            </a:r>
          </a:p>
        </p:txBody>
      </p:sp>
      <p:pic>
        <p:nvPicPr>
          <p:cNvPr id="5" name="Content Placeholder 4">
            <a:extLst>
              <a:ext uri="{FF2B5EF4-FFF2-40B4-BE49-F238E27FC236}">
                <a16:creationId xmlns:a16="http://schemas.microsoft.com/office/drawing/2014/main" id="{7A9BC0CE-80EF-F081-BEE7-FD52FAF053CD}"/>
              </a:ext>
            </a:extLst>
          </p:cNvPr>
          <p:cNvPicPr>
            <a:picLocks noGrp="1" noChangeAspect="1"/>
          </p:cNvPicPr>
          <p:nvPr>
            <p:ph idx="1"/>
          </p:nvPr>
        </p:nvPicPr>
        <p:blipFill>
          <a:blip r:embed="rId3"/>
          <a:stretch>
            <a:fillRect/>
          </a:stretch>
        </p:blipFill>
        <p:spPr>
          <a:xfrm>
            <a:off x="3376821" y="507538"/>
            <a:ext cx="5419311" cy="58429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7509" y="723898"/>
            <a:ext cx="4501582" cy="1495425"/>
          </a:xfrm>
        </p:spPr>
        <p:txBody>
          <a:bodyPr>
            <a:normAutofit/>
          </a:bodyPr>
          <a:lstStyle/>
          <a:p>
            <a:r>
              <a:rPr lang="en-IN" sz="3500"/>
              <a:t>Day 02: CNN Fundamentals</a:t>
            </a:r>
          </a:p>
        </p:txBody>
      </p:sp>
      <p:sp>
        <p:nvSpPr>
          <p:cNvPr id="3" name="Content Placeholder 2"/>
          <p:cNvSpPr>
            <a:spLocks noGrp="1"/>
          </p:cNvSpPr>
          <p:nvPr>
            <p:ph idx="1"/>
          </p:nvPr>
        </p:nvSpPr>
        <p:spPr>
          <a:xfrm>
            <a:off x="627510" y="2405067"/>
            <a:ext cx="4501582" cy="3729034"/>
          </a:xfrm>
        </p:spPr>
        <p:txBody>
          <a:bodyPr>
            <a:normAutofit/>
          </a:bodyPr>
          <a:lstStyle/>
          <a:p>
            <a:pPr marL="0" indent="0">
              <a:buNone/>
              <a:defRPr sz="1400"/>
            </a:pPr>
            <a:r>
              <a:rPr lang="en-IN" sz="1700" dirty="0"/>
              <a:t>- CNN architecture: Convolution, Pooling, Dense layers</a:t>
            </a:r>
            <a:br>
              <a:rPr lang="en-IN" sz="1700" dirty="0"/>
            </a:br>
            <a:r>
              <a:rPr lang="en-IN" sz="1700" dirty="0"/>
              <a:t>- Model training process</a:t>
            </a:r>
            <a:br>
              <a:rPr lang="en-IN" sz="1700" dirty="0"/>
            </a:br>
            <a:r>
              <a:rPr lang="en-IN" sz="1700" dirty="0"/>
              <a:t>- Dropout to prevent overfitting</a:t>
            </a:r>
            <a:br>
              <a:rPr lang="en-IN" sz="1700" dirty="0"/>
            </a:br>
            <a:r>
              <a:rPr lang="en-IN" sz="1700" dirty="0"/>
              <a:t>- Model evaluation using accuracy &amp; validation metrics</a:t>
            </a:r>
            <a:br>
              <a:rPr lang="en-IN" sz="1700" dirty="0"/>
            </a:br>
            <a:endParaRPr lang="en-IN" sz="1700" dirty="0"/>
          </a:p>
        </p:txBody>
      </p:sp>
      <p:pic>
        <p:nvPicPr>
          <p:cNvPr id="5" name="Picture 4" descr="Sunset silhouette of scaffolding in construction site">
            <a:extLst>
              <a:ext uri="{FF2B5EF4-FFF2-40B4-BE49-F238E27FC236}">
                <a16:creationId xmlns:a16="http://schemas.microsoft.com/office/drawing/2014/main" id="{F524F429-4A62-7D25-A31C-727E53A6A1DA}"/>
              </a:ext>
            </a:extLst>
          </p:cNvPr>
          <p:cNvPicPr>
            <a:picLocks noChangeAspect="1"/>
          </p:cNvPicPr>
          <p:nvPr/>
        </p:nvPicPr>
        <p:blipFill>
          <a:blip r:embed="rId3"/>
          <a:srcRect l="33706" r="29848" b="-1"/>
          <a:stretch>
            <a:fillRect/>
          </a:stretch>
        </p:blipFill>
        <p:spPr>
          <a:xfrm>
            <a:off x="5399580" y="10"/>
            <a:ext cx="3744420" cy="6857990"/>
          </a:xfrm>
          <a:prstGeom prst="rect">
            <a:avLst/>
          </a:prstGeom>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8D1E0F-B597-F648-734A-C7CBA3F1A32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A22665D-9816-A24E-182D-B5701C1242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DE419863-C150-23BD-B9CA-216AA28470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A12C607-4539-51E5-9915-C5D94F84CF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41F9806-6F67-00AA-13AD-3C7949F19F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83C8441-ABF8-1B30-9FE7-272BA951C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54E1F6C-966E-D8DD-0F84-17AFE0CA77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13A61830-D04B-FB9F-8690-0A0332AD3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0C2E65-3EAE-F6A6-9C1D-5073D52439A3}"/>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02</a:t>
            </a:r>
          </a:p>
        </p:txBody>
      </p:sp>
      <p:sp>
        <p:nvSpPr>
          <p:cNvPr id="23" name="Content Placeholder 2">
            <a:extLst>
              <a:ext uri="{FF2B5EF4-FFF2-40B4-BE49-F238E27FC236}">
                <a16:creationId xmlns:a16="http://schemas.microsoft.com/office/drawing/2014/main" id="{E994F763-2CEA-9B41-CD9F-B81D4A956088}"/>
              </a:ext>
            </a:extLst>
          </p:cNvPr>
          <p:cNvSpPr>
            <a:spLocks noGrp="1"/>
          </p:cNvSpPr>
          <p:nvPr>
            <p:ph idx="1"/>
          </p:nvPr>
        </p:nvSpPr>
        <p:spPr>
          <a:xfrm>
            <a:off x="3607694" y="649480"/>
            <a:ext cx="4916510" cy="5546047"/>
          </a:xfrm>
        </p:spPr>
        <p:txBody>
          <a:bodyPr anchor="ctr">
            <a:normAutofit fontScale="47500" lnSpcReduction="20000"/>
          </a:bodyPr>
          <a:lstStyle/>
          <a:p>
            <a:pPr marL="0" indent="0">
              <a:buNone/>
            </a:pPr>
            <a:r>
              <a:rPr lang="en-US" b="1" dirty="0"/>
              <a:t>What is a Convolutional Neural Network (CNN)?</a:t>
            </a:r>
            <a:endParaRPr lang="en-US" dirty="0"/>
          </a:p>
          <a:p>
            <a:pPr lvl="1"/>
            <a:r>
              <a:rPr lang="en-US" dirty="0"/>
              <a:t>A Convolutional Neural Network is a type of deep learning model designed to work especially well with images.</a:t>
            </a:r>
          </a:p>
          <a:p>
            <a:pPr lvl="1"/>
            <a:r>
              <a:rPr lang="en-US" dirty="0"/>
              <a:t>It automatically learns important features from images (like edges, shapes, and textures).</a:t>
            </a:r>
          </a:p>
          <a:p>
            <a:pPr lvl="1"/>
            <a:r>
              <a:rPr lang="en-US" dirty="0"/>
              <a:t>Uses convolution layers to scan the image in small parts instead of looking at the whole image at once.</a:t>
            </a:r>
          </a:p>
          <a:p>
            <a:pPr lvl="1"/>
            <a:r>
              <a:rPr lang="en-US" dirty="0"/>
              <a:t>This makes it faster and more accurate for image recognition.</a:t>
            </a:r>
          </a:p>
          <a:p>
            <a:pPr lvl="1"/>
            <a:r>
              <a:rPr lang="en-US" dirty="0"/>
              <a:t>Example: In a cat vs dog classifier, the CNN will first detect edges (like whiskers), then shapes (ears), and finally the whole object (cat face).</a:t>
            </a:r>
          </a:p>
          <a:p>
            <a:pPr marL="0" indent="0">
              <a:buNone/>
            </a:pPr>
            <a:r>
              <a:rPr lang="en-US" b="1" dirty="0"/>
              <a:t>How does model training work?</a:t>
            </a:r>
            <a:endParaRPr lang="en-US" dirty="0"/>
          </a:p>
          <a:p>
            <a:pPr lvl="1"/>
            <a:r>
              <a:rPr lang="en-US" dirty="0"/>
              <a:t>Training is how the model learns from data. The process:</a:t>
            </a:r>
          </a:p>
          <a:p>
            <a:pPr lvl="1"/>
            <a:r>
              <a:rPr lang="en-US" dirty="0"/>
              <a:t>Input Data → Feed images and their labels (e.g., “cat”) into the model.</a:t>
            </a:r>
          </a:p>
          <a:p>
            <a:pPr lvl="1"/>
            <a:r>
              <a:rPr lang="en-US" dirty="0"/>
              <a:t>Forward Pass → The model makes a prediction (e.g., “dog” with 70% confidence).</a:t>
            </a:r>
          </a:p>
          <a:p>
            <a:pPr lvl="1"/>
            <a:r>
              <a:rPr lang="en-US" dirty="0"/>
              <a:t>Loss Calculation → Compare the prediction with the correct label and measure the error.</a:t>
            </a:r>
          </a:p>
          <a:p>
            <a:pPr lvl="1"/>
            <a:r>
              <a:rPr lang="en-US" dirty="0"/>
              <a:t>Backward Pass (Backpropagation) → Adjust the weights in the model to reduce the error.</a:t>
            </a:r>
          </a:p>
          <a:p>
            <a:pPr lvl="1"/>
            <a:r>
              <a:rPr lang="en-US" dirty="0"/>
              <a:t>Repeat for Many Epochs → Each pass over the training data improves accuracy.</a:t>
            </a:r>
          </a:p>
          <a:p>
            <a:pPr marL="0" indent="0">
              <a:buNone/>
              <a:defRPr sz="1200"/>
            </a:pPr>
            <a:endParaRPr lang="en-US" dirty="0"/>
          </a:p>
        </p:txBody>
      </p:sp>
    </p:spTree>
    <p:extLst>
      <p:ext uri="{BB962C8B-B14F-4D97-AF65-F5344CB8AC3E}">
        <p14:creationId xmlns:p14="http://schemas.microsoft.com/office/powerpoint/2010/main" val="16333219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6786B6-8A11-B665-5082-F48F0DC100B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BA87608-8BDB-522A-4F86-C906410B6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A76AC194-96C8-5938-AF36-A57188D75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D7B19A3-4E6F-8F69-48C6-D53F41F7A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D716DBA-F556-4968-F7B0-EB8144F0D7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4ED6E4-55BF-685F-1773-823D9F115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339207-DBE1-2497-C588-F8B042EBE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12AED39C-6E68-32BA-F487-0CD7C0F7CC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5C9BCB-F0A3-C4D1-1F04-23CB7F41CAF4}"/>
              </a:ext>
            </a:extLst>
          </p:cNvPr>
          <p:cNvSpPr>
            <a:spLocks noGrp="1"/>
          </p:cNvSpPr>
          <p:nvPr>
            <p:ph type="title"/>
          </p:nvPr>
        </p:nvSpPr>
        <p:spPr>
          <a:xfrm>
            <a:off x="350041" y="586855"/>
            <a:ext cx="2401025" cy="3387497"/>
          </a:xfrm>
        </p:spPr>
        <p:txBody>
          <a:bodyPr anchor="b">
            <a:normAutofit/>
          </a:bodyPr>
          <a:lstStyle/>
          <a:p>
            <a:pPr algn="r"/>
            <a:r>
              <a:rPr lang="en-IN" sz="3500" dirty="0">
                <a:solidFill>
                  <a:srgbClr val="FFFFFF"/>
                </a:solidFill>
              </a:rPr>
              <a:t>Day 02</a:t>
            </a:r>
          </a:p>
        </p:txBody>
      </p:sp>
      <p:sp>
        <p:nvSpPr>
          <p:cNvPr id="23" name="Content Placeholder 2">
            <a:extLst>
              <a:ext uri="{FF2B5EF4-FFF2-40B4-BE49-F238E27FC236}">
                <a16:creationId xmlns:a16="http://schemas.microsoft.com/office/drawing/2014/main" id="{BB3F3830-68FB-57B4-8384-1D53DBD9E77C}"/>
              </a:ext>
            </a:extLst>
          </p:cNvPr>
          <p:cNvSpPr>
            <a:spLocks noGrp="1"/>
          </p:cNvSpPr>
          <p:nvPr>
            <p:ph idx="1"/>
          </p:nvPr>
        </p:nvSpPr>
        <p:spPr>
          <a:xfrm>
            <a:off x="3607694" y="649480"/>
            <a:ext cx="4916510" cy="5546047"/>
          </a:xfrm>
        </p:spPr>
        <p:txBody>
          <a:bodyPr anchor="ctr">
            <a:normAutofit fontScale="55000" lnSpcReduction="20000"/>
          </a:bodyPr>
          <a:lstStyle/>
          <a:p>
            <a:pPr marL="0" indent="0">
              <a:buNone/>
            </a:pPr>
            <a:r>
              <a:rPr lang="en-US" b="1" dirty="0"/>
              <a:t>How do we use Dropout?</a:t>
            </a:r>
            <a:endParaRPr lang="en-US" dirty="0"/>
          </a:p>
          <a:p>
            <a:pPr lvl="1"/>
            <a:r>
              <a:rPr lang="en-US" dirty="0"/>
              <a:t>Dropout is a regularization technique used during training to prevent overfitting (when the model memorizes the training data but fails on new data).</a:t>
            </a:r>
          </a:p>
          <a:p>
            <a:pPr lvl="1"/>
            <a:r>
              <a:rPr lang="en-US" dirty="0"/>
              <a:t>At each training step, Dropout randomly turns off some neurons in the network.</a:t>
            </a:r>
          </a:p>
          <a:p>
            <a:pPr lvl="1"/>
            <a:r>
              <a:rPr lang="en-US" dirty="0"/>
              <a:t>This forces the model to learn more general features.</a:t>
            </a:r>
          </a:p>
          <a:p>
            <a:pPr lvl="1"/>
            <a:r>
              <a:rPr lang="en-US" dirty="0"/>
              <a:t>Example: If Dropout rate is 0.5, half of the neurons are ignored in each training round.</a:t>
            </a:r>
          </a:p>
          <a:p>
            <a:pPr marL="0" indent="0">
              <a:buNone/>
            </a:pPr>
            <a:r>
              <a:rPr lang="en-US" b="1" dirty="0"/>
              <a:t>How to evaluate a model?</a:t>
            </a:r>
            <a:endParaRPr lang="en-US" dirty="0"/>
          </a:p>
          <a:p>
            <a:pPr lvl="1"/>
            <a:r>
              <a:rPr lang="en-US" dirty="0"/>
              <a:t>After training, we check the model’s performance on new data (test set). Common steps:</a:t>
            </a:r>
          </a:p>
          <a:p>
            <a:pPr lvl="1"/>
            <a:r>
              <a:rPr lang="en-US" dirty="0"/>
              <a:t>Accuracy → % of correct predictions.</a:t>
            </a:r>
          </a:p>
          <a:p>
            <a:pPr lvl="1"/>
            <a:r>
              <a:rPr lang="en-US" dirty="0"/>
              <a:t>Confusion Matrix → Shows correct and incorrect predictions for each class.</a:t>
            </a:r>
          </a:p>
          <a:p>
            <a:pPr lvl="1"/>
            <a:r>
              <a:rPr lang="en-US" dirty="0"/>
              <a:t>Precision &amp; Recall → For more detailed evaluation.</a:t>
            </a:r>
          </a:p>
          <a:p>
            <a:pPr lvl="1"/>
            <a:r>
              <a:rPr lang="en-US" dirty="0"/>
              <a:t>Loss curves → See if the model is improving or overfitting.</a:t>
            </a:r>
          </a:p>
        </p:txBody>
      </p:sp>
    </p:spTree>
    <p:extLst>
      <p:ext uri="{BB962C8B-B14F-4D97-AF65-F5344CB8AC3E}">
        <p14:creationId xmlns:p14="http://schemas.microsoft.com/office/powerpoint/2010/main" val="895602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a:solidFill>
                  <a:srgbClr val="FFFFFF"/>
                </a:solidFill>
                <a:latin typeface="+mj-lt"/>
                <a:ea typeface="+mj-ea"/>
                <a:cs typeface="+mj-cs"/>
              </a:rPr>
              <a:t>Day 02: Code Snippet</a:t>
            </a:r>
          </a:p>
        </p:txBody>
      </p:sp>
      <p:pic>
        <p:nvPicPr>
          <p:cNvPr id="7" name="Picture 6">
            <a:extLst>
              <a:ext uri="{FF2B5EF4-FFF2-40B4-BE49-F238E27FC236}">
                <a16:creationId xmlns:a16="http://schemas.microsoft.com/office/drawing/2014/main" id="{EF60C1A4-DAE5-084E-9554-032756FF0D60}"/>
              </a:ext>
            </a:extLst>
          </p:cNvPr>
          <p:cNvPicPr>
            <a:picLocks noChangeAspect="1"/>
          </p:cNvPicPr>
          <p:nvPr/>
        </p:nvPicPr>
        <p:blipFill>
          <a:blip r:embed="rId3"/>
          <a:stretch>
            <a:fillRect/>
          </a:stretch>
        </p:blipFill>
        <p:spPr>
          <a:xfrm>
            <a:off x="3376821" y="1518693"/>
            <a:ext cx="5510701" cy="388504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TotalTime>
  <Words>3116</Words>
  <Application>Microsoft Office PowerPoint</Application>
  <PresentationFormat>On-screen Show (4:3)</PresentationFormat>
  <Paragraphs>239</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Calibri</vt:lpstr>
      <vt:lpstr>Office Theme</vt:lpstr>
      <vt:lpstr>Vision AI in 5 Days: Bootcamp Project</vt:lpstr>
      <vt:lpstr>Day 01: Image Recognition &amp; Data Basics</vt:lpstr>
      <vt:lpstr>Day 01</vt:lpstr>
      <vt:lpstr>Day 01</vt:lpstr>
      <vt:lpstr>Day 01: Code Snippet</vt:lpstr>
      <vt:lpstr>Day 02: CNN Fundamentals</vt:lpstr>
      <vt:lpstr>Day 02</vt:lpstr>
      <vt:lpstr>Day 02</vt:lpstr>
      <vt:lpstr>Day 02: Code Snippet</vt:lpstr>
      <vt:lpstr>Day 03: Deeper CNNs &amp; Data Augmentation</vt:lpstr>
      <vt:lpstr>Day 03</vt:lpstr>
      <vt:lpstr>Day 03</vt:lpstr>
      <vt:lpstr>Day 03: Code Snippet</vt:lpstr>
      <vt:lpstr>Day 04: Pretrained Model and Transfer Learning</vt:lpstr>
      <vt:lpstr>Day 04</vt:lpstr>
      <vt:lpstr>Day 04</vt:lpstr>
      <vt:lpstr>Day 04: Code Snippet</vt:lpstr>
      <vt:lpstr>Day 05: Prediction &amp; Deployment</vt:lpstr>
      <vt:lpstr>Day 05</vt:lpstr>
      <vt:lpstr>Day 05</vt:lpstr>
      <vt:lpstr>Day 05: Code Snippet</vt:lpstr>
      <vt:lpstr>Conclusion &amp; Key Takeaways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Sriram TS</cp:lastModifiedBy>
  <cp:revision>3</cp:revision>
  <dcterms:created xsi:type="dcterms:W3CDTF">2013-01-27T09:14:16Z</dcterms:created>
  <dcterms:modified xsi:type="dcterms:W3CDTF">2025-08-13T15:38:48Z</dcterms:modified>
  <cp:category/>
</cp:coreProperties>
</file>