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C2E61D-DB06-4519-BCF0-8D4CABF9411D}">
  <a:tblStyle styleId="{71C2E61D-DB06-4519-BCF0-8D4CABF94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fd7f0fa7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fd7f0fa7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0c7d01a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0c7d01a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0c7d01a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0c7d01a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0c7d01a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0c7d01a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70c7d01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70c7d01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0c7d01a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0c7d01a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0c7d01a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0c7d01a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70c7d01a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70c7d01a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fd7f0fa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6fd7f0fa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6fd7f0f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6fd7f0f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fd7f0fa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fd7f0fa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fd7f0fa7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fd7f0fa7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0c18f4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70c18f4a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fd7f0f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fd7f0f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fd7f0fa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fd7f0fa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fd7f0fa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fd7f0fa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fd7f0fa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fd7f0fa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0c7d01a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0c7d01a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0c7d01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0c7d01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-3075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FBDFDC"/>
          </a:solidFill>
          <a:ln>
            <a:noFill/>
          </a:ln>
        </p:spPr>
      </p:sp>
      <p:grpSp>
        <p:nvGrpSpPr>
          <p:cNvPr id="118" name="Google Shape;118;p25"/>
          <p:cNvGrpSpPr/>
          <p:nvPr/>
        </p:nvGrpSpPr>
        <p:grpSpPr>
          <a:xfrm>
            <a:off x="7767371" y="8226"/>
            <a:ext cx="930320" cy="2560506"/>
            <a:chOff x="-1435027" y="1362018"/>
            <a:chExt cx="944104" cy="2598443"/>
          </a:xfrm>
        </p:grpSpPr>
        <p:sp>
          <p:nvSpPr>
            <p:cNvPr id="119" name="Google Shape;119;p25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5"/>
          <p:cNvGrpSpPr/>
          <p:nvPr/>
        </p:nvGrpSpPr>
        <p:grpSpPr>
          <a:xfrm>
            <a:off x="2613540" y="3629703"/>
            <a:ext cx="839275" cy="1510762"/>
            <a:chOff x="-1449485" y="3330463"/>
            <a:chExt cx="839275" cy="1510762"/>
          </a:xfrm>
        </p:grpSpPr>
        <p:sp>
          <p:nvSpPr>
            <p:cNvPr id="142" name="Google Shape;142;p25"/>
            <p:cNvSpPr/>
            <p:nvPr/>
          </p:nvSpPr>
          <p:spPr>
            <a:xfrm>
              <a:off x="-1132920" y="3598363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-1132920" y="3864102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-1132920" y="4129840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-1132920" y="4395578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-1132920" y="4661316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-1449485" y="3863627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-1449485" y="4129365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-1449485" y="4395104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-1449485" y="4660842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-818240" y="3330463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-818240" y="3596201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-818240" y="3861939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-818240" y="4127678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-818240" y="4393416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-818240" y="4659154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5"/>
          <p:cNvSpPr txBox="1">
            <a:spLocks noGrp="1"/>
          </p:cNvSpPr>
          <p:nvPr>
            <p:ph type="title" idx="4294967295"/>
          </p:nvPr>
        </p:nvSpPr>
        <p:spPr>
          <a:xfrm>
            <a:off x="-3075" y="1223225"/>
            <a:ext cx="33315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1323B"/>
                </a:solidFill>
              </a:rPr>
              <a:t>Soft Robotic Hand</a:t>
            </a:r>
            <a:endParaRPr sz="3600">
              <a:solidFill>
                <a:srgbClr val="11323B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32350" y="2657700"/>
            <a:ext cx="32601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Sriraj Thammana         A0178317X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Surbhi Tayal                 A0178376M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925" y="122925"/>
            <a:ext cx="3812950" cy="2036800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99974">
            <a:off x="3754671" y="2166089"/>
            <a:ext cx="2051182" cy="239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150" y="2387100"/>
            <a:ext cx="2922425" cy="1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5" y="239734"/>
            <a:ext cx="4419599" cy="318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750" y="152562"/>
            <a:ext cx="4267200" cy="33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577475" y="3426950"/>
            <a:ext cx="74430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Histogram for object Square for 2 subjects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5" y="326909"/>
            <a:ext cx="4037899" cy="28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4">
            <a:alphaModFix/>
          </a:blip>
          <a:srcRect t="-4820" b="4820"/>
          <a:stretch/>
        </p:blipFill>
        <p:spPr>
          <a:xfrm>
            <a:off x="4408100" y="163459"/>
            <a:ext cx="4146250" cy="28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278550" y="3203775"/>
            <a:ext cx="8275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Histogram for object Tape for 2 subjects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0" y="1329475"/>
            <a:ext cx="4292949" cy="28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49326"/>
            <a:ext cx="4350250" cy="27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260150" y="756775"/>
            <a:ext cx="6909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Data comparison</a:t>
            </a:r>
            <a:endParaRPr sz="2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Change in value as compared to previous value for each column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381250" y="4228225"/>
            <a:ext cx="7595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Histogram for Trend of value change for Gripper ball for 2 subjects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3189"/>
            <a:ext cx="4419601" cy="28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900" y="403189"/>
            <a:ext cx="4267200" cy="28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/>
        </p:nvSpPr>
        <p:spPr>
          <a:xfrm>
            <a:off x="600700" y="3236450"/>
            <a:ext cx="8336400" cy="1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Histogram for Trend of value change for Mouse for 2 subjects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75" y="348717"/>
            <a:ext cx="4376026" cy="32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100" y="403192"/>
            <a:ext cx="4097351" cy="31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501075" y="3280075"/>
            <a:ext cx="7453800" cy="1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Histogram for Trend of value change for Rectangle for 2 subjects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5" y="457672"/>
            <a:ext cx="4240850" cy="29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325" y="381397"/>
            <a:ext cx="4445951" cy="305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332900" y="3432625"/>
            <a:ext cx="8696100" cy="1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Histogram for Trend of value change for Square for 2 subjects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78" y="185245"/>
            <a:ext cx="4478925" cy="3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878" y="207050"/>
            <a:ext cx="4135274" cy="33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337825" y="3476225"/>
            <a:ext cx="80421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Histogram for Trend of value change for Tape for 2 subjects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/>
        </p:nvSpPr>
        <p:spPr>
          <a:xfrm>
            <a:off x="317025" y="296550"/>
            <a:ext cx="532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Binary classification algorithms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272" name="Google Shape;272;p41"/>
          <p:cNvSpPr txBox="1"/>
          <p:nvPr/>
        </p:nvSpPr>
        <p:spPr>
          <a:xfrm>
            <a:off x="480300" y="666975"/>
            <a:ext cx="81834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Below are the results after applying three algorithms to train the model.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are trained in the ratio of 60:40 i.e. train:test</a:t>
            </a:r>
            <a:endParaRPr/>
          </a:p>
        </p:txBody>
      </p:sp>
      <p:graphicFrame>
        <p:nvGraphicFramePr>
          <p:cNvPr id="273" name="Google Shape;273;p41"/>
          <p:cNvGraphicFramePr/>
          <p:nvPr>
            <p:extLst>
              <p:ext uri="{D42A27DB-BD31-4B8C-83A1-F6EECF244321}">
                <p14:modId xmlns:p14="http://schemas.microsoft.com/office/powerpoint/2010/main" val="2471832916"/>
              </p:ext>
            </p:extLst>
          </p:nvPr>
        </p:nvGraphicFramePr>
        <p:xfrm>
          <a:off x="611725" y="1376825"/>
          <a:ext cx="7740925" cy="3753670"/>
        </p:xfrm>
        <a:graphic>
          <a:graphicData uri="http://schemas.openxmlformats.org/drawingml/2006/table">
            <a:tbl>
              <a:tblPr>
                <a:noFill/>
                <a:tableStyleId>{71C2E61D-DB06-4519-BCF0-8D4CABF9411D}</a:tableStyleId>
              </a:tblPr>
              <a:tblGrid>
                <a:gridCol w="109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997">
                <a:tc row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Accuracy and 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Precision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Objects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SVM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KNN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Neural Network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</a:rPr>
                        <a:t>Mouse vs Rectangle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0.764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0.705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0.918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0.909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0.772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0.726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Mouse vs Square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0.589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0.636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0.848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0.863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0.667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0.648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Mouse vs Tape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0.918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0.897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0.977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0.963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0.921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0.918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Square vs Tape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0.880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0.863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0.978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0.964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0.884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0.879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Square vs Rectangle</a:t>
                      </a:r>
                      <a:endParaRPr sz="1200"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0.709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0.656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0.917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0.897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0.745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0.711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Rectangle vs Tape</a:t>
                      </a:r>
                      <a:endParaRPr sz="1200"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0.931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0.914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0.978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0.972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0.964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0.946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/>
        </p:nvSpPr>
        <p:spPr>
          <a:xfrm>
            <a:off x="317025" y="296550"/>
            <a:ext cx="40035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Future Scope</a:t>
            </a:r>
            <a:endParaRPr sz="2400" b="1"/>
          </a:p>
        </p:txBody>
      </p:sp>
      <p:sp>
        <p:nvSpPr>
          <p:cNvPr id="279" name="Google Shape;279;p42"/>
          <p:cNvSpPr txBox="1"/>
          <p:nvPr/>
        </p:nvSpPr>
        <p:spPr>
          <a:xfrm>
            <a:off x="384825" y="807350"/>
            <a:ext cx="81834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can be extended further in this domain by collecting more data for different objects of different shapes.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Classification can be done according to various features like age group, data handling, actions performed, etc.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Comparison between more than 2 objects can also be captured.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 deep learning models can be implemented with high amount of data.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/>
        </p:nvSpPr>
        <p:spPr>
          <a:xfrm>
            <a:off x="317025" y="296550"/>
            <a:ext cx="40035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285" name="Google Shape;285;p43"/>
          <p:cNvSpPr txBox="1"/>
          <p:nvPr/>
        </p:nvSpPr>
        <p:spPr>
          <a:xfrm>
            <a:off x="436125" y="999750"/>
            <a:ext cx="81834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3"/>
          <p:cNvSpPr txBox="1"/>
          <p:nvPr/>
        </p:nvSpPr>
        <p:spPr>
          <a:xfrm>
            <a:off x="3052750" y="2013750"/>
            <a:ext cx="44895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Thank You !</a:t>
            </a:r>
            <a:endParaRPr sz="3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17025" y="296550"/>
            <a:ext cx="40035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Background of the project</a:t>
            </a:r>
            <a:endParaRPr sz="2400"/>
          </a:p>
        </p:txBody>
      </p:sp>
      <p:sp>
        <p:nvSpPr>
          <p:cNvPr id="167" name="Google Shape;167;p26"/>
          <p:cNvSpPr txBox="1"/>
          <p:nvPr/>
        </p:nvSpPr>
        <p:spPr>
          <a:xfrm>
            <a:off x="480300" y="879537"/>
            <a:ext cx="81834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Soft Robotic Hand for object recognition (shape recognition).</a:t>
            </a:r>
            <a:endParaRPr dirty="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2-D recognition already in place.</a:t>
            </a:r>
            <a:endParaRPr dirty="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3-D shape recognition by the degree of bend of the flex sensors.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436677" y="229000"/>
            <a:ext cx="47403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</a:rPr>
              <a:t>Approach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08950" y="694100"/>
            <a:ext cx="8510700" cy="4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Flex sensor measures amount of deflection or bending. </a:t>
            </a:r>
            <a:endParaRPr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As the sensor is flexed, amount of resistance increase and hence voltage drops.</a:t>
            </a:r>
            <a:endParaRPr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Voltage change varies as per bending of flex sensors and is different for different objects.</a:t>
            </a:r>
            <a:endParaRPr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Typical resistance values:</a:t>
            </a:r>
            <a:endParaRPr>
              <a:solidFill>
                <a:schemeClr val="dk2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Straight (unflexed) resistance: ~9000 Ohm </a:t>
            </a:r>
            <a:endParaRPr sz="1200">
              <a:solidFill>
                <a:schemeClr val="dk2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90 degree bend resistance: ~14000 Ohm </a:t>
            </a:r>
            <a:endParaRPr sz="1200">
              <a:solidFill>
                <a:schemeClr val="dk2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180 degree bend resistance : ~22000 Ohm </a:t>
            </a:r>
            <a:endParaRPr sz="1200"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To collect data, first read the voltage value through ‘Coolterm’.</a:t>
            </a:r>
            <a:endParaRPr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To have a significant change in voltage value, we try out with different resistance values for the circuit.</a:t>
            </a:r>
            <a:endParaRPr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For our data set, resistance value is 65 Kilo ohm.</a:t>
            </a:r>
            <a:endParaRPr>
              <a:solidFill>
                <a:schemeClr val="dk2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317025" y="296550"/>
            <a:ext cx="5301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Challenges and Data Collection</a:t>
            </a:r>
            <a:endParaRPr sz="2400"/>
          </a:p>
        </p:txBody>
      </p:sp>
      <p:sp>
        <p:nvSpPr>
          <p:cNvPr id="179" name="Google Shape;179;p28"/>
          <p:cNvSpPr txBox="1"/>
          <p:nvPr/>
        </p:nvSpPr>
        <p:spPr>
          <a:xfrm>
            <a:off x="436125" y="782450"/>
            <a:ext cx="8183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Research/literature reviews are not extensively available for this project.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data set available online.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data sets are NOT available, we identified objects of different shape and collected data from different people with and without filtering.</a:t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908325" y="222620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{71C2E61D-DB06-4519-BCF0-8D4CABF9411D}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Objects 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No. Of Persons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Time (in Sec)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Circle (Gripper ball)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 (Marker)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Rectangle (Notebook)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 mouse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Circular tape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1" name="Google Shape;181;p28"/>
          <p:cNvSpPr txBox="1"/>
          <p:nvPr/>
        </p:nvSpPr>
        <p:spPr>
          <a:xfrm>
            <a:off x="910700" y="4720225"/>
            <a:ext cx="53010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Note*</a:t>
            </a:r>
            <a:r>
              <a:rPr lang="en" sz="1200" i="1"/>
              <a:t>: Above table represents data collection without filtering (raw data).</a:t>
            </a:r>
            <a:endParaRPr sz="12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7025" y="296550"/>
            <a:ext cx="40035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Data cleanup</a:t>
            </a:r>
            <a:endParaRPr sz="2400"/>
          </a:p>
        </p:txBody>
      </p:sp>
      <p:sp>
        <p:nvSpPr>
          <p:cNvPr id="187" name="Google Shape;187;p29"/>
          <p:cNvSpPr txBox="1"/>
          <p:nvPr/>
        </p:nvSpPr>
        <p:spPr>
          <a:xfrm>
            <a:off x="419650" y="923550"/>
            <a:ext cx="81834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improper in some files due to loose connection of sensors with the glove.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Few data has been collected again and improper data is replaced with the values in corresponding rows.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Cleaned the data for missing values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rows is kept consistent in all the files.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317025" y="296550"/>
            <a:ext cx="5839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Normalization and Histogram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193" name="Google Shape;193;p30"/>
          <p:cNvSpPr txBox="1"/>
          <p:nvPr/>
        </p:nvSpPr>
        <p:spPr>
          <a:xfrm>
            <a:off x="251625" y="923550"/>
            <a:ext cx="79398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marL="457200" marR="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performed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Min-max</a:t>
            </a:r>
            <a:r>
              <a:rPr lang="en" sz="1600" b="1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/>
              <a:t>normalization on our data in range of 0 to 1 as our features do not have a uniform scale.</a:t>
            </a:r>
            <a:endParaRPr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Normalization graphs for different objects collected for different persons is shown in next slides.</a:t>
            </a:r>
            <a:endParaRPr/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317025" y="296550"/>
            <a:ext cx="40035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Data comparison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199" name="Google Shape;199;p31"/>
          <p:cNvSpPr txBox="1"/>
          <p:nvPr/>
        </p:nvSpPr>
        <p:spPr>
          <a:xfrm>
            <a:off x="436125" y="999750"/>
            <a:ext cx="81834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25" y="792455"/>
            <a:ext cx="4099425" cy="28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0579"/>
            <a:ext cx="4183349" cy="28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741225" y="3530700"/>
            <a:ext cx="6843300" cy="1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Histogram for object Gripper Ball for 2 subjects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00" y="272418"/>
            <a:ext cx="4419600" cy="31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7045"/>
            <a:ext cx="4201800" cy="32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223200" y="3458350"/>
            <a:ext cx="86976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Histogram for object Mouse for 2 subjects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5" y="348711"/>
            <a:ext cx="4544326" cy="28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9736"/>
            <a:ext cx="4294874" cy="29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87175" y="3167725"/>
            <a:ext cx="8009400" cy="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Histogram for object Rectangle for 2 subjects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617</Words>
  <Application>Microsoft Office PowerPoint</Application>
  <PresentationFormat>On-screen Show (16:9)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Lato</vt:lpstr>
      <vt:lpstr>Raleway</vt:lpstr>
      <vt:lpstr>Georgia</vt:lpstr>
      <vt:lpstr>Simple Light</vt:lpstr>
      <vt:lpstr>Swiss</vt:lpstr>
      <vt:lpstr>Soft Robotic Hand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Robotic Hand</dc:title>
  <cp:lastModifiedBy>Sriraj Thammana</cp:lastModifiedBy>
  <cp:revision>3</cp:revision>
  <dcterms:modified xsi:type="dcterms:W3CDTF">2018-11-16T03:34:21Z</dcterms:modified>
</cp:coreProperties>
</file>