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Lato Black" panose="020F0502020204030203" pitchFamily="34" charset="0"/>
      <p:bold r:id="rId29"/>
      <p:boldItalic r:id="rId30"/>
    </p:embeddedFont>
    <p:embeddedFont>
      <p:font typeface="Libre Baskerville" panose="02000000000000000000" pitchFamily="2"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a1f2905f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bba1f2905f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ba1f2905f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2bba1f2905f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bba1f2905f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bba1f2905f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ba1f2905f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bba1f2905f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a1f2905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bba1f2905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ba1f2905f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bba1f2905f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bba1f2905f_0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bba1f2905f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ba1f2905f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2bba1f2905f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ba1f2905f_0_1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bba1f2905f_0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bba1f2905f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bba1f2905f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bba1f2905f_0_1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bba1f2905f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bba1f2905f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bba1f2905f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ba1f2905f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bba1f2905f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ba1f2905f_0_1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2bba1f2905f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ba1f2905f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bba1f2905f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bba1f2905f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2bba1f2905f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81" name="Google Shape;2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ba1f2905f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bba1f2905f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ba1f2905f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bba1f2905f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ba1f2905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bba1f2905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bba1f2905f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bba1f2905f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ba1f2905f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bba1f2905f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bba1f2905f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bba1f2905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5183188" y="987425"/>
            <a:ext cx="6172200" cy="4873625"/>
          </a:xfrm>
          <a:prstGeom prst="rect">
            <a:avLst/>
          </a:prstGeom>
          <a:noFill/>
          <a:ln>
            <a:noFill/>
          </a:ln>
        </p:spPr>
      </p:sp>
      <p:sp>
        <p:nvSpPr>
          <p:cNvPr id="76" name="Google Shape;76;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tsrkarri.netlify.ap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github.com/tsrkarri" TargetMode="External"/><Relationship Id="rId4" Type="http://schemas.openxmlformats.org/officeDocument/2006/relationships/hyperlink" Target="https://linkedin.com/in/tejeswarasairedd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3"/>
          <p:cNvSpPr txBox="1"/>
          <p:nvPr/>
        </p:nvSpPr>
        <p:spPr>
          <a:xfrm>
            <a:off x="2472904" y="3717986"/>
            <a:ext cx="7246200" cy="1139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1" i="0" u="none" strike="noStrike" cap="none">
                <a:solidFill>
                  <a:schemeClr val="dk1"/>
                </a:solidFill>
                <a:latin typeface="Calibri"/>
                <a:ea typeface="Calibri"/>
                <a:cs typeface="Calibri"/>
                <a:sym typeface="Calibri"/>
              </a:rPr>
            </a:br>
            <a:r>
              <a:rPr lang="en-IN" sz="2500" b="1">
                <a:solidFill>
                  <a:schemeClr val="dk1"/>
                </a:solidFill>
                <a:latin typeface="Calibri"/>
                <a:ea typeface="Calibri"/>
                <a:cs typeface="Calibri"/>
                <a:sym typeface="Calibri"/>
              </a:rPr>
              <a:t>Exploratory Data Analysis on Aspiring Mind Employment Outcome (AMEO) Dataset </a:t>
            </a:r>
            <a:endParaRPr sz="2800" b="1">
              <a:latin typeface="Calibri"/>
              <a:ea typeface="Calibri"/>
              <a:cs typeface="Calibri"/>
              <a:sym typeface="Calibri"/>
            </a:endParaRPr>
          </a:p>
        </p:txBody>
      </p:sp>
      <p:sp>
        <p:nvSpPr>
          <p:cNvPr id="100" name="Google Shape;100;p13"/>
          <p:cNvSpPr txBox="1"/>
          <p:nvPr/>
        </p:nvSpPr>
        <p:spPr>
          <a:xfrm>
            <a:off x="8062402" y="5595750"/>
            <a:ext cx="3844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Calibri"/>
                <a:ea typeface="Calibri"/>
                <a:cs typeface="Calibri"/>
                <a:sym typeface="Calibri"/>
              </a:rPr>
              <a:t>By </a:t>
            </a:r>
            <a:endParaRPr sz="1800" b="1">
              <a:solidFill>
                <a:schemeClr val="dk1"/>
              </a:solidFill>
              <a:latin typeface="Calibri"/>
              <a:ea typeface="Calibri"/>
              <a:cs typeface="Calibri"/>
              <a:sym typeface="Calibri"/>
            </a:endParaRPr>
          </a:p>
          <a:p>
            <a:pPr marL="0" marR="0" lvl="0" indent="0" algn="ctr" rtl="0">
              <a:spcBef>
                <a:spcPts val="0"/>
              </a:spcBef>
              <a:spcAft>
                <a:spcPts val="0"/>
              </a:spcAft>
              <a:buNone/>
            </a:pPr>
            <a:r>
              <a:rPr lang="en-IN" sz="1800" b="1">
                <a:solidFill>
                  <a:schemeClr val="dk1"/>
                </a:solidFill>
                <a:latin typeface="Calibri"/>
                <a:ea typeface="Calibri"/>
                <a:cs typeface="Calibri"/>
                <a:sym typeface="Calibri"/>
              </a:rPr>
              <a:t>Tejeswara Sai Reddy</a:t>
            </a:r>
            <a:endParaRPr sz="2800"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66" name="Google Shape;166;p22"/>
          <p:cNvSpPr txBox="1">
            <a:spLocks noGrp="1"/>
          </p:cNvSpPr>
          <p:nvPr>
            <p:ph type="body" idx="1"/>
          </p:nvPr>
        </p:nvSpPr>
        <p:spPr>
          <a:xfrm>
            <a:off x="6208450" y="629250"/>
            <a:ext cx="5983500" cy="2789400"/>
          </a:xfrm>
          <a:prstGeom prst="rect">
            <a:avLst/>
          </a:prstGeom>
          <a:noFill/>
          <a:ln>
            <a:noFill/>
          </a:ln>
        </p:spPr>
        <p:txBody>
          <a:bodyPr spcFirstLastPara="1" wrap="square" lIns="91425" tIns="45700" rIns="91425" bIns="45700" anchor="t" anchorCtr="0">
            <a:normAutofit lnSpcReduction="10000"/>
          </a:bodyPr>
          <a:lstStyle/>
          <a:p>
            <a:pPr marL="457200" lvl="0" indent="-352425" algn="l" rtl="0">
              <a:lnSpc>
                <a:spcPct val="150000"/>
              </a:lnSpc>
              <a:spcBef>
                <a:spcPts val="1000"/>
              </a:spcBef>
              <a:spcAft>
                <a:spcPts val="0"/>
              </a:spcAft>
              <a:buSzPts val="1950"/>
              <a:buFont typeface="Arial"/>
              <a:buChar char="•"/>
            </a:pPr>
            <a:r>
              <a:rPr lang="en-IN" sz="1950" b="1">
                <a:highlight>
                  <a:srgbClr val="FFFFFF"/>
                </a:highlight>
                <a:latin typeface="Arial"/>
                <a:ea typeface="Arial"/>
                <a:cs typeface="Arial"/>
                <a:sym typeface="Arial"/>
              </a:rPr>
              <a:t>Upon visually analysing the salary column, it is right skewed and needs some fixing to analyse it</a:t>
            </a:r>
            <a:endParaRPr sz="1950" b="1">
              <a:highlight>
                <a:srgbClr val="FFFFFF"/>
              </a:highlight>
              <a:latin typeface="Arial"/>
              <a:ea typeface="Arial"/>
              <a:cs typeface="Arial"/>
              <a:sym typeface="Arial"/>
            </a:endParaRPr>
          </a:p>
          <a:p>
            <a:pPr marL="457200" lvl="0" indent="-352425" algn="l" rtl="0">
              <a:lnSpc>
                <a:spcPct val="150000"/>
              </a:lnSpc>
              <a:spcBef>
                <a:spcPts val="0"/>
              </a:spcBef>
              <a:spcAft>
                <a:spcPts val="0"/>
              </a:spcAft>
              <a:buSzPts val="1950"/>
              <a:buChar char="•"/>
            </a:pPr>
            <a:r>
              <a:rPr lang="en-IN" sz="1950" b="1">
                <a:highlight>
                  <a:srgbClr val="FFFFFF"/>
                </a:highlight>
                <a:latin typeface="Arial"/>
                <a:ea typeface="Arial"/>
                <a:cs typeface="Arial"/>
                <a:sym typeface="Arial"/>
              </a:rPr>
              <a:t>I removed the far outliers in salary using IQR method. Now the outliers are much less and are closely bound to the range</a:t>
            </a:r>
            <a:endParaRPr sz="1950" b="1">
              <a:highlight>
                <a:srgbClr val="FFFFFF"/>
              </a:highlight>
              <a:latin typeface="Arial"/>
              <a:ea typeface="Arial"/>
              <a:cs typeface="Arial"/>
              <a:sym typeface="Arial"/>
            </a:endParaRPr>
          </a:p>
          <a:p>
            <a:pPr marL="457200" lvl="0" indent="0" algn="l" rtl="0">
              <a:lnSpc>
                <a:spcPct val="100000"/>
              </a:lnSpc>
              <a:spcBef>
                <a:spcPts val="1000"/>
              </a:spcBef>
              <a:spcAft>
                <a:spcPts val="0"/>
              </a:spcAft>
              <a:buNone/>
            </a:pPr>
            <a:endParaRPr sz="1950" b="1">
              <a:highlight>
                <a:srgbClr val="FFFFFF"/>
              </a:highlight>
              <a:latin typeface="Arial"/>
              <a:ea typeface="Arial"/>
              <a:cs typeface="Arial"/>
              <a:sym typeface="Arial"/>
            </a:endParaRPr>
          </a:p>
        </p:txBody>
      </p:sp>
      <p:pic>
        <p:nvPicPr>
          <p:cNvPr id="167" name="Google Shape;167;p22"/>
          <p:cNvPicPr preferRelativeResize="0"/>
          <p:nvPr/>
        </p:nvPicPr>
        <p:blipFill>
          <a:blip r:embed="rId3">
            <a:alphaModFix/>
          </a:blip>
          <a:stretch>
            <a:fillRect/>
          </a:stretch>
        </p:blipFill>
        <p:spPr>
          <a:xfrm>
            <a:off x="208475" y="1131005"/>
            <a:ext cx="5553075" cy="4267200"/>
          </a:xfrm>
          <a:prstGeom prst="rect">
            <a:avLst/>
          </a:prstGeom>
          <a:noFill/>
          <a:ln>
            <a:noFill/>
          </a:ln>
        </p:spPr>
      </p:pic>
      <p:pic>
        <p:nvPicPr>
          <p:cNvPr id="168" name="Google Shape;168;p22"/>
          <p:cNvPicPr preferRelativeResize="0"/>
          <p:nvPr/>
        </p:nvPicPr>
        <p:blipFill>
          <a:blip r:embed="rId4">
            <a:alphaModFix/>
          </a:blip>
          <a:stretch>
            <a:fillRect/>
          </a:stretch>
        </p:blipFill>
        <p:spPr>
          <a:xfrm>
            <a:off x="5913950" y="3571050"/>
            <a:ext cx="6125650" cy="22646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74" name="Google Shape;174;p23"/>
          <p:cNvSpPr txBox="1">
            <a:spLocks noGrp="1"/>
          </p:cNvSpPr>
          <p:nvPr>
            <p:ph type="body" idx="1"/>
          </p:nvPr>
        </p:nvSpPr>
        <p:spPr>
          <a:xfrm>
            <a:off x="6208450" y="2584170"/>
            <a:ext cx="5983500" cy="1046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000"/>
              </a:spcBef>
              <a:spcAft>
                <a:spcPts val="0"/>
              </a:spcAft>
              <a:buNone/>
            </a:pPr>
            <a:r>
              <a:rPr lang="en-IN" sz="1950" b="1" dirty="0">
                <a:highlight>
                  <a:srgbClr val="FFFFFF"/>
                </a:highlight>
                <a:latin typeface="Arial"/>
                <a:ea typeface="Arial"/>
                <a:cs typeface="Arial"/>
                <a:sym typeface="Arial"/>
              </a:rPr>
              <a:t>The KDE plot of salary column shows the presence of a bell curve like shape </a:t>
            </a:r>
            <a:r>
              <a:rPr lang="en-IN" sz="1950" b="1" dirty="0" err="1">
                <a:highlight>
                  <a:srgbClr val="FFFFFF"/>
                </a:highlight>
                <a:latin typeface="Arial"/>
                <a:ea typeface="Arial"/>
                <a:cs typeface="Arial"/>
                <a:sym typeface="Arial"/>
              </a:rPr>
              <a:t>i.e</a:t>
            </a:r>
            <a:r>
              <a:rPr lang="en-IN" sz="1950" b="1" dirty="0">
                <a:highlight>
                  <a:srgbClr val="FFFFFF"/>
                </a:highlight>
                <a:latin typeface="Arial"/>
                <a:ea typeface="Arial"/>
                <a:cs typeface="Arial"/>
                <a:sym typeface="Arial"/>
              </a:rPr>
              <a:t> a normal distribution</a:t>
            </a:r>
            <a:endParaRPr sz="2100" b="1" dirty="0"/>
          </a:p>
        </p:txBody>
      </p:sp>
      <p:pic>
        <p:nvPicPr>
          <p:cNvPr id="175" name="Google Shape;175;p23"/>
          <p:cNvPicPr preferRelativeResize="0"/>
          <p:nvPr/>
        </p:nvPicPr>
        <p:blipFill>
          <a:blip r:embed="rId3">
            <a:alphaModFix/>
          </a:blip>
          <a:stretch>
            <a:fillRect/>
          </a:stretch>
        </p:blipFill>
        <p:spPr>
          <a:xfrm>
            <a:off x="208475" y="1097075"/>
            <a:ext cx="5543550" cy="424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81" name="Google Shape;181;p24"/>
          <p:cNvSpPr txBox="1">
            <a:spLocks noGrp="1"/>
          </p:cNvSpPr>
          <p:nvPr>
            <p:ph type="body" idx="1"/>
          </p:nvPr>
        </p:nvSpPr>
        <p:spPr>
          <a:xfrm>
            <a:off x="5986625" y="433525"/>
            <a:ext cx="5983500" cy="10983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000"/>
              </a:spcBef>
              <a:spcAft>
                <a:spcPts val="0"/>
              </a:spcAft>
              <a:buNone/>
            </a:pPr>
            <a:r>
              <a:rPr lang="en-IN" sz="1950" b="1" dirty="0">
                <a:highlight>
                  <a:srgbClr val="FFFFFF"/>
                </a:highlight>
                <a:latin typeface="Arial"/>
                <a:ea typeface="Arial"/>
                <a:cs typeface="Arial"/>
                <a:sym typeface="Arial"/>
              </a:rPr>
              <a:t>I have plotted the box plots for all variables and this time the outliers are much less and is better to perform analysis</a:t>
            </a:r>
            <a:endParaRPr sz="2100" b="1" dirty="0"/>
          </a:p>
        </p:txBody>
      </p:sp>
      <p:pic>
        <p:nvPicPr>
          <p:cNvPr id="182" name="Google Shape;182;p24"/>
          <p:cNvPicPr preferRelativeResize="0"/>
          <p:nvPr/>
        </p:nvPicPr>
        <p:blipFill>
          <a:blip r:embed="rId3">
            <a:alphaModFix/>
          </a:blip>
          <a:stretch>
            <a:fillRect/>
          </a:stretch>
        </p:blipFill>
        <p:spPr>
          <a:xfrm>
            <a:off x="146150" y="1531825"/>
            <a:ext cx="6553949" cy="3474775"/>
          </a:xfrm>
          <a:prstGeom prst="rect">
            <a:avLst/>
          </a:prstGeom>
          <a:noFill/>
          <a:ln>
            <a:noFill/>
          </a:ln>
        </p:spPr>
      </p:pic>
      <p:pic>
        <p:nvPicPr>
          <p:cNvPr id="183" name="Google Shape;183;p24"/>
          <p:cNvPicPr preferRelativeResize="0"/>
          <p:nvPr/>
        </p:nvPicPr>
        <p:blipFill>
          <a:blip r:embed="rId4">
            <a:alphaModFix/>
          </a:blip>
          <a:stretch>
            <a:fillRect/>
          </a:stretch>
        </p:blipFill>
        <p:spPr>
          <a:xfrm>
            <a:off x="6852499" y="1684225"/>
            <a:ext cx="5187102" cy="42158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89" name="Google Shape;189;p25"/>
          <p:cNvSpPr txBox="1">
            <a:spLocks noGrp="1"/>
          </p:cNvSpPr>
          <p:nvPr>
            <p:ph type="body" idx="1"/>
          </p:nvPr>
        </p:nvSpPr>
        <p:spPr>
          <a:xfrm>
            <a:off x="6291325" y="629250"/>
            <a:ext cx="5900575" cy="1241700"/>
          </a:xfrm>
          <a:prstGeom prst="rect">
            <a:avLst/>
          </a:prstGeom>
          <a:noFill/>
          <a:ln>
            <a:noFill/>
          </a:ln>
        </p:spPr>
        <p:txBody>
          <a:bodyPr spcFirstLastPara="1" wrap="square" lIns="91425" tIns="45700" rIns="91425" bIns="45700" anchor="t" anchorCtr="0">
            <a:noAutofit/>
          </a:bodyPr>
          <a:lstStyle/>
          <a:p>
            <a:pPr marL="147400" lvl="0" indent="0" algn="l" rtl="0">
              <a:lnSpc>
                <a:spcPct val="150000"/>
              </a:lnSpc>
              <a:spcBef>
                <a:spcPts val="1100"/>
              </a:spcBef>
              <a:spcAft>
                <a:spcPts val="0"/>
              </a:spcAft>
              <a:buSzPct val="100000"/>
              <a:buNone/>
            </a:pPr>
            <a:r>
              <a:rPr lang="en-IN" sz="1600" b="1" dirty="0">
                <a:highlight>
                  <a:srgbClr val="FFFFFF"/>
                </a:highlight>
                <a:latin typeface="Arial"/>
                <a:ea typeface="Arial"/>
                <a:cs typeface="Arial"/>
                <a:sym typeface="Arial"/>
              </a:rPr>
              <a:t>I have plotted histograms for all numerical attributes and most of them show a normal distribution except for a few like </a:t>
            </a:r>
            <a:r>
              <a:rPr lang="en-IN" sz="1600" b="1" dirty="0" err="1">
                <a:highlight>
                  <a:srgbClr val="FFFFFF"/>
                </a:highlight>
                <a:latin typeface="Arial"/>
                <a:ea typeface="Arial"/>
                <a:cs typeface="Arial"/>
                <a:sym typeface="Arial"/>
              </a:rPr>
              <a:t>MechanicalEngg</a:t>
            </a:r>
            <a:r>
              <a:rPr lang="en-IN" sz="1600" b="1" dirty="0">
                <a:highlight>
                  <a:srgbClr val="FFFFFF"/>
                </a:highlight>
                <a:latin typeface="Arial"/>
                <a:ea typeface="Arial"/>
                <a:cs typeface="Arial"/>
                <a:sym typeface="Arial"/>
              </a:rPr>
              <a:t>, conscientiousness, agreeableness, extraversion and </a:t>
            </a:r>
            <a:r>
              <a:rPr lang="en-IN" sz="1600" b="1" dirty="0" err="1">
                <a:highlight>
                  <a:srgbClr val="FFFFFF"/>
                </a:highlight>
                <a:latin typeface="Arial"/>
                <a:ea typeface="Arial"/>
                <a:cs typeface="Arial"/>
                <a:sym typeface="Arial"/>
              </a:rPr>
              <a:t>openness_to_experience</a:t>
            </a:r>
            <a:endParaRPr sz="1600" b="1" dirty="0"/>
          </a:p>
        </p:txBody>
      </p:sp>
      <p:pic>
        <p:nvPicPr>
          <p:cNvPr id="190" name="Google Shape;190;p25"/>
          <p:cNvPicPr preferRelativeResize="0"/>
          <p:nvPr/>
        </p:nvPicPr>
        <p:blipFill>
          <a:blip r:embed="rId3">
            <a:alphaModFix/>
          </a:blip>
          <a:stretch>
            <a:fillRect/>
          </a:stretch>
        </p:blipFill>
        <p:spPr>
          <a:xfrm>
            <a:off x="6200100" y="2537375"/>
            <a:ext cx="5900574" cy="3114350"/>
          </a:xfrm>
          <a:prstGeom prst="rect">
            <a:avLst/>
          </a:prstGeom>
          <a:noFill/>
          <a:ln>
            <a:noFill/>
          </a:ln>
        </p:spPr>
      </p:pic>
      <p:pic>
        <p:nvPicPr>
          <p:cNvPr id="191" name="Google Shape;191;p25"/>
          <p:cNvPicPr preferRelativeResize="0"/>
          <p:nvPr/>
        </p:nvPicPr>
        <p:blipFill>
          <a:blip r:embed="rId4">
            <a:alphaModFix/>
          </a:blip>
          <a:stretch>
            <a:fillRect/>
          </a:stretch>
        </p:blipFill>
        <p:spPr>
          <a:xfrm>
            <a:off x="208475" y="1062950"/>
            <a:ext cx="5900575" cy="4721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97" name="Google Shape;197;p26"/>
          <p:cNvSpPr txBox="1">
            <a:spLocks noGrp="1"/>
          </p:cNvSpPr>
          <p:nvPr>
            <p:ph type="body" idx="1"/>
          </p:nvPr>
        </p:nvSpPr>
        <p:spPr>
          <a:xfrm>
            <a:off x="6423275" y="246910"/>
            <a:ext cx="5678400" cy="3668700"/>
          </a:xfrm>
          <a:prstGeom prst="rect">
            <a:avLst/>
          </a:prstGeom>
          <a:noFill/>
          <a:ln>
            <a:noFill/>
          </a:ln>
        </p:spPr>
        <p:txBody>
          <a:bodyPr spcFirstLastPara="1" wrap="square" lIns="91425" tIns="45700" rIns="91425" bIns="45700" anchor="t" anchorCtr="0">
            <a:noAutofit/>
          </a:bodyPr>
          <a:lstStyle/>
          <a:p>
            <a:pPr marL="457200" marR="304800" lvl="0" indent="-330200" algn="l" rtl="0">
              <a:lnSpc>
                <a:spcPct val="150000"/>
              </a:lnSpc>
              <a:spcBef>
                <a:spcPts val="1000"/>
              </a:spcBef>
              <a:spcAft>
                <a:spcPts val="0"/>
              </a:spcAft>
              <a:buSzPts val="1600"/>
              <a:buFont typeface="Arial"/>
              <a:buChar char="•"/>
            </a:pPr>
            <a:r>
              <a:rPr lang="en-IN" sz="1600" b="1" dirty="0">
                <a:latin typeface="Arial"/>
                <a:ea typeface="Arial"/>
                <a:cs typeface="Arial"/>
                <a:sym typeface="Arial"/>
              </a:rPr>
              <a:t>I built a function that calculates the frequency, number of unique values, displays the unique values and the cardinality for each categorical column.</a:t>
            </a:r>
            <a:endParaRPr sz="1600" b="1" dirty="0">
              <a:latin typeface="Arial"/>
              <a:ea typeface="Arial"/>
              <a:cs typeface="Arial"/>
              <a:sym typeface="Arial"/>
            </a:endParaRPr>
          </a:p>
          <a:p>
            <a:pPr marL="457200" lvl="0" indent="-330200" algn="l" rtl="0">
              <a:lnSpc>
                <a:spcPct val="150000"/>
              </a:lnSpc>
              <a:spcBef>
                <a:spcPts val="0"/>
              </a:spcBef>
              <a:spcAft>
                <a:spcPts val="0"/>
              </a:spcAft>
              <a:buSzPts val="1600"/>
              <a:buChar char="•"/>
            </a:pPr>
            <a:r>
              <a:rPr lang="en-IN" sz="1600" b="1" dirty="0">
                <a:highlight>
                  <a:srgbClr val="FFFFFF"/>
                </a:highlight>
                <a:latin typeface="Arial"/>
                <a:ea typeface="Arial"/>
                <a:cs typeface="Arial"/>
                <a:sym typeface="Arial"/>
              </a:rPr>
              <a:t>I moved on to look into Designation columns cardinality. It is observed that software engineers and developers occupy 20% of the data, followed by system engineers and programmer analysts that occupy around 10% of the data.</a:t>
            </a:r>
            <a:endParaRPr sz="1600" b="1" dirty="0">
              <a:latin typeface="Arial"/>
              <a:ea typeface="Arial"/>
              <a:cs typeface="Arial"/>
              <a:sym typeface="Arial"/>
            </a:endParaRPr>
          </a:p>
          <a:p>
            <a:pPr marL="457200" marR="114300" lvl="0" indent="-330200" algn="l" rtl="0">
              <a:lnSpc>
                <a:spcPct val="150000"/>
              </a:lnSpc>
              <a:spcBef>
                <a:spcPts val="0"/>
              </a:spcBef>
              <a:spcAft>
                <a:spcPts val="0"/>
              </a:spcAft>
              <a:buSzPts val="1600"/>
              <a:buFont typeface="Arial"/>
              <a:buChar char="•"/>
            </a:pPr>
            <a:r>
              <a:rPr lang="en-IN" sz="1600" b="1" dirty="0">
                <a:latin typeface="Arial"/>
                <a:ea typeface="Arial"/>
                <a:cs typeface="Arial"/>
                <a:sym typeface="Arial"/>
              </a:rPr>
              <a:t>From Job City, we can observe that Bangalore hold the highest share of jobs followed by Thiruvananthapuram, Noida, Hyderabad and Pune.</a:t>
            </a:r>
          </a:p>
          <a:p>
            <a:pPr marL="457200" marR="114300" lvl="0" indent="-330200" algn="l" rtl="0">
              <a:lnSpc>
                <a:spcPct val="150000"/>
              </a:lnSpc>
              <a:spcBef>
                <a:spcPts val="0"/>
              </a:spcBef>
              <a:spcAft>
                <a:spcPts val="0"/>
              </a:spcAft>
              <a:buSzPts val="1600"/>
              <a:buFont typeface="Arial"/>
              <a:buChar char="•"/>
            </a:pPr>
            <a:r>
              <a:rPr lang="en-IN" sz="1600" b="1" dirty="0">
                <a:latin typeface="Arial"/>
                <a:ea typeface="Arial"/>
                <a:cs typeface="Arial"/>
                <a:sym typeface="Arial"/>
              </a:rPr>
              <a:t> Most of the students in 10 Board and 12 Board are from CBSE Board. About 92% of the students did </a:t>
            </a:r>
            <a:r>
              <a:rPr lang="en-IN" sz="1600" b="1" dirty="0" err="1">
                <a:latin typeface="Arial"/>
                <a:ea typeface="Arial"/>
                <a:cs typeface="Arial"/>
                <a:sym typeface="Arial"/>
              </a:rPr>
              <a:t>B.Tech</a:t>
            </a:r>
            <a:r>
              <a:rPr lang="en-IN" sz="1600" b="1" dirty="0">
                <a:latin typeface="Arial"/>
                <a:ea typeface="Arial"/>
                <a:cs typeface="Arial"/>
                <a:sym typeface="Arial"/>
              </a:rPr>
              <a:t> which is the highest among all. The least is </a:t>
            </a:r>
            <a:r>
              <a:rPr lang="en-IN" sz="1600" b="1" dirty="0" err="1">
                <a:latin typeface="Arial"/>
                <a:ea typeface="Arial"/>
                <a:cs typeface="Arial"/>
                <a:sym typeface="Arial"/>
              </a:rPr>
              <a:t>M.Sc</a:t>
            </a:r>
            <a:r>
              <a:rPr lang="en-IN" sz="1600" b="1" dirty="0">
                <a:latin typeface="Arial"/>
                <a:ea typeface="Arial"/>
                <a:cs typeface="Arial"/>
                <a:sym typeface="Arial"/>
              </a:rPr>
              <a:t> Tech which is around 0.03% only</a:t>
            </a:r>
            <a:endParaRPr sz="1600" b="1" dirty="0">
              <a:latin typeface="Arial"/>
              <a:ea typeface="Arial"/>
              <a:cs typeface="Arial"/>
              <a:sym typeface="Arial"/>
            </a:endParaRPr>
          </a:p>
          <a:p>
            <a:pPr marL="0" lvl="0" indent="0" algn="l" rtl="0">
              <a:lnSpc>
                <a:spcPct val="150000"/>
              </a:lnSpc>
              <a:spcBef>
                <a:spcPts val="1100"/>
              </a:spcBef>
              <a:spcAft>
                <a:spcPts val="0"/>
              </a:spcAft>
              <a:buSzPts val="935"/>
              <a:buNone/>
            </a:pPr>
            <a:endParaRPr sz="1600" b="1" dirty="0">
              <a:highlight>
                <a:srgbClr val="FFFFFF"/>
              </a:highlight>
              <a:latin typeface="Arial"/>
              <a:ea typeface="Arial"/>
              <a:cs typeface="Arial"/>
              <a:sym typeface="Arial"/>
            </a:endParaRPr>
          </a:p>
        </p:txBody>
      </p:sp>
      <p:pic>
        <p:nvPicPr>
          <p:cNvPr id="198" name="Google Shape;198;p26"/>
          <p:cNvPicPr preferRelativeResize="0"/>
          <p:nvPr/>
        </p:nvPicPr>
        <p:blipFill>
          <a:blip r:embed="rId3">
            <a:alphaModFix/>
          </a:blip>
          <a:stretch>
            <a:fillRect/>
          </a:stretch>
        </p:blipFill>
        <p:spPr>
          <a:xfrm>
            <a:off x="64950" y="1013551"/>
            <a:ext cx="3186900" cy="4142975"/>
          </a:xfrm>
          <a:prstGeom prst="rect">
            <a:avLst/>
          </a:prstGeom>
          <a:noFill/>
          <a:ln>
            <a:noFill/>
          </a:ln>
        </p:spPr>
      </p:pic>
      <p:pic>
        <p:nvPicPr>
          <p:cNvPr id="199" name="Google Shape;199;p26"/>
          <p:cNvPicPr preferRelativeResize="0"/>
          <p:nvPr/>
        </p:nvPicPr>
        <p:blipFill>
          <a:blip r:embed="rId4">
            <a:alphaModFix/>
          </a:blip>
          <a:stretch>
            <a:fillRect/>
          </a:stretch>
        </p:blipFill>
        <p:spPr>
          <a:xfrm>
            <a:off x="3182425" y="1010050"/>
            <a:ext cx="3461600" cy="4026450"/>
          </a:xfrm>
          <a:prstGeom prst="rect">
            <a:avLst/>
          </a:prstGeom>
          <a:noFill/>
          <a:ln>
            <a:noFill/>
          </a:ln>
        </p:spPr>
      </p:pic>
      <p:pic>
        <p:nvPicPr>
          <p:cNvPr id="200" name="Google Shape;200;p26"/>
          <p:cNvPicPr preferRelativeResize="0"/>
          <p:nvPr/>
        </p:nvPicPr>
        <p:blipFill>
          <a:blip r:embed="rId5">
            <a:alphaModFix/>
          </a:blip>
          <a:stretch>
            <a:fillRect/>
          </a:stretch>
        </p:blipFill>
        <p:spPr>
          <a:xfrm>
            <a:off x="1754249" y="5259725"/>
            <a:ext cx="3584975" cy="1486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206" name="Google Shape;206;p27"/>
          <p:cNvSpPr txBox="1">
            <a:spLocks noGrp="1"/>
          </p:cNvSpPr>
          <p:nvPr>
            <p:ph type="body" idx="1"/>
          </p:nvPr>
        </p:nvSpPr>
        <p:spPr>
          <a:xfrm>
            <a:off x="6903725" y="1738325"/>
            <a:ext cx="5234700" cy="4569000"/>
          </a:xfrm>
          <a:prstGeom prst="rect">
            <a:avLst/>
          </a:prstGeom>
          <a:noFill/>
          <a:ln>
            <a:noFill/>
          </a:ln>
        </p:spPr>
        <p:txBody>
          <a:bodyPr spcFirstLastPara="1" wrap="square" lIns="91425" tIns="45700" rIns="91425" bIns="45700" anchor="t" anchorCtr="0">
            <a:noAutofit/>
          </a:bodyPr>
          <a:lstStyle/>
          <a:p>
            <a:pPr marL="457200" lvl="0" indent="-330200" algn="l" rtl="0">
              <a:lnSpc>
                <a:spcPct val="150000"/>
              </a:lnSpc>
              <a:spcBef>
                <a:spcPts val="1000"/>
              </a:spcBef>
              <a:spcAft>
                <a:spcPts val="0"/>
              </a:spcAft>
              <a:buSzPts val="1600"/>
              <a:buFont typeface="Arial"/>
              <a:buChar char="•"/>
            </a:pPr>
            <a:r>
              <a:rPr lang="en-IN" sz="1600" b="1">
                <a:highlight>
                  <a:srgbClr val="FFFFFF"/>
                </a:highlight>
                <a:latin typeface="Arial"/>
                <a:ea typeface="Arial"/>
                <a:cs typeface="Arial"/>
                <a:sym typeface="Arial"/>
              </a:rPr>
              <a:t>I have plotted count plots for the categorical columns and observed that there are a lot more males than females. Males are about 75% and females are about 25% only. </a:t>
            </a:r>
            <a:endParaRPr sz="1600" b="1">
              <a:highlight>
                <a:srgbClr val="FFFFFF"/>
              </a:highlight>
              <a:latin typeface="Arial"/>
              <a:ea typeface="Arial"/>
              <a:cs typeface="Arial"/>
              <a:sym typeface="Arial"/>
            </a:endParaRPr>
          </a:p>
          <a:p>
            <a:pPr marL="457200" lvl="0" indent="-330200" algn="l" rtl="0">
              <a:lnSpc>
                <a:spcPct val="150000"/>
              </a:lnSpc>
              <a:spcBef>
                <a:spcPts val="0"/>
              </a:spcBef>
              <a:spcAft>
                <a:spcPts val="0"/>
              </a:spcAft>
              <a:buSzPts val="1600"/>
              <a:buFont typeface="Arial"/>
              <a:buChar char="•"/>
            </a:pPr>
            <a:r>
              <a:rPr lang="en-IN" sz="1600" b="1">
                <a:highlight>
                  <a:srgbClr val="FFFFFF"/>
                </a:highlight>
                <a:latin typeface="Arial"/>
                <a:ea typeface="Arial"/>
                <a:cs typeface="Arial"/>
                <a:sym typeface="Arial"/>
              </a:rPr>
              <a:t>There are more number of Tier 2 colleges than tier 1 significantly. </a:t>
            </a:r>
            <a:endParaRPr sz="1600" b="1">
              <a:highlight>
                <a:srgbClr val="FFFFFF"/>
              </a:highlight>
              <a:latin typeface="Arial"/>
              <a:ea typeface="Arial"/>
              <a:cs typeface="Arial"/>
              <a:sym typeface="Arial"/>
            </a:endParaRPr>
          </a:p>
          <a:p>
            <a:pPr marL="457200" lvl="0" indent="-330200" algn="l" rtl="0">
              <a:lnSpc>
                <a:spcPct val="150000"/>
              </a:lnSpc>
              <a:spcBef>
                <a:spcPts val="0"/>
              </a:spcBef>
              <a:spcAft>
                <a:spcPts val="0"/>
              </a:spcAft>
              <a:buSzPts val="1600"/>
              <a:buFont typeface="Arial"/>
              <a:buChar char="•"/>
            </a:pPr>
            <a:r>
              <a:rPr lang="en-IN" sz="1600" b="1">
                <a:highlight>
                  <a:srgbClr val="FFFFFF"/>
                </a:highlight>
                <a:latin typeface="Arial"/>
                <a:ea typeface="Arial"/>
                <a:cs typeface="Arial"/>
                <a:sym typeface="Arial"/>
              </a:rPr>
              <a:t> Most of the students have graduated their 12th Class in 2009 and there fore finished their college graduation in 2013</a:t>
            </a:r>
            <a:endParaRPr sz="1600" b="1">
              <a:latin typeface="Arial"/>
              <a:ea typeface="Arial"/>
              <a:cs typeface="Arial"/>
              <a:sym typeface="Arial"/>
            </a:endParaRPr>
          </a:p>
        </p:txBody>
      </p:sp>
      <p:pic>
        <p:nvPicPr>
          <p:cNvPr id="207" name="Google Shape;207;p27"/>
          <p:cNvPicPr preferRelativeResize="0"/>
          <p:nvPr/>
        </p:nvPicPr>
        <p:blipFill>
          <a:blip r:embed="rId3">
            <a:alphaModFix/>
          </a:blip>
          <a:stretch>
            <a:fillRect/>
          </a:stretch>
        </p:blipFill>
        <p:spPr>
          <a:xfrm>
            <a:off x="152400" y="1496349"/>
            <a:ext cx="6751337" cy="3701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213" name="Google Shape;213;p28"/>
          <p:cNvSpPr txBox="1">
            <a:spLocks noGrp="1"/>
          </p:cNvSpPr>
          <p:nvPr>
            <p:ph type="body" idx="1"/>
          </p:nvPr>
        </p:nvSpPr>
        <p:spPr>
          <a:xfrm>
            <a:off x="446225" y="5209050"/>
            <a:ext cx="8389800" cy="12417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1000"/>
              </a:spcBef>
              <a:spcAft>
                <a:spcPts val="0"/>
              </a:spcAft>
              <a:buSzPts val="1500"/>
              <a:buChar char="•"/>
            </a:pPr>
            <a:r>
              <a:rPr lang="en-IN" sz="1500" b="1">
                <a:highlight>
                  <a:srgbClr val="FFFFFF"/>
                </a:highlight>
                <a:latin typeface="Arial"/>
                <a:ea typeface="Arial"/>
                <a:cs typeface="Arial"/>
                <a:sym typeface="Arial"/>
              </a:rPr>
              <a:t>Most of the colleges are from Uttar Pradesh and the least are from Goa, Sikkim, Meghalaya and Union Territories. </a:t>
            </a:r>
            <a:endParaRPr sz="1500" b="1">
              <a:highlight>
                <a:srgbClr val="FFFFFF"/>
              </a:highlight>
              <a:latin typeface="Arial"/>
              <a:ea typeface="Arial"/>
              <a:cs typeface="Arial"/>
              <a:sym typeface="Arial"/>
            </a:endParaRPr>
          </a:p>
          <a:p>
            <a:pPr marL="457200" lvl="0" indent="-323850" algn="l" rtl="0">
              <a:lnSpc>
                <a:spcPct val="150000"/>
              </a:lnSpc>
              <a:spcBef>
                <a:spcPts val="0"/>
              </a:spcBef>
              <a:spcAft>
                <a:spcPts val="0"/>
              </a:spcAft>
              <a:buSzPts val="1500"/>
              <a:buChar char="•"/>
            </a:pPr>
            <a:r>
              <a:rPr lang="en-IN" sz="1500" b="1">
                <a:highlight>
                  <a:srgbClr val="FFFFFF"/>
                </a:highlight>
                <a:latin typeface="Arial"/>
                <a:ea typeface="Arial"/>
                <a:cs typeface="Arial"/>
                <a:sym typeface="Arial"/>
              </a:rPr>
              <a:t>Most people pursued courses like ECE, CSE, Information Technology and Computer Engineering.</a:t>
            </a:r>
            <a:endParaRPr sz="1500" b="1">
              <a:highlight>
                <a:srgbClr val="FFFFFF"/>
              </a:highlight>
              <a:latin typeface="Arial"/>
              <a:ea typeface="Arial"/>
              <a:cs typeface="Arial"/>
              <a:sym typeface="Arial"/>
            </a:endParaRPr>
          </a:p>
          <a:p>
            <a:pPr marL="0" lvl="0" indent="0" algn="l" rtl="0">
              <a:lnSpc>
                <a:spcPct val="150000"/>
              </a:lnSpc>
              <a:spcBef>
                <a:spcPts val="1100"/>
              </a:spcBef>
              <a:spcAft>
                <a:spcPts val="0"/>
              </a:spcAft>
              <a:buNone/>
            </a:pPr>
            <a:endParaRPr sz="1500" b="1">
              <a:latin typeface="Arial"/>
              <a:ea typeface="Arial"/>
              <a:cs typeface="Arial"/>
              <a:sym typeface="Arial"/>
            </a:endParaRPr>
          </a:p>
        </p:txBody>
      </p:sp>
      <p:pic>
        <p:nvPicPr>
          <p:cNvPr id="214" name="Google Shape;214;p28"/>
          <p:cNvPicPr preferRelativeResize="0"/>
          <p:nvPr/>
        </p:nvPicPr>
        <p:blipFill>
          <a:blip r:embed="rId3">
            <a:alphaModFix/>
          </a:blip>
          <a:stretch>
            <a:fillRect/>
          </a:stretch>
        </p:blipFill>
        <p:spPr>
          <a:xfrm>
            <a:off x="700425" y="1013575"/>
            <a:ext cx="8814125" cy="397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sp>
        <p:nvSpPr>
          <p:cNvPr id="220" name="Google Shape;220;p29"/>
          <p:cNvSpPr txBox="1">
            <a:spLocks noGrp="1"/>
          </p:cNvSpPr>
          <p:nvPr>
            <p:ph type="body" idx="1"/>
          </p:nvPr>
        </p:nvSpPr>
        <p:spPr>
          <a:xfrm>
            <a:off x="5935750" y="1620900"/>
            <a:ext cx="6110100" cy="41775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100"/>
              </a:spcBef>
              <a:spcAft>
                <a:spcPts val="0"/>
              </a:spcAft>
              <a:buSzPts val="1800"/>
              <a:buFont typeface="Arial"/>
              <a:buChar char="•"/>
            </a:pPr>
            <a:r>
              <a:rPr lang="en-IN" sz="1800" b="1">
                <a:highlight>
                  <a:srgbClr val="FFFFFF"/>
                </a:highlight>
                <a:latin typeface="Arial"/>
                <a:ea typeface="Arial"/>
                <a:cs typeface="Arial"/>
                <a:sym typeface="Arial"/>
              </a:rPr>
              <a:t>A box plot between Salary and JobCity is plotted filtered to top 10 JobCities. </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It is clearly noticeable that Mumabai has the highest salaries surpassed by a small margin from pune and banglore. </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Makes sense as Cost of living is high in mumbai and looking into the lowest salaries, they are in Delhi</a:t>
            </a:r>
            <a:endParaRPr sz="1800" b="1">
              <a:latin typeface="Arial"/>
              <a:ea typeface="Arial"/>
              <a:cs typeface="Arial"/>
              <a:sym typeface="Arial"/>
            </a:endParaRPr>
          </a:p>
        </p:txBody>
      </p:sp>
      <p:pic>
        <p:nvPicPr>
          <p:cNvPr id="221" name="Google Shape;221;p29"/>
          <p:cNvPicPr preferRelativeResize="0"/>
          <p:nvPr/>
        </p:nvPicPr>
        <p:blipFill>
          <a:blip r:embed="rId3">
            <a:alphaModFix/>
          </a:blip>
          <a:stretch>
            <a:fillRect/>
          </a:stretch>
        </p:blipFill>
        <p:spPr>
          <a:xfrm>
            <a:off x="648225" y="1000530"/>
            <a:ext cx="5287515" cy="52092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sp>
        <p:nvSpPr>
          <p:cNvPr id="227" name="Google Shape;227;p30"/>
          <p:cNvSpPr txBox="1">
            <a:spLocks noGrp="1"/>
          </p:cNvSpPr>
          <p:nvPr>
            <p:ph type="body" idx="1"/>
          </p:nvPr>
        </p:nvSpPr>
        <p:spPr>
          <a:xfrm>
            <a:off x="6918000" y="1568700"/>
            <a:ext cx="5274000" cy="3146700"/>
          </a:xfrm>
          <a:prstGeom prst="rect">
            <a:avLst/>
          </a:prstGeom>
          <a:noFill/>
          <a:ln>
            <a:noFill/>
          </a:ln>
        </p:spPr>
        <p:txBody>
          <a:bodyPr spcFirstLastPara="1" wrap="square" lIns="91425" tIns="45700" rIns="91425" bIns="45700" anchor="t" anchorCtr="0">
            <a:noAutofit/>
          </a:bodyPr>
          <a:lstStyle/>
          <a:p>
            <a:pPr marL="457200" lvl="0" indent="-360997" algn="l" rtl="0">
              <a:lnSpc>
                <a:spcPct val="150000"/>
              </a:lnSpc>
              <a:spcBef>
                <a:spcPts val="1100"/>
              </a:spcBef>
              <a:spcAft>
                <a:spcPts val="0"/>
              </a:spcAft>
              <a:buSzPts val="2085"/>
              <a:buChar char="•"/>
            </a:pPr>
            <a:r>
              <a:rPr lang="en-IN" sz="2085" b="1"/>
              <a:t>A box plot between Salary and Gender is plotted. </a:t>
            </a:r>
            <a:endParaRPr sz="2085" b="1"/>
          </a:p>
          <a:p>
            <a:pPr marL="457200" lvl="0" indent="-360997" algn="l" rtl="0">
              <a:lnSpc>
                <a:spcPct val="150000"/>
              </a:lnSpc>
              <a:spcBef>
                <a:spcPts val="0"/>
              </a:spcBef>
              <a:spcAft>
                <a:spcPts val="0"/>
              </a:spcAft>
              <a:buSzPts val="2085"/>
              <a:buChar char="•"/>
            </a:pPr>
            <a:r>
              <a:rPr lang="en-IN" sz="2085" b="1"/>
              <a:t>It is noticeable that there is no partiality shown in terms of salaries between Male and Females, which is an important point to note.</a:t>
            </a:r>
            <a:endParaRPr sz="2085" b="1"/>
          </a:p>
        </p:txBody>
      </p:sp>
      <p:pic>
        <p:nvPicPr>
          <p:cNvPr id="228" name="Google Shape;228;p30"/>
          <p:cNvPicPr preferRelativeResize="0"/>
          <p:nvPr/>
        </p:nvPicPr>
        <p:blipFill>
          <a:blip r:embed="rId3">
            <a:alphaModFix/>
          </a:blip>
          <a:stretch>
            <a:fillRect/>
          </a:stretch>
        </p:blipFill>
        <p:spPr>
          <a:xfrm>
            <a:off x="674300" y="1639880"/>
            <a:ext cx="5895975" cy="436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pic>
        <p:nvPicPr>
          <p:cNvPr id="234" name="Google Shape;234;p31"/>
          <p:cNvPicPr preferRelativeResize="0"/>
          <p:nvPr/>
        </p:nvPicPr>
        <p:blipFill>
          <a:blip r:embed="rId3">
            <a:alphaModFix/>
          </a:blip>
          <a:stretch>
            <a:fillRect/>
          </a:stretch>
        </p:blipFill>
        <p:spPr>
          <a:xfrm>
            <a:off x="491650" y="1343950"/>
            <a:ext cx="5800725" cy="4391025"/>
          </a:xfrm>
          <a:prstGeom prst="rect">
            <a:avLst/>
          </a:prstGeom>
          <a:noFill/>
          <a:ln>
            <a:noFill/>
          </a:ln>
        </p:spPr>
      </p:pic>
      <p:sp>
        <p:nvSpPr>
          <p:cNvPr id="235" name="Google Shape;235;p31"/>
          <p:cNvSpPr txBox="1">
            <a:spLocks noGrp="1"/>
          </p:cNvSpPr>
          <p:nvPr>
            <p:ph type="body" idx="1"/>
          </p:nvPr>
        </p:nvSpPr>
        <p:spPr>
          <a:xfrm>
            <a:off x="6918000" y="1568700"/>
            <a:ext cx="5274000" cy="3146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1100"/>
              </a:spcBef>
              <a:spcAft>
                <a:spcPts val="0"/>
              </a:spcAft>
              <a:buClr>
                <a:srgbClr val="000000"/>
              </a:buClr>
              <a:buSzPts val="2000"/>
              <a:buChar char="•"/>
            </a:pPr>
            <a:r>
              <a:rPr lang="en-IN" sz="2000" b="1">
                <a:highlight>
                  <a:srgbClr val="FFFFFF"/>
                </a:highlight>
                <a:latin typeface="Arial"/>
                <a:ea typeface="Arial"/>
                <a:cs typeface="Arial"/>
                <a:sym typeface="Arial"/>
              </a:rPr>
              <a:t>A box plot between Salary and Degree holding is plotted. </a:t>
            </a:r>
            <a:endParaRPr sz="2000" b="1">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000000"/>
              </a:buClr>
              <a:buSzPts val="2000"/>
              <a:buChar char="•"/>
            </a:pPr>
            <a:r>
              <a:rPr lang="en-IN" sz="2000" b="1">
                <a:highlight>
                  <a:srgbClr val="FFFFFF"/>
                </a:highlight>
                <a:latin typeface="Arial"/>
                <a:ea typeface="Arial"/>
                <a:cs typeface="Arial"/>
                <a:sym typeface="Arial"/>
              </a:rPr>
              <a:t>We can see that those with a M.Sc or M.Tech Degree earn the most over a slight margin from those with a B.Tech Degree. </a:t>
            </a:r>
            <a:endParaRPr sz="2000" b="1">
              <a:highlight>
                <a:srgbClr val="FFFFFF"/>
              </a:highlight>
              <a:latin typeface="Arial"/>
              <a:ea typeface="Arial"/>
              <a:cs typeface="Arial"/>
              <a:sym typeface="Arial"/>
            </a:endParaRPr>
          </a:p>
          <a:p>
            <a:pPr marL="457200" lvl="0" indent="-355600" algn="l" rtl="0">
              <a:lnSpc>
                <a:spcPct val="150000"/>
              </a:lnSpc>
              <a:spcBef>
                <a:spcPts val="0"/>
              </a:spcBef>
              <a:spcAft>
                <a:spcPts val="0"/>
              </a:spcAft>
              <a:buClr>
                <a:srgbClr val="000000"/>
              </a:buClr>
              <a:buSzPts val="2000"/>
              <a:buChar char="•"/>
            </a:pPr>
            <a:r>
              <a:rPr lang="en-IN" sz="2000" b="1">
                <a:highlight>
                  <a:srgbClr val="FFFFFF"/>
                </a:highlight>
                <a:latin typeface="Arial"/>
                <a:ea typeface="Arial"/>
                <a:cs typeface="Arial"/>
                <a:sym typeface="Arial"/>
              </a:rPr>
              <a:t>The lowest earners are holders of MCA degree by a significant margin of close to 1 LPA.</a:t>
            </a:r>
            <a:endParaRPr sz="2000" b="1">
              <a:highlight>
                <a:srgbClr val="FFFFFF"/>
              </a:highlight>
              <a:latin typeface="Arial"/>
              <a:ea typeface="Arial"/>
              <a:cs typeface="Arial"/>
              <a:sym typeface="Arial"/>
            </a:endParaRPr>
          </a:p>
          <a:p>
            <a:pPr marL="0" lvl="0" indent="0" algn="l" rtl="0">
              <a:lnSpc>
                <a:spcPct val="150000"/>
              </a:lnSpc>
              <a:spcBef>
                <a:spcPts val="1100"/>
              </a:spcBef>
              <a:spcAft>
                <a:spcPts val="0"/>
              </a:spcAft>
              <a:buNone/>
            </a:pPr>
            <a:endParaRPr sz="2000"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p:nvPr/>
        </p:nvSpPr>
        <p:spPr>
          <a:xfrm>
            <a:off x="737794" y="1299175"/>
            <a:ext cx="10748400" cy="4941000"/>
          </a:xfrm>
          <a:prstGeom prst="rect">
            <a:avLst/>
          </a:prstGeom>
          <a:noFill/>
          <a:ln>
            <a:noFill/>
          </a:ln>
        </p:spPr>
        <p:txBody>
          <a:bodyPr spcFirstLastPara="1" wrap="square" lIns="91425" tIns="45700" rIns="91425" bIns="45700" anchor="t" anchorCtr="0">
            <a:spAutoFit/>
          </a:bodyPr>
          <a:lstStyle/>
          <a:p>
            <a:pPr marL="285750" marR="0" lvl="0" indent="-304800" algn="just" rtl="0">
              <a:spcBef>
                <a:spcPts val="0"/>
              </a:spcBef>
              <a:spcAft>
                <a:spcPts val="0"/>
              </a:spcAft>
              <a:buClr>
                <a:schemeClr val="dk1"/>
              </a:buClr>
              <a:buSzPts val="2100"/>
              <a:buFont typeface="Arial"/>
              <a:buChar char="•"/>
            </a:pPr>
            <a:r>
              <a:rPr lang="en-IN" sz="2100" b="1" dirty="0">
                <a:solidFill>
                  <a:schemeClr val="dk1"/>
                </a:solidFill>
                <a:latin typeface="Calibri"/>
                <a:ea typeface="Calibri"/>
                <a:cs typeface="Calibri"/>
                <a:sym typeface="Calibri"/>
              </a:rPr>
              <a:t>Hola ! I’m Tej, a 20 year-old Data Analytics fresh graduate from Asia Pacific University, Malaysia. My academic journey has been well versed with numerous assignments using tools like Python, SQL, Power BI and Excel. I enjoyed the process of analysing data and solving problems throughout the coursework and I aim to continue to do so in my career.</a:t>
            </a:r>
            <a:endParaRPr sz="2100" b="1"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2100" b="1" dirty="0">
              <a:solidFill>
                <a:schemeClr val="dk1"/>
              </a:solidFill>
              <a:latin typeface="Calibri"/>
              <a:ea typeface="Calibri"/>
              <a:cs typeface="Calibri"/>
              <a:sym typeface="Calibri"/>
            </a:endParaRPr>
          </a:p>
          <a:p>
            <a:pPr marL="285750" marR="0" lvl="0" indent="-304800" algn="just" rtl="0">
              <a:spcBef>
                <a:spcPts val="0"/>
              </a:spcBef>
              <a:spcAft>
                <a:spcPts val="0"/>
              </a:spcAft>
              <a:buClr>
                <a:schemeClr val="dk1"/>
              </a:buClr>
              <a:buSzPts val="2100"/>
              <a:buFont typeface="Arial"/>
              <a:buChar char="•"/>
            </a:pPr>
            <a:r>
              <a:rPr lang="en-IN" sz="2100" b="1" dirty="0">
                <a:solidFill>
                  <a:schemeClr val="dk1"/>
                </a:solidFill>
                <a:latin typeface="Calibri"/>
                <a:ea typeface="Calibri"/>
                <a:cs typeface="Calibri"/>
                <a:sym typeface="Calibri"/>
              </a:rPr>
              <a:t>Previously, I worked as </a:t>
            </a:r>
            <a:r>
              <a:rPr lang="en-IN" sz="2100" b="1" dirty="0" err="1">
                <a:solidFill>
                  <a:schemeClr val="dk1"/>
                </a:solidFill>
                <a:latin typeface="Calibri"/>
                <a:ea typeface="Calibri"/>
                <a:cs typeface="Calibri"/>
                <a:sym typeface="Calibri"/>
              </a:rPr>
              <a:t>as</a:t>
            </a:r>
            <a:r>
              <a:rPr lang="en-IN" sz="2100" b="1" dirty="0">
                <a:solidFill>
                  <a:schemeClr val="dk1"/>
                </a:solidFill>
                <a:latin typeface="Calibri"/>
                <a:ea typeface="Calibri"/>
                <a:cs typeface="Calibri"/>
                <a:sym typeface="Calibri"/>
              </a:rPr>
              <a:t> Data Analyst and Web Dev Intern at Asian Football Confederation, a subsidiary of FIFA. I have worked there for 4 months learning visualization tools such as Power BI, Tableau, Google Analytics and developed a user registration system with HTML, CSS, JS and PHP.</a:t>
            </a:r>
            <a:endParaRPr sz="2100" b="1"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2100" b="1" dirty="0">
              <a:solidFill>
                <a:schemeClr val="dk1"/>
              </a:solidFill>
              <a:latin typeface="Calibri"/>
              <a:ea typeface="Calibri"/>
              <a:cs typeface="Calibri"/>
              <a:sym typeface="Calibri"/>
            </a:endParaRPr>
          </a:p>
          <a:p>
            <a:pPr marL="285750" marR="0" lvl="0" indent="-304800" algn="just" rtl="0">
              <a:spcBef>
                <a:spcPts val="0"/>
              </a:spcBef>
              <a:spcAft>
                <a:spcPts val="0"/>
              </a:spcAft>
              <a:buClr>
                <a:schemeClr val="dk1"/>
              </a:buClr>
              <a:buSzPts val="2100"/>
              <a:buFont typeface="Calibri"/>
              <a:buChar char="•"/>
            </a:pPr>
            <a:r>
              <a:rPr lang="en-IN" sz="2100" b="1" dirty="0">
                <a:solidFill>
                  <a:schemeClr val="dk1"/>
                </a:solidFill>
                <a:latin typeface="Calibri"/>
                <a:ea typeface="Calibri"/>
                <a:cs typeface="Calibri"/>
                <a:sym typeface="Calibri"/>
              </a:rPr>
              <a:t>In my Final Year at University I have developed a House Price Prediction Model with Machine Learning algorithms with an accuracy of 87%.</a:t>
            </a:r>
            <a:endParaRPr sz="2100" b="1"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2100" b="1" dirty="0">
              <a:solidFill>
                <a:schemeClr val="dk1"/>
              </a:solidFill>
              <a:latin typeface="Calibri"/>
              <a:ea typeface="Calibri"/>
              <a:cs typeface="Calibri"/>
              <a:sym typeface="Calibri"/>
            </a:endParaRPr>
          </a:p>
          <a:p>
            <a:pPr marL="285750" marR="0" lvl="0" indent="-304800" algn="l" rtl="0">
              <a:spcBef>
                <a:spcPts val="0"/>
              </a:spcBef>
              <a:spcAft>
                <a:spcPts val="0"/>
              </a:spcAft>
              <a:buClr>
                <a:schemeClr val="dk1"/>
              </a:buClr>
              <a:buSzPts val="2100"/>
              <a:buFont typeface="Calibri"/>
              <a:buChar char="•"/>
            </a:pPr>
            <a:r>
              <a:rPr lang="en-IN" sz="2100" b="1" dirty="0">
                <a:solidFill>
                  <a:schemeClr val="dk1"/>
                </a:solidFill>
                <a:latin typeface="Calibri"/>
                <a:ea typeface="Calibri"/>
                <a:cs typeface="Calibri"/>
                <a:sym typeface="Calibri"/>
              </a:rPr>
              <a:t>Have a look at my portfolio below :</a:t>
            </a:r>
            <a:endParaRPr sz="2100" b="1" dirty="0">
              <a:solidFill>
                <a:schemeClr val="dk1"/>
              </a:solidFill>
              <a:latin typeface="Calibri"/>
              <a:ea typeface="Calibri"/>
              <a:cs typeface="Calibri"/>
              <a:sym typeface="Calibri"/>
            </a:endParaRPr>
          </a:p>
          <a:p>
            <a:pPr marL="457200" marR="0" lvl="0" indent="0" algn="l" rtl="0">
              <a:spcBef>
                <a:spcPts val="0"/>
              </a:spcBef>
              <a:spcAft>
                <a:spcPts val="0"/>
              </a:spcAft>
              <a:buNone/>
            </a:pPr>
            <a:r>
              <a:rPr lang="en-IN" sz="2100" b="1" u="sng" dirty="0">
                <a:solidFill>
                  <a:schemeClr val="hlink"/>
                </a:solidFill>
                <a:latin typeface="Calibri"/>
                <a:ea typeface="Calibri"/>
                <a:cs typeface="Calibri"/>
                <a:sym typeface="Calibri"/>
                <a:hlinkClick r:id="rId3"/>
              </a:rPr>
              <a:t>Portfolio Website</a:t>
            </a:r>
            <a:r>
              <a:rPr lang="en-IN" sz="2100" b="1" dirty="0">
                <a:solidFill>
                  <a:schemeClr val="dk1"/>
                </a:solidFill>
                <a:latin typeface="Calibri"/>
                <a:ea typeface="Calibri"/>
                <a:cs typeface="Calibri"/>
                <a:sym typeface="Calibri"/>
              </a:rPr>
              <a:t> - </a:t>
            </a:r>
            <a:r>
              <a:rPr lang="en-IN" sz="2100" b="1" u="sng" dirty="0" err="1">
                <a:solidFill>
                  <a:schemeClr val="hlink"/>
                </a:solidFill>
                <a:latin typeface="Calibri"/>
                <a:ea typeface="Calibri"/>
                <a:cs typeface="Calibri"/>
                <a:sym typeface="Calibri"/>
                <a:hlinkClick r:id="rId4"/>
              </a:rPr>
              <a:t>Linkedin</a:t>
            </a:r>
            <a:r>
              <a:rPr lang="en-IN" sz="2100" b="1" dirty="0">
                <a:solidFill>
                  <a:schemeClr val="dk1"/>
                </a:solidFill>
                <a:latin typeface="Calibri"/>
                <a:ea typeface="Calibri"/>
                <a:cs typeface="Calibri"/>
                <a:sym typeface="Calibri"/>
              </a:rPr>
              <a:t> - </a:t>
            </a:r>
            <a:r>
              <a:rPr lang="en-IN" sz="2100" b="1" u="sng" dirty="0" err="1">
                <a:solidFill>
                  <a:schemeClr val="hlink"/>
                </a:solidFill>
                <a:latin typeface="Calibri"/>
                <a:ea typeface="Calibri"/>
                <a:cs typeface="Calibri"/>
                <a:sym typeface="Calibri"/>
                <a:hlinkClick r:id="rId5"/>
              </a:rPr>
              <a:t>Github</a:t>
            </a:r>
            <a:endParaRPr sz="2100" b="1" dirty="0">
              <a:solidFill>
                <a:schemeClr val="dk1"/>
              </a:solidFill>
              <a:latin typeface="Calibri"/>
              <a:ea typeface="Calibri"/>
              <a:cs typeface="Calibri"/>
              <a:sym typeface="Calibri"/>
            </a:endParaRPr>
          </a:p>
        </p:txBody>
      </p:sp>
      <p:sp>
        <p:nvSpPr>
          <p:cNvPr id="106" name="Google Shape;106;p14"/>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sp>
        <p:nvSpPr>
          <p:cNvPr id="241" name="Google Shape;241;p32"/>
          <p:cNvSpPr txBox="1">
            <a:spLocks noGrp="1"/>
          </p:cNvSpPr>
          <p:nvPr>
            <p:ph type="body" idx="1"/>
          </p:nvPr>
        </p:nvSpPr>
        <p:spPr>
          <a:xfrm>
            <a:off x="6565800" y="1777475"/>
            <a:ext cx="5626200" cy="2768400"/>
          </a:xfrm>
          <a:prstGeom prst="rect">
            <a:avLst/>
          </a:prstGeom>
          <a:noFill/>
          <a:ln>
            <a:noFill/>
          </a:ln>
        </p:spPr>
        <p:txBody>
          <a:bodyPr spcFirstLastPara="1" wrap="square" lIns="91425" tIns="45700" rIns="91425" bIns="45700" anchor="t" anchorCtr="0">
            <a:noAutofit/>
          </a:bodyPr>
          <a:lstStyle/>
          <a:p>
            <a:pPr marL="457200" lvl="0" indent="-361950" algn="l" rtl="0">
              <a:lnSpc>
                <a:spcPct val="150000"/>
              </a:lnSpc>
              <a:spcBef>
                <a:spcPts val="1100"/>
              </a:spcBef>
              <a:spcAft>
                <a:spcPts val="0"/>
              </a:spcAft>
              <a:buSzPts val="2100"/>
              <a:buChar char="•"/>
            </a:pPr>
            <a:r>
              <a:rPr lang="en-IN" sz="2100" b="1">
                <a:highlight>
                  <a:srgbClr val="FFFFFF"/>
                </a:highlight>
                <a:latin typeface="Arial"/>
                <a:ea typeface="Arial"/>
                <a:cs typeface="Arial"/>
                <a:sym typeface="Arial"/>
              </a:rPr>
              <a:t>A box plot between Salary and CollegeState is plotted. </a:t>
            </a:r>
            <a:endParaRPr sz="2100" b="1">
              <a:highlight>
                <a:srgbClr val="FFFFFF"/>
              </a:highlight>
              <a:latin typeface="Arial"/>
              <a:ea typeface="Arial"/>
              <a:cs typeface="Arial"/>
              <a:sym typeface="Arial"/>
            </a:endParaRPr>
          </a:p>
          <a:p>
            <a:pPr marL="457200" lvl="0" indent="-361950" algn="l" rtl="0">
              <a:lnSpc>
                <a:spcPct val="150000"/>
              </a:lnSpc>
              <a:spcBef>
                <a:spcPts val="0"/>
              </a:spcBef>
              <a:spcAft>
                <a:spcPts val="0"/>
              </a:spcAft>
              <a:buSzPts val="2100"/>
              <a:buChar char="•"/>
            </a:pPr>
            <a:r>
              <a:rPr lang="en-IN" sz="2100" b="1">
                <a:highlight>
                  <a:srgbClr val="FFFFFF"/>
                </a:highlight>
                <a:latin typeface="Arial"/>
                <a:ea typeface="Arial"/>
                <a:cs typeface="Arial"/>
                <a:sym typeface="Arial"/>
              </a:rPr>
              <a:t>Surprisingly, jobs in J&amp;K have the highest salaries. Jobs in Union Territories have the lowest salaries</a:t>
            </a:r>
            <a:endParaRPr sz="2100" b="1">
              <a:latin typeface="Arial"/>
              <a:ea typeface="Arial"/>
              <a:cs typeface="Arial"/>
              <a:sym typeface="Arial"/>
            </a:endParaRPr>
          </a:p>
        </p:txBody>
      </p:sp>
      <p:pic>
        <p:nvPicPr>
          <p:cNvPr id="242" name="Google Shape;242;p32"/>
          <p:cNvPicPr preferRelativeResize="0"/>
          <p:nvPr/>
        </p:nvPicPr>
        <p:blipFill>
          <a:blip r:embed="rId3">
            <a:alphaModFix/>
          </a:blip>
          <a:stretch>
            <a:fillRect/>
          </a:stretch>
        </p:blipFill>
        <p:spPr>
          <a:xfrm>
            <a:off x="1013575" y="1157130"/>
            <a:ext cx="4756267" cy="52092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sp>
        <p:nvSpPr>
          <p:cNvPr id="248" name="Google Shape;248;p33"/>
          <p:cNvSpPr txBox="1">
            <a:spLocks noGrp="1"/>
          </p:cNvSpPr>
          <p:nvPr>
            <p:ph type="body" idx="1"/>
          </p:nvPr>
        </p:nvSpPr>
        <p:spPr>
          <a:xfrm>
            <a:off x="655000" y="1177250"/>
            <a:ext cx="10767300" cy="1450500"/>
          </a:xfrm>
          <a:prstGeom prst="rect">
            <a:avLst/>
          </a:prstGeom>
          <a:noFill/>
          <a:ln>
            <a:noFill/>
          </a:ln>
        </p:spPr>
        <p:txBody>
          <a:bodyPr spcFirstLastPara="1" wrap="square" lIns="91425" tIns="45700" rIns="91425" bIns="45700" anchor="t" anchorCtr="0">
            <a:normAutofit fontScale="70000" lnSpcReduction="20000"/>
          </a:bodyPr>
          <a:lstStyle/>
          <a:p>
            <a:pPr marL="457200" lvl="0" indent="-336550" algn="l" rtl="0">
              <a:lnSpc>
                <a:spcPct val="150000"/>
              </a:lnSpc>
              <a:spcBef>
                <a:spcPts val="1000"/>
              </a:spcBef>
              <a:spcAft>
                <a:spcPts val="0"/>
              </a:spcAft>
              <a:buSzPct val="100000"/>
              <a:buChar char="•"/>
            </a:pPr>
            <a:r>
              <a:rPr lang="en-IN" sz="2000" b="1">
                <a:highlight>
                  <a:srgbClr val="FFFFFF"/>
                </a:highlight>
                <a:latin typeface="Arial"/>
                <a:ea typeface="Arial"/>
                <a:cs typeface="Arial"/>
                <a:sym typeface="Arial"/>
              </a:rPr>
              <a:t>A box plot between Salary and collegeGPA is plotted. </a:t>
            </a:r>
            <a:endParaRPr sz="2000" b="1">
              <a:highlight>
                <a:srgbClr val="FFFFFF"/>
              </a:highlight>
              <a:latin typeface="Arial"/>
              <a:ea typeface="Arial"/>
              <a:cs typeface="Arial"/>
              <a:sym typeface="Arial"/>
            </a:endParaRPr>
          </a:p>
          <a:p>
            <a:pPr marL="457200" lvl="0" indent="-336550" algn="l" rtl="0">
              <a:lnSpc>
                <a:spcPct val="150000"/>
              </a:lnSpc>
              <a:spcBef>
                <a:spcPts val="0"/>
              </a:spcBef>
              <a:spcAft>
                <a:spcPts val="0"/>
              </a:spcAft>
              <a:buSzPct val="100000"/>
              <a:buChar char="•"/>
            </a:pPr>
            <a:r>
              <a:rPr lang="en-IN" sz="2000" b="1">
                <a:highlight>
                  <a:srgbClr val="FFFFFF"/>
                </a:highlight>
                <a:latin typeface="Arial"/>
                <a:ea typeface="Arial"/>
                <a:cs typeface="Arial"/>
                <a:sym typeface="Arial"/>
              </a:rPr>
              <a:t>The 10 Percentage, 12 Percentage, GPA in college does not play any role in determining the salary of an individual. From the graph, there are people who have a good score that earn around 1LPA as well as close to 6LPA</a:t>
            </a:r>
            <a:endParaRPr sz="2000" b="1">
              <a:latin typeface="Arial"/>
              <a:ea typeface="Arial"/>
              <a:cs typeface="Arial"/>
              <a:sym typeface="Arial"/>
            </a:endParaRPr>
          </a:p>
        </p:txBody>
      </p:sp>
      <p:pic>
        <p:nvPicPr>
          <p:cNvPr id="249" name="Google Shape;249;p33"/>
          <p:cNvPicPr preferRelativeResize="0"/>
          <p:nvPr/>
        </p:nvPicPr>
        <p:blipFill>
          <a:blip r:embed="rId3">
            <a:alphaModFix/>
          </a:blip>
          <a:stretch>
            <a:fillRect/>
          </a:stretch>
        </p:blipFill>
        <p:spPr>
          <a:xfrm>
            <a:off x="8183650" y="2432425"/>
            <a:ext cx="3839149" cy="3677849"/>
          </a:xfrm>
          <a:prstGeom prst="rect">
            <a:avLst/>
          </a:prstGeom>
          <a:noFill/>
          <a:ln>
            <a:noFill/>
          </a:ln>
        </p:spPr>
      </p:pic>
      <p:pic>
        <p:nvPicPr>
          <p:cNvPr id="250" name="Google Shape;250;p33"/>
          <p:cNvPicPr preferRelativeResize="0"/>
          <p:nvPr/>
        </p:nvPicPr>
        <p:blipFill>
          <a:blip r:embed="rId4">
            <a:alphaModFix/>
          </a:blip>
          <a:stretch>
            <a:fillRect/>
          </a:stretch>
        </p:blipFill>
        <p:spPr>
          <a:xfrm>
            <a:off x="96050" y="2780150"/>
            <a:ext cx="3988579" cy="3925450"/>
          </a:xfrm>
          <a:prstGeom prst="rect">
            <a:avLst/>
          </a:prstGeom>
          <a:noFill/>
          <a:ln>
            <a:noFill/>
          </a:ln>
        </p:spPr>
      </p:pic>
      <p:pic>
        <p:nvPicPr>
          <p:cNvPr id="251" name="Google Shape;251;p33"/>
          <p:cNvPicPr preferRelativeResize="0"/>
          <p:nvPr/>
        </p:nvPicPr>
        <p:blipFill>
          <a:blip r:embed="rId5">
            <a:alphaModFix/>
          </a:blip>
          <a:stretch>
            <a:fillRect/>
          </a:stretch>
        </p:blipFill>
        <p:spPr>
          <a:xfrm>
            <a:off x="4119074" y="2856350"/>
            <a:ext cx="3839160" cy="377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Bivariate Analysis</a:t>
            </a:r>
            <a:endParaRPr b="1">
              <a:solidFill>
                <a:srgbClr val="FF0000"/>
              </a:solidFill>
            </a:endParaRPr>
          </a:p>
        </p:txBody>
      </p:sp>
      <p:sp>
        <p:nvSpPr>
          <p:cNvPr id="257" name="Google Shape;257;p34"/>
          <p:cNvSpPr txBox="1">
            <a:spLocks noGrp="1"/>
          </p:cNvSpPr>
          <p:nvPr>
            <p:ph type="body" idx="1"/>
          </p:nvPr>
        </p:nvSpPr>
        <p:spPr>
          <a:xfrm>
            <a:off x="5861125" y="629250"/>
            <a:ext cx="6330900" cy="53127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Font typeface="Arial"/>
              <a:buChar char="•"/>
            </a:pPr>
            <a:r>
              <a:rPr lang="en-IN" sz="1800" b="1">
                <a:highlight>
                  <a:srgbClr val="FFFFFF"/>
                </a:highlight>
                <a:latin typeface="Arial"/>
                <a:ea typeface="Arial"/>
                <a:cs typeface="Arial"/>
                <a:sym typeface="Arial"/>
              </a:rPr>
              <a:t>A box plot between Specialization and CollegeTier is plotted.</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 We can observe that most of the students are from Tier 2 colleges. Some courses like metallurgical engineering, information science, and ceramic engineering are offered by only tier 1 colleges. </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Specializations like mechanical and production engineering, internal comustin endinge, instrumentation enginerring, and information science engineering, industrial management engineering, embedded systems technology, aeronautics and electronics are offered only by tier 2 colleges</a:t>
            </a:r>
            <a:endParaRPr sz="1800" b="1"/>
          </a:p>
        </p:txBody>
      </p:sp>
      <p:pic>
        <p:nvPicPr>
          <p:cNvPr id="258" name="Google Shape;258;p34"/>
          <p:cNvPicPr preferRelativeResize="0"/>
          <p:nvPr/>
        </p:nvPicPr>
        <p:blipFill>
          <a:blip r:embed="rId3">
            <a:alphaModFix/>
          </a:blip>
          <a:stretch>
            <a:fillRect/>
          </a:stretch>
        </p:blipFill>
        <p:spPr>
          <a:xfrm>
            <a:off x="648200" y="1144055"/>
            <a:ext cx="4923336" cy="52092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Research Question - 1</a:t>
            </a:r>
            <a:endParaRPr b="1">
              <a:solidFill>
                <a:srgbClr val="FF0000"/>
              </a:solidFill>
            </a:endParaRPr>
          </a:p>
        </p:txBody>
      </p:sp>
      <p:sp>
        <p:nvSpPr>
          <p:cNvPr id="264" name="Google Shape;264;p35"/>
          <p:cNvSpPr txBox="1">
            <a:spLocks noGrp="1"/>
          </p:cNvSpPr>
          <p:nvPr>
            <p:ph type="body" idx="1"/>
          </p:nvPr>
        </p:nvSpPr>
        <p:spPr>
          <a:xfrm>
            <a:off x="6735350" y="629250"/>
            <a:ext cx="5456700" cy="3486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1000"/>
              </a:spcBef>
              <a:spcAft>
                <a:spcPts val="0"/>
              </a:spcAft>
              <a:buSzPts val="2000"/>
              <a:buFont typeface="Arial"/>
              <a:buChar char="•"/>
            </a:pPr>
            <a:r>
              <a:rPr lang="en-IN" sz="2000" b="1">
                <a:highlight>
                  <a:srgbClr val="FFFFFF"/>
                </a:highlight>
                <a:latin typeface="Arial"/>
                <a:ea typeface="Arial"/>
                <a:cs typeface="Arial"/>
                <a:sym typeface="Arial"/>
              </a:rPr>
              <a:t>The hypothesis by the TOI articles is correct. </a:t>
            </a:r>
            <a:endParaRPr sz="2000" b="1">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IN" sz="2000" b="1">
                <a:highlight>
                  <a:srgbClr val="FFFFFF"/>
                </a:highlight>
                <a:latin typeface="Arial"/>
                <a:ea typeface="Arial"/>
                <a:cs typeface="Arial"/>
                <a:sym typeface="Arial"/>
              </a:rPr>
              <a:t>Those with jobs as a programming analyst, software engineers and hardware engineer and associate engineer can earn upto 2.5 - 3 lakhs per annum. </a:t>
            </a:r>
            <a:endParaRPr sz="2000" b="1">
              <a:highlight>
                <a:srgbClr val="FFFFFF"/>
              </a:highlight>
              <a:latin typeface="Arial"/>
              <a:ea typeface="Arial"/>
              <a:cs typeface="Arial"/>
              <a:sym typeface="Arial"/>
            </a:endParaRPr>
          </a:p>
          <a:p>
            <a:pPr marL="457200" lvl="0" indent="-355600" algn="l" rtl="0">
              <a:lnSpc>
                <a:spcPct val="150000"/>
              </a:lnSpc>
              <a:spcBef>
                <a:spcPts val="0"/>
              </a:spcBef>
              <a:spcAft>
                <a:spcPts val="0"/>
              </a:spcAft>
              <a:buSzPts val="2000"/>
              <a:buFont typeface="Arial"/>
              <a:buChar char="•"/>
            </a:pPr>
            <a:r>
              <a:rPr lang="en-IN" sz="2000" b="1">
                <a:highlight>
                  <a:srgbClr val="FFFFFF"/>
                </a:highlight>
                <a:latin typeface="Arial"/>
                <a:ea typeface="Arial"/>
                <a:cs typeface="Arial"/>
                <a:sym typeface="Arial"/>
              </a:rPr>
              <a:t>From the boxplot, we can see that all four are earing atleast 3LPA per annum.</a:t>
            </a:r>
            <a:endParaRPr sz="2000" b="1">
              <a:latin typeface="Arial"/>
              <a:ea typeface="Arial"/>
              <a:cs typeface="Arial"/>
              <a:sym typeface="Arial"/>
            </a:endParaRPr>
          </a:p>
        </p:txBody>
      </p:sp>
      <p:pic>
        <p:nvPicPr>
          <p:cNvPr id="265" name="Google Shape;265;p35"/>
          <p:cNvPicPr preferRelativeResize="0"/>
          <p:nvPr/>
        </p:nvPicPr>
        <p:blipFill>
          <a:blip r:embed="rId3">
            <a:alphaModFix/>
          </a:blip>
          <a:stretch>
            <a:fillRect/>
          </a:stretch>
        </p:blipFill>
        <p:spPr>
          <a:xfrm>
            <a:off x="778700" y="1131005"/>
            <a:ext cx="4847612" cy="52092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Research Question - 2</a:t>
            </a:r>
            <a:endParaRPr b="1">
              <a:solidFill>
                <a:srgbClr val="FF0000"/>
              </a:solidFill>
            </a:endParaRPr>
          </a:p>
        </p:txBody>
      </p:sp>
      <p:sp>
        <p:nvSpPr>
          <p:cNvPr id="271" name="Google Shape;271;p36"/>
          <p:cNvSpPr txBox="1">
            <a:spLocks noGrp="1"/>
          </p:cNvSpPr>
          <p:nvPr>
            <p:ph type="body" idx="1"/>
          </p:nvPr>
        </p:nvSpPr>
        <p:spPr>
          <a:xfrm>
            <a:off x="6591825" y="146475"/>
            <a:ext cx="5456700" cy="34860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sz="1800" b="1">
                <a:highlight>
                  <a:srgbClr val="FFFFFF"/>
                </a:highlight>
                <a:latin typeface="Arial"/>
                <a:ea typeface="Arial"/>
                <a:cs typeface="Arial"/>
                <a:sym typeface="Arial"/>
              </a:rPr>
              <a:t>A box plot between Specialization and Gender is plotted. </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Char char="•"/>
            </a:pPr>
            <a:r>
              <a:rPr lang="en-IN" sz="1800" b="1">
                <a:highlight>
                  <a:srgbClr val="FFFFFF"/>
                </a:highlight>
                <a:latin typeface="Arial"/>
                <a:ea typeface="Arial"/>
                <a:cs typeface="Arial"/>
                <a:sym typeface="Arial"/>
              </a:rPr>
              <a:t>We can observe that most of the students are Males. Biomedical engineering and information and communication technology courses are chosen by only females. Industrial engineering &amp; computer science course has equal number of males and females. </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Char char="•"/>
            </a:pPr>
            <a:r>
              <a:rPr lang="en-IN" sz="1800" b="1">
                <a:highlight>
                  <a:srgbClr val="FFFFFF"/>
                </a:highlight>
                <a:latin typeface="Arial"/>
                <a:ea typeface="Arial"/>
                <a:cs typeface="Arial"/>
                <a:sym typeface="Arial"/>
              </a:rPr>
              <a:t>Mechanical engineering has the lowest ratio of males and females. Courses that relate to mechanical, automotive, aeronautical, industrial and management have less females</a:t>
            </a:r>
            <a:endParaRPr sz="1800" b="1">
              <a:latin typeface="Arial"/>
              <a:ea typeface="Arial"/>
              <a:cs typeface="Arial"/>
              <a:sym typeface="Arial"/>
            </a:endParaRPr>
          </a:p>
        </p:txBody>
      </p:sp>
      <p:pic>
        <p:nvPicPr>
          <p:cNvPr id="272" name="Google Shape;272;p36"/>
          <p:cNvPicPr preferRelativeResize="0"/>
          <p:nvPr/>
        </p:nvPicPr>
        <p:blipFill>
          <a:blip r:embed="rId3">
            <a:alphaModFix/>
          </a:blip>
          <a:stretch>
            <a:fillRect/>
          </a:stretch>
        </p:blipFill>
        <p:spPr>
          <a:xfrm>
            <a:off x="1131000" y="987480"/>
            <a:ext cx="4486351" cy="52092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Conclusion</a:t>
            </a:r>
            <a:endParaRPr b="1">
              <a:solidFill>
                <a:srgbClr val="FF0000"/>
              </a:solidFill>
            </a:endParaRPr>
          </a:p>
        </p:txBody>
      </p:sp>
      <p:sp>
        <p:nvSpPr>
          <p:cNvPr id="278" name="Google Shape;278;p37"/>
          <p:cNvSpPr txBox="1">
            <a:spLocks noGrp="1"/>
          </p:cNvSpPr>
          <p:nvPr>
            <p:ph type="body" idx="1"/>
          </p:nvPr>
        </p:nvSpPr>
        <p:spPr>
          <a:xfrm>
            <a:off x="550625" y="1244775"/>
            <a:ext cx="11497800" cy="49059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sz="1800" b="1">
                <a:highlight>
                  <a:srgbClr val="FFFFFF"/>
                </a:highlight>
                <a:latin typeface="Arial"/>
                <a:ea typeface="Arial"/>
                <a:cs typeface="Arial"/>
                <a:sym typeface="Arial"/>
              </a:rPr>
              <a:t>To conclude there are many factors that affect the salary of a candidate.</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The City at where the job is located (State and City), the designation, the degree of a candidate effect the salary.</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Most people pursued courses such as CSE and ECE and most of the colleges are from Uttar Pradesh State.</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Most of the jobs are in Banglore City and most of the candidates have studied in CBSE Board only.</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Most of the candidates did B.tech about 92% of them only 0.03% of them have a degree in M.Sc (Tech)</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The highest salaries are found in Mumbai city, but when seen in terms of state the highest is in Jammu &amp; Kashmir</a:t>
            </a:r>
            <a:endParaRPr sz="1800" b="1">
              <a:highlight>
                <a:srgbClr val="FFFFFF"/>
              </a:highlight>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N" sz="1800" b="1">
                <a:highlight>
                  <a:srgbClr val="FFFFFF"/>
                </a:highlight>
                <a:latin typeface="Arial"/>
                <a:ea typeface="Arial"/>
                <a:cs typeface="Arial"/>
                <a:sym typeface="Arial"/>
              </a:rPr>
              <a:t>Both the Hypothesis in Research Questions 1 and 2 turned out to be True.</a:t>
            </a:r>
            <a:endParaRPr sz="1800" b="1">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84" name="Google Shape;284;p38"/>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Description</a:t>
            </a:r>
            <a:endParaRPr b="1">
              <a:solidFill>
                <a:srgbClr val="FF0000"/>
              </a:solidFill>
            </a:endParaRPr>
          </a:p>
        </p:txBody>
      </p:sp>
      <p:sp>
        <p:nvSpPr>
          <p:cNvPr id="112" name="Google Shape;112;p15"/>
          <p:cNvSpPr txBox="1">
            <a:spLocks noGrp="1"/>
          </p:cNvSpPr>
          <p:nvPr>
            <p:ph type="title"/>
          </p:nvPr>
        </p:nvSpPr>
        <p:spPr>
          <a:xfrm>
            <a:off x="208472" y="30479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Objective</a:t>
            </a:r>
            <a:endParaRPr b="1">
              <a:solidFill>
                <a:srgbClr val="FF0000"/>
              </a:solidFill>
            </a:endParaRPr>
          </a:p>
        </p:txBody>
      </p:sp>
      <p:sp>
        <p:nvSpPr>
          <p:cNvPr id="113" name="Google Shape;113;p15"/>
          <p:cNvSpPr txBox="1"/>
          <p:nvPr/>
        </p:nvSpPr>
        <p:spPr>
          <a:xfrm>
            <a:off x="208475" y="1157100"/>
            <a:ext cx="11983500" cy="1908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IN" sz="1600" b="1">
                <a:solidFill>
                  <a:schemeClr val="dk1"/>
                </a:solidFill>
              </a:rPr>
              <a:t>The dataset, derived from the Aspiring Mind Employment Outcome 2015 (AMEO) study by Aspiring Minds, focuses solely on engineering students. It encompasses employment results such as salary, job titles, and job locations as dependent variables. Additionally, it includes standardized scores for cognitive skills, technical skills, and personality traits, alongside demographic information. With roughly 40 independent variables and 4000 data points, the dataset comprises a mixture of continuous and categorical variables, each candidate being uniquely identified.</a:t>
            </a:r>
            <a:endParaRPr sz="1800" b="1">
              <a:solidFill>
                <a:schemeClr val="dk1"/>
              </a:solidFill>
            </a:endParaRPr>
          </a:p>
        </p:txBody>
      </p:sp>
      <p:sp>
        <p:nvSpPr>
          <p:cNvPr id="114" name="Google Shape;114;p15"/>
          <p:cNvSpPr txBox="1"/>
          <p:nvPr/>
        </p:nvSpPr>
        <p:spPr>
          <a:xfrm>
            <a:off x="104250" y="4296975"/>
            <a:ext cx="11983500" cy="1169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IN" sz="1600" b="1">
                <a:solidFill>
                  <a:schemeClr val="dk1"/>
                </a:solidFill>
              </a:rPr>
              <a:t>The main objective is to analyse the AMEO dataset with target variable as Salary. A thorough analysis is required to understand the factors that influence and don’t influence the salary column. This can be achieved through Exploratoty Data Analysis (EDA), starting with understanding, cleaning, and transforming the data.</a:t>
            </a:r>
            <a:endParaRPr sz="18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Importing and Cleaning</a:t>
            </a:r>
            <a:endParaRPr b="1">
              <a:solidFill>
                <a:srgbClr val="FF0000"/>
              </a:solidFill>
            </a:endParaRPr>
          </a:p>
        </p:txBody>
      </p:sp>
      <p:sp>
        <p:nvSpPr>
          <p:cNvPr id="120" name="Google Shape;120;p16"/>
          <p:cNvSpPr txBox="1">
            <a:spLocks noGrp="1"/>
          </p:cNvSpPr>
          <p:nvPr>
            <p:ph type="body" idx="1"/>
          </p:nvPr>
        </p:nvSpPr>
        <p:spPr>
          <a:xfrm>
            <a:off x="6208450" y="629250"/>
            <a:ext cx="5983500" cy="5640000"/>
          </a:xfrm>
          <a:prstGeom prst="rect">
            <a:avLst/>
          </a:prstGeom>
          <a:noFill/>
          <a:ln>
            <a:noFill/>
          </a:ln>
        </p:spPr>
        <p:txBody>
          <a:bodyPr spcFirstLastPara="1" wrap="square" lIns="91425" tIns="45700" rIns="91425" bIns="45700" anchor="t" anchorCtr="0">
            <a:noAutofit/>
          </a:bodyPr>
          <a:lstStyle/>
          <a:p>
            <a:pPr marL="457200" lvl="0" indent="-361950" algn="l" rtl="0">
              <a:lnSpc>
                <a:spcPct val="150000"/>
              </a:lnSpc>
              <a:spcBef>
                <a:spcPts val="1000"/>
              </a:spcBef>
              <a:spcAft>
                <a:spcPts val="0"/>
              </a:spcAft>
              <a:buSzPts val="2100"/>
              <a:buChar char="•"/>
            </a:pPr>
            <a:r>
              <a:rPr lang="en-IN" sz="2100" b="1" dirty="0"/>
              <a:t>The first step is to load the necessary libraries required for the analysis</a:t>
            </a:r>
            <a:endParaRPr sz="2100" b="1" dirty="0"/>
          </a:p>
          <a:p>
            <a:pPr marL="457200" lvl="0" indent="-361950" algn="l" rtl="0">
              <a:lnSpc>
                <a:spcPct val="150000"/>
              </a:lnSpc>
              <a:spcBef>
                <a:spcPts val="0"/>
              </a:spcBef>
              <a:spcAft>
                <a:spcPts val="0"/>
              </a:spcAft>
              <a:buSzPts val="2100"/>
              <a:buChar char="•"/>
            </a:pPr>
            <a:r>
              <a:rPr lang="en-IN" sz="2100" b="1" dirty="0"/>
              <a:t>Next, I have loaded the dataset using pandas.</a:t>
            </a:r>
            <a:endParaRPr sz="2100" b="1" dirty="0"/>
          </a:p>
          <a:p>
            <a:pPr marL="457200" lvl="0" indent="-361950" algn="l" rtl="0">
              <a:lnSpc>
                <a:spcPct val="150000"/>
              </a:lnSpc>
              <a:spcBef>
                <a:spcPts val="0"/>
              </a:spcBef>
              <a:spcAft>
                <a:spcPts val="0"/>
              </a:spcAft>
              <a:buSzPts val="2100"/>
              <a:buChar char="•"/>
            </a:pPr>
            <a:r>
              <a:rPr lang="en-IN" sz="2100" b="1" dirty="0"/>
              <a:t>After Loading the Data, the first step is to remove the irrelevant columns from the data set. Upon observation, in this dataset the first column which is unnamed and has values of train is irrelevant and hence is removed. </a:t>
            </a:r>
            <a:endParaRPr sz="2100" b="1" dirty="0"/>
          </a:p>
          <a:p>
            <a:pPr marL="457200" lvl="0" indent="-361950" algn="l" rtl="0">
              <a:lnSpc>
                <a:spcPct val="150000"/>
              </a:lnSpc>
              <a:spcBef>
                <a:spcPts val="0"/>
              </a:spcBef>
              <a:spcAft>
                <a:spcPts val="0"/>
              </a:spcAft>
              <a:buSzPts val="2100"/>
              <a:buChar char="•"/>
            </a:pPr>
            <a:r>
              <a:rPr lang="en-IN" sz="2100" b="1" dirty="0"/>
              <a:t>Moreover there are a few ID columns like 'ID', '</a:t>
            </a:r>
            <a:r>
              <a:rPr lang="en-IN" sz="2100" b="1" dirty="0" err="1"/>
              <a:t>CollegeID</a:t>
            </a:r>
            <a:r>
              <a:rPr lang="en-IN" sz="2100" b="1" dirty="0"/>
              <a:t>' and '</a:t>
            </a:r>
            <a:r>
              <a:rPr lang="en-IN" sz="2100" b="1" dirty="0" err="1"/>
              <a:t>CollegeCityID</a:t>
            </a:r>
            <a:r>
              <a:rPr lang="en-IN" sz="2100" b="1" dirty="0"/>
              <a:t>' these are also dropped using the drop() method in pandas.</a:t>
            </a:r>
            <a:endParaRPr sz="2100" b="1" dirty="0"/>
          </a:p>
        </p:txBody>
      </p:sp>
      <p:pic>
        <p:nvPicPr>
          <p:cNvPr id="121" name="Google Shape;121;p16"/>
          <p:cNvPicPr preferRelativeResize="0"/>
          <p:nvPr/>
        </p:nvPicPr>
        <p:blipFill>
          <a:blip r:embed="rId3">
            <a:alphaModFix/>
          </a:blip>
          <a:stretch>
            <a:fillRect/>
          </a:stretch>
        </p:blipFill>
        <p:spPr>
          <a:xfrm>
            <a:off x="746850" y="1343955"/>
            <a:ext cx="4505325" cy="1314450"/>
          </a:xfrm>
          <a:prstGeom prst="rect">
            <a:avLst/>
          </a:prstGeom>
          <a:noFill/>
          <a:ln>
            <a:noFill/>
          </a:ln>
        </p:spPr>
      </p:pic>
      <p:pic>
        <p:nvPicPr>
          <p:cNvPr id="122" name="Google Shape;122;p16"/>
          <p:cNvPicPr preferRelativeResize="0"/>
          <p:nvPr/>
        </p:nvPicPr>
        <p:blipFill>
          <a:blip r:embed="rId4">
            <a:alphaModFix/>
          </a:blip>
          <a:stretch>
            <a:fillRect/>
          </a:stretch>
        </p:blipFill>
        <p:spPr>
          <a:xfrm>
            <a:off x="208475" y="2926805"/>
            <a:ext cx="5903650" cy="2029528"/>
          </a:xfrm>
          <a:prstGeom prst="rect">
            <a:avLst/>
          </a:prstGeom>
          <a:noFill/>
          <a:ln>
            <a:noFill/>
          </a:ln>
        </p:spPr>
      </p:pic>
      <p:pic>
        <p:nvPicPr>
          <p:cNvPr id="123" name="Google Shape;123;p16"/>
          <p:cNvPicPr preferRelativeResize="0"/>
          <p:nvPr/>
        </p:nvPicPr>
        <p:blipFill>
          <a:blip r:embed="rId5">
            <a:alphaModFix/>
          </a:blip>
          <a:stretch>
            <a:fillRect/>
          </a:stretch>
        </p:blipFill>
        <p:spPr>
          <a:xfrm>
            <a:off x="140875" y="5398075"/>
            <a:ext cx="6038850" cy="70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Data Understanding</a:t>
            </a:r>
            <a:endParaRPr b="1">
              <a:solidFill>
                <a:srgbClr val="FF0000"/>
              </a:solidFill>
            </a:endParaRPr>
          </a:p>
        </p:txBody>
      </p:sp>
      <p:sp>
        <p:nvSpPr>
          <p:cNvPr id="129" name="Google Shape;129;p17"/>
          <p:cNvSpPr txBox="1">
            <a:spLocks noGrp="1"/>
          </p:cNvSpPr>
          <p:nvPr>
            <p:ph type="body" idx="1"/>
          </p:nvPr>
        </p:nvSpPr>
        <p:spPr>
          <a:xfrm>
            <a:off x="6208450" y="629250"/>
            <a:ext cx="5983500" cy="5640000"/>
          </a:xfrm>
          <a:prstGeom prst="rect">
            <a:avLst/>
          </a:prstGeom>
          <a:noFill/>
          <a:ln>
            <a:noFill/>
          </a:ln>
        </p:spPr>
        <p:txBody>
          <a:bodyPr spcFirstLastPara="1" wrap="square" lIns="91425" tIns="45700" rIns="91425" bIns="45700" anchor="t" anchorCtr="0">
            <a:normAutofit/>
          </a:bodyPr>
          <a:lstStyle/>
          <a:p>
            <a:pPr marL="457200" lvl="0" indent="-298450" algn="l" rtl="0">
              <a:lnSpc>
                <a:spcPct val="150000"/>
              </a:lnSpc>
              <a:spcBef>
                <a:spcPts val="1000"/>
              </a:spcBef>
              <a:spcAft>
                <a:spcPts val="0"/>
              </a:spcAft>
              <a:buSzPts val="1100"/>
              <a:buChar char="•"/>
            </a:pPr>
            <a:r>
              <a:rPr lang="en-IN" sz="2100" b="1"/>
              <a:t>Followed by dropping unused columns, I understood the data by looking into its shape to identify the number of columns and rows and also the info() method to look into the data types and null values.</a:t>
            </a:r>
            <a:endParaRPr sz="2100" b="1"/>
          </a:p>
        </p:txBody>
      </p:sp>
      <p:pic>
        <p:nvPicPr>
          <p:cNvPr id="130" name="Google Shape;130;p17"/>
          <p:cNvPicPr preferRelativeResize="0"/>
          <p:nvPr/>
        </p:nvPicPr>
        <p:blipFill>
          <a:blip r:embed="rId3">
            <a:alphaModFix/>
          </a:blip>
          <a:stretch>
            <a:fillRect/>
          </a:stretch>
        </p:blipFill>
        <p:spPr>
          <a:xfrm>
            <a:off x="761350" y="1169975"/>
            <a:ext cx="3997309" cy="551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208475" y="18251"/>
            <a:ext cx="10515600" cy="929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Data Transformation</a:t>
            </a:r>
            <a:endParaRPr b="1">
              <a:solidFill>
                <a:srgbClr val="FF0000"/>
              </a:solidFill>
            </a:endParaRPr>
          </a:p>
        </p:txBody>
      </p:sp>
      <p:sp>
        <p:nvSpPr>
          <p:cNvPr id="136" name="Google Shape;136;p18"/>
          <p:cNvSpPr txBox="1">
            <a:spLocks noGrp="1"/>
          </p:cNvSpPr>
          <p:nvPr>
            <p:ph type="body" idx="1"/>
          </p:nvPr>
        </p:nvSpPr>
        <p:spPr>
          <a:xfrm>
            <a:off x="282550" y="3837045"/>
            <a:ext cx="11072700" cy="2898000"/>
          </a:xfrm>
          <a:prstGeom prst="rect">
            <a:avLst/>
          </a:prstGeom>
          <a:noFill/>
          <a:ln>
            <a:noFill/>
          </a:ln>
        </p:spPr>
        <p:txBody>
          <a:bodyPr spcFirstLastPara="1" wrap="square" lIns="91425" tIns="45700" rIns="91425" bIns="45700" anchor="t" anchorCtr="0">
            <a:normAutofit fontScale="92500"/>
          </a:bodyPr>
          <a:lstStyle/>
          <a:p>
            <a:pPr marL="457200" lvl="0" indent="-361950" algn="l" rtl="0">
              <a:lnSpc>
                <a:spcPct val="150000"/>
              </a:lnSpc>
              <a:spcBef>
                <a:spcPts val="1000"/>
              </a:spcBef>
              <a:spcAft>
                <a:spcPts val="0"/>
              </a:spcAft>
              <a:buSzPts val="2100"/>
              <a:buChar char="•"/>
            </a:pPr>
            <a:r>
              <a:rPr lang="en-IN" sz="2100" b="1" dirty="0"/>
              <a:t>A few of the datatypes are inconsistent and must be transformed to relevant data types. I have performed that and fixed the issue and verified it with info() method.</a:t>
            </a:r>
            <a:endParaRPr sz="2100" b="1" dirty="0"/>
          </a:p>
          <a:p>
            <a:pPr marL="457200" lvl="0" indent="-361950" algn="l" rtl="0">
              <a:lnSpc>
                <a:spcPct val="150000"/>
              </a:lnSpc>
              <a:spcBef>
                <a:spcPts val="0"/>
              </a:spcBef>
              <a:spcAft>
                <a:spcPts val="0"/>
              </a:spcAft>
              <a:buSzPts val="2100"/>
              <a:buChar char="•"/>
            </a:pPr>
            <a:r>
              <a:rPr lang="en-IN" sz="2100" b="1" dirty="0"/>
              <a:t>Moreover I have also noticed that a few columns are having values as -1. This is an inconsistency with the data type, according to domain knowledge this means that there is no data in its place or the user refused to fill it. For numerical columns especially this -1 value could hinder with our analysis. Hence I replaced it with Null Values.</a:t>
            </a:r>
            <a:endParaRPr sz="2100" b="1" dirty="0"/>
          </a:p>
        </p:txBody>
      </p:sp>
      <p:pic>
        <p:nvPicPr>
          <p:cNvPr id="137" name="Google Shape;137;p18"/>
          <p:cNvPicPr preferRelativeResize="0"/>
          <p:nvPr/>
        </p:nvPicPr>
        <p:blipFill>
          <a:blip r:embed="rId3">
            <a:alphaModFix/>
          </a:blip>
          <a:stretch>
            <a:fillRect/>
          </a:stretch>
        </p:blipFill>
        <p:spPr>
          <a:xfrm>
            <a:off x="1053625" y="947650"/>
            <a:ext cx="9239250" cy="1162050"/>
          </a:xfrm>
          <a:prstGeom prst="rect">
            <a:avLst/>
          </a:prstGeom>
          <a:noFill/>
          <a:ln>
            <a:noFill/>
          </a:ln>
        </p:spPr>
      </p:pic>
      <p:pic>
        <p:nvPicPr>
          <p:cNvPr id="138" name="Google Shape;138;p18"/>
          <p:cNvPicPr preferRelativeResize="0"/>
          <p:nvPr/>
        </p:nvPicPr>
        <p:blipFill>
          <a:blip r:embed="rId4">
            <a:alphaModFix/>
          </a:blip>
          <a:stretch>
            <a:fillRect/>
          </a:stretch>
        </p:blipFill>
        <p:spPr>
          <a:xfrm>
            <a:off x="2478663" y="2146163"/>
            <a:ext cx="6791325" cy="16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Transformation</a:t>
            </a:r>
            <a:endParaRPr b="1" dirty="0">
              <a:solidFill>
                <a:srgbClr val="FF0000"/>
              </a:solidFill>
            </a:endParaRPr>
          </a:p>
        </p:txBody>
      </p:sp>
      <p:sp>
        <p:nvSpPr>
          <p:cNvPr id="144" name="Google Shape;144;p19"/>
          <p:cNvSpPr txBox="1">
            <a:spLocks noGrp="1"/>
          </p:cNvSpPr>
          <p:nvPr>
            <p:ph type="body" idx="1"/>
          </p:nvPr>
        </p:nvSpPr>
        <p:spPr>
          <a:xfrm>
            <a:off x="6860775" y="629250"/>
            <a:ext cx="5331300" cy="5640000"/>
          </a:xfrm>
          <a:prstGeom prst="rect">
            <a:avLst/>
          </a:prstGeom>
          <a:noFill/>
          <a:ln>
            <a:noFill/>
          </a:ln>
        </p:spPr>
        <p:txBody>
          <a:bodyPr spcFirstLastPara="1" wrap="square" lIns="91425" tIns="45700" rIns="91425" bIns="45700" anchor="t" anchorCtr="0">
            <a:normAutofit/>
          </a:bodyPr>
          <a:lstStyle/>
          <a:p>
            <a:pPr marL="457200" lvl="0" indent="-361950" algn="l" rtl="0">
              <a:lnSpc>
                <a:spcPct val="150000"/>
              </a:lnSpc>
              <a:spcBef>
                <a:spcPts val="1000"/>
              </a:spcBef>
              <a:spcAft>
                <a:spcPts val="0"/>
              </a:spcAft>
              <a:buSzPts val="2100"/>
              <a:buChar char="•"/>
            </a:pPr>
            <a:r>
              <a:rPr lang="en-IN" sz="2100" b="1"/>
              <a:t>Next, I moved on to the categorical columns, I have looked into the unique values in JobCity and noticed there are few mispellings and repeated values because of case sensitivity.</a:t>
            </a:r>
            <a:endParaRPr sz="2100" b="1"/>
          </a:p>
          <a:p>
            <a:pPr marL="457200" lvl="0" indent="-361950" algn="l" rtl="0">
              <a:lnSpc>
                <a:spcPct val="150000"/>
              </a:lnSpc>
              <a:spcBef>
                <a:spcPts val="0"/>
              </a:spcBef>
              <a:spcAft>
                <a:spcPts val="0"/>
              </a:spcAft>
              <a:buSzPts val="2100"/>
              <a:buChar char="•"/>
            </a:pPr>
            <a:r>
              <a:rPr lang="en-IN" sz="2100" b="1"/>
              <a:t>I fixed the inconsistencies in JobCity column by using Levenshtein Distance method.</a:t>
            </a:r>
            <a:endParaRPr sz="2100" b="1"/>
          </a:p>
        </p:txBody>
      </p:sp>
      <p:pic>
        <p:nvPicPr>
          <p:cNvPr id="145" name="Google Shape;145;p19"/>
          <p:cNvPicPr preferRelativeResize="0"/>
          <p:nvPr/>
        </p:nvPicPr>
        <p:blipFill>
          <a:blip r:embed="rId3">
            <a:alphaModFix/>
          </a:blip>
          <a:stretch>
            <a:fillRect/>
          </a:stretch>
        </p:blipFill>
        <p:spPr>
          <a:xfrm>
            <a:off x="304800" y="1344101"/>
            <a:ext cx="6418276" cy="457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Data Exploration</a:t>
            </a:r>
            <a:endParaRPr b="1">
              <a:solidFill>
                <a:srgbClr val="FF0000"/>
              </a:solidFill>
            </a:endParaRPr>
          </a:p>
        </p:txBody>
      </p:sp>
      <p:sp>
        <p:nvSpPr>
          <p:cNvPr id="151" name="Google Shape;151;p20"/>
          <p:cNvSpPr txBox="1">
            <a:spLocks noGrp="1"/>
          </p:cNvSpPr>
          <p:nvPr>
            <p:ph type="body" idx="1"/>
          </p:nvPr>
        </p:nvSpPr>
        <p:spPr>
          <a:xfrm>
            <a:off x="651275" y="1399425"/>
            <a:ext cx="9630000" cy="2540700"/>
          </a:xfrm>
          <a:prstGeom prst="rect">
            <a:avLst/>
          </a:prstGeom>
          <a:noFill/>
          <a:ln>
            <a:noFill/>
          </a:ln>
        </p:spPr>
        <p:txBody>
          <a:bodyPr spcFirstLastPara="1" wrap="square" lIns="91425" tIns="45700" rIns="91425" bIns="45700" anchor="t" anchorCtr="0">
            <a:normAutofit/>
          </a:bodyPr>
          <a:lstStyle/>
          <a:p>
            <a:pPr marL="457200" lvl="0" indent="-298450" algn="l" rtl="0">
              <a:lnSpc>
                <a:spcPct val="150000"/>
              </a:lnSpc>
              <a:spcBef>
                <a:spcPts val="1000"/>
              </a:spcBef>
              <a:spcAft>
                <a:spcPts val="0"/>
              </a:spcAft>
              <a:buSzPts val="1100"/>
              <a:buChar char="•"/>
            </a:pPr>
            <a:r>
              <a:rPr lang="en-IN" sz="2100" b="1"/>
              <a:t>I have used describe() method to look into the descriptive statistics of the numerical columns in the dataset.</a:t>
            </a:r>
            <a:endParaRPr sz="2100" b="1"/>
          </a:p>
        </p:txBody>
      </p:sp>
      <p:pic>
        <p:nvPicPr>
          <p:cNvPr id="152" name="Google Shape;152;p20"/>
          <p:cNvPicPr preferRelativeResize="0"/>
          <p:nvPr/>
        </p:nvPicPr>
        <p:blipFill>
          <a:blip r:embed="rId3">
            <a:alphaModFix/>
          </a:blip>
          <a:stretch>
            <a:fillRect/>
          </a:stretch>
        </p:blipFill>
        <p:spPr>
          <a:xfrm>
            <a:off x="402000" y="2826375"/>
            <a:ext cx="10848975" cy="30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208472" y="1825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Univariate Analysis</a:t>
            </a:r>
            <a:endParaRPr b="1">
              <a:solidFill>
                <a:srgbClr val="FF0000"/>
              </a:solidFill>
            </a:endParaRPr>
          </a:p>
        </p:txBody>
      </p:sp>
      <p:sp>
        <p:nvSpPr>
          <p:cNvPr id="158" name="Google Shape;158;p21"/>
          <p:cNvSpPr txBox="1">
            <a:spLocks noGrp="1"/>
          </p:cNvSpPr>
          <p:nvPr>
            <p:ph type="body" idx="1"/>
          </p:nvPr>
        </p:nvSpPr>
        <p:spPr>
          <a:xfrm>
            <a:off x="6208450" y="629250"/>
            <a:ext cx="5983500" cy="7146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1000"/>
              </a:spcBef>
              <a:spcAft>
                <a:spcPts val="0"/>
              </a:spcAft>
              <a:buNone/>
            </a:pPr>
            <a:r>
              <a:rPr lang="en-IN" sz="1950" b="1">
                <a:highlight>
                  <a:srgbClr val="FFFFFF"/>
                </a:highlight>
                <a:latin typeface="Arial"/>
                <a:ea typeface="Arial"/>
                <a:cs typeface="Arial"/>
                <a:sym typeface="Arial"/>
              </a:rPr>
              <a:t>Next, I have divided the columns into numerical columns and plotted box plots of them.</a:t>
            </a:r>
            <a:endParaRPr sz="2100" b="1"/>
          </a:p>
        </p:txBody>
      </p:sp>
      <p:pic>
        <p:nvPicPr>
          <p:cNvPr id="159" name="Google Shape;159;p21"/>
          <p:cNvPicPr preferRelativeResize="0"/>
          <p:nvPr/>
        </p:nvPicPr>
        <p:blipFill>
          <a:blip r:embed="rId3">
            <a:alphaModFix/>
          </a:blip>
          <a:stretch>
            <a:fillRect/>
          </a:stretch>
        </p:blipFill>
        <p:spPr>
          <a:xfrm>
            <a:off x="0" y="1413230"/>
            <a:ext cx="5903651" cy="4694469"/>
          </a:xfrm>
          <a:prstGeom prst="rect">
            <a:avLst/>
          </a:prstGeom>
          <a:noFill/>
          <a:ln>
            <a:noFill/>
          </a:ln>
        </p:spPr>
      </p:pic>
      <p:pic>
        <p:nvPicPr>
          <p:cNvPr id="160" name="Google Shape;160;p21"/>
          <p:cNvPicPr preferRelativeResize="0"/>
          <p:nvPr/>
        </p:nvPicPr>
        <p:blipFill>
          <a:blip r:embed="rId4">
            <a:alphaModFix/>
          </a:blip>
          <a:stretch>
            <a:fillRect/>
          </a:stretch>
        </p:blipFill>
        <p:spPr>
          <a:xfrm>
            <a:off x="6056051" y="1496355"/>
            <a:ext cx="5983550" cy="317743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1648</Words>
  <Application>Microsoft Office PowerPoint</Application>
  <PresentationFormat>Widescreen</PresentationFormat>
  <Paragraphs>92</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Lato Black</vt:lpstr>
      <vt:lpstr>Libre Baskerville</vt:lpstr>
      <vt:lpstr>Arial</vt:lpstr>
      <vt:lpstr>Office Theme</vt:lpstr>
      <vt:lpstr>PowerPoint Presentation</vt:lpstr>
      <vt:lpstr>PowerPoint Presentation</vt:lpstr>
      <vt:lpstr>Description</vt:lpstr>
      <vt:lpstr>Importing and Cleaning</vt:lpstr>
      <vt:lpstr>Data Understanding</vt:lpstr>
      <vt:lpstr>Data Transformation</vt:lpstr>
      <vt:lpstr>Data Transformation</vt:lpstr>
      <vt:lpstr>Data Exploration</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Bivariate Analysis</vt:lpstr>
      <vt:lpstr>Bivariate Analysis</vt:lpstr>
      <vt:lpstr>Research Question - 1</vt:lpstr>
      <vt:lpstr>Research Question - 2</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Tejeswara Sai Reddy</cp:lastModifiedBy>
  <cp:revision>5</cp:revision>
  <dcterms:modified xsi:type="dcterms:W3CDTF">2024-02-23T08:18:59Z</dcterms:modified>
</cp:coreProperties>
</file>