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8bd459ba_0_108:notes"/>
          <p:cNvSpPr txBox="1"/>
          <p:nvPr>
            <p:ph idx="12" type="sldNum"/>
          </p:nvPr>
        </p:nvSpPr>
        <p:spPr>
          <a:xfrm>
            <a:off x="3884579" y="8685229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/>
              <a:t>‹#›</a:t>
            </a:fld>
            <a:endParaRPr sz="300"/>
          </a:p>
        </p:txBody>
      </p:sp>
      <p:sp>
        <p:nvSpPr>
          <p:cNvPr id="57" name="Google Shape;57;g31c8bd459ba_0_108:notes"/>
          <p:cNvSpPr/>
          <p:nvPr>
            <p:ph idx="2" type="sldImg"/>
          </p:nvPr>
        </p:nvSpPr>
        <p:spPr>
          <a:xfrm>
            <a:off x="1092464" y="684854"/>
            <a:ext cx="46749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31c8bd459ba_0_108:notes"/>
          <p:cNvSpPr txBox="1"/>
          <p:nvPr>
            <p:ph idx="1" type="body"/>
          </p:nvPr>
        </p:nvSpPr>
        <p:spPr>
          <a:xfrm>
            <a:off x="685800" y="43441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8700" cy="1313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8700" cy="50730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8700" cy="1256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8700" cy="8324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 algn="ctr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8700" cy="5387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9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7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9700" lIns="429700" spcFirstLastPara="1" rIns="429700" wrap="square" tIns="429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7200" cy="94866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7200" cy="79041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900" cy="236490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000" cy="3872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megaprint.com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Char char="●"/>
              <a:defRPr sz="8500">
                <a:solidFill>
                  <a:schemeClr val="dk2"/>
                </a:solidFill>
              </a:defRPr>
            </a:lvl1pPr>
            <a:lvl2pPr indent="-647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2pPr>
            <a:lvl3pPr indent="-647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3pPr>
            <a:lvl4pPr indent="-647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4pPr>
            <a:lvl5pPr indent="-647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5pPr>
            <a:lvl6pPr indent="-647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6pPr>
            <a:lvl7pPr indent="-647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7pPr>
            <a:lvl8pPr indent="-647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8pPr>
            <a:lvl9pPr indent="-647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r">
              <a:buNone/>
              <a:defRPr sz="4700">
                <a:solidFill>
                  <a:schemeClr val="dk2"/>
                </a:solidFill>
              </a:defRPr>
            </a:lvl1pPr>
            <a:lvl2pPr lvl="1" algn="r">
              <a:buNone/>
              <a:defRPr sz="4700">
                <a:solidFill>
                  <a:schemeClr val="dk2"/>
                </a:solidFill>
              </a:defRPr>
            </a:lvl2pPr>
            <a:lvl3pPr lvl="2" algn="r">
              <a:buNone/>
              <a:defRPr sz="4700">
                <a:solidFill>
                  <a:schemeClr val="dk2"/>
                </a:solidFill>
              </a:defRPr>
            </a:lvl3pPr>
            <a:lvl4pPr lvl="3" algn="r">
              <a:buNone/>
              <a:defRPr sz="4700">
                <a:solidFill>
                  <a:schemeClr val="dk2"/>
                </a:solidFill>
              </a:defRPr>
            </a:lvl4pPr>
            <a:lvl5pPr lvl="4" algn="r">
              <a:buNone/>
              <a:defRPr sz="4700">
                <a:solidFill>
                  <a:schemeClr val="dk2"/>
                </a:solidFill>
              </a:defRPr>
            </a:lvl5pPr>
            <a:lvl6pPr lvl="5" algn="r">
              <a:buNone/>
              <a:defRPr sz="4700">
                <a:solidFill>
                  <a:schemeClr val="dk2"/>
                </a:solidFill>
              </a:defRPr>
            </a:lvl6pPr>
            <a:lvl7pPr lvl="6" algn="r">
              <a:buNone/>
              <a:defRPr sz="4700">
                <a:solidFill>
                  <a:schemeClr val="dk2"/>
                </a:solidFill>
              </a:defRPr>
            </a:lvl7pPr>
            <a:lvl8pPr lvl="7" algn="r">
              <a:buNone/>
              <a:defRPr sz="4700">
                <a:solidFill>
                  <a:schemeClr val="dk2"/>
                </a:solidFill>
              </a:defRPr>
            </a:lvl8pPr>
            <a:lvl9pPr lvl="8" algn="r">
              <a:buNone/>
              <a:defRPr sz="4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38726" t="0"/>
          <a:stretch/>
        </p:blipFill>
        <p:spPr>
          <a:xfrm>
            <a:off x="35828446" y="32395636"/>
            <a:ext cx="3009288" cy="154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39926520" y="32308800"/>
            <a:ext cx="2383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  <p:sp>
        <p:nvSpPr>
          <p:cNvPr id="53" name="Google Shape;53;p13"/>
          <p:cNvSpPr txBox="1"/>
          <p:nvPr/>
        </p:nvSpPr>
        <p:spPr>
          <a:xfrm>
            <a:off x="-45027" y="32816720"/>
            <a:ext cx="4824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" u="none">
                <a:solidFill>
                  <a:srgbClr val="003064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406575" y="15910550"/>
            <a:ext cx="19495500" cy="16098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406575" y="5573800"/>
            <a:ext cx="194955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406575" y="381000"/>
            <a:ext cx="41554500" cy="4677900"/>
          </a:xfrm>
          <a:prstGeom prst="roundRect">
            <a:avLst>
              <a:gd fmla="val 10870" name="adj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8210078" y="537975"/>
            <a:ext cx="274710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Times By Mode of Transit: </a:t>
            </a:r>
            <a:endParaRPr b="1" sz="10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Bike-Sharing vs MBTA “T”</a:t>
            </a:r>
            <a:endParaRPr b="1"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813643" y="3372189"/>
            <a:ext cx="322647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Tayae Rogers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Wellesley College Class of 2025, Data Science Major Capstone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978925" y="5768175"/>
            <a:ext cx="1852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00" y="537986"/>
            <a:ext cx="6172175" cy="436391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978955" y="16050350"/>
            <a:ext cx="1916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Data &amp; Methods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978925" y="7107375"/>
            <a:ext cx="18529800" cy="8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Background</a:t>
            </a:r>
            <a:endParaRPr i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Access to transit affects how people interact with their cities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Bikesharing as substitute vs complement for other forms of public transit? (Kong et al 2020)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Interested in whether bikeshare is a time-efficient choice in the Cambridge context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Research Questions</a:t>
            </a:r>
            <a:endParaRPr i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RQ1: For Blue Bikes trips taken within Cambridge in summer 2023, for what percent of start/stop bikeshare station pairs is bikeshare faster (slower) than the T (within Cambridge)? How much faster (slower) is bikeshare?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H1: Bikeshare will be faster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RQ2: What is the relationship between initial walking distance from a T station and the difference in travel times across modes?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H2: </a:t>
            </a:r>
            <a:r>
              <a:rPr lang="en" sz="3600">
                <a:solidFill>
                  <a:schemeClr val="dk1"/>
                </a:solidFill>
              </a:rPr>
              <a:t>As initial walking distance from a T station increases, bikeshare will be relatively faster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950" y="17476475"/>
            <a:ext cx="11652900" cy="14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Primary data sources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All Blue Bike trips (summer 2023)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Attributes: Start/end stations (ID, name, coordinates), start/end times</a:t>
            </a:r>
            <a:endParaRPr sz="2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MBTA “T” trips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Attributes: Start/end stations (ID), service date, start/end times, travel times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Secondary data sources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Blue Bike stations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Identify Blue Bike stations in Cambridge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stations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IDs to T trips station names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trips January 2024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names to T station start/stop coordinates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Data manipulation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bikeshare trip, calculated the length of the corresponding “T” trip and walking trip → took minimum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T data from the exact day and time when the bike ride took place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T trip time includes time waiting for the next T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Google Maps API to get all walk times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Assumed walk time from bike station to T station and vice versa are the same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start/end bikeshare station pair (with &gt; 10 rides), found median trip time for bikeshare vs T/walking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9375" y="32225600"/>
            <a:ext cx="366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Sources.</a:t>
            </a:r>
            <a:r>
              <a:rPr lang="en" sz="2000">
                <a:solidFill>
                  <a:schemeClr val="lt1"/>
                </a:solidFill>
              </a:rPr>
              <a:t> Kong, Hui, Scarlett T. Jin, and Daniel Z. Sui. “Deciphering the Relationship between Bikesharing and Public Transit: Modal Substitution, Integration, and Complementation.” </a:t>
            </a:r>
            <a:r>
              <a:rPr i="1" lang="en" sz="2000">
                <a:solidFill>
                  <a:schemeClr val="lt1"/>
                </a:solidFill>
              </a:rPr>
              <a:t>Transportation Research Part D: Transport and Environment</a:t>
            </a:r>
            <a:r>
              <a:rPr lang="en" sz="2000">
                <a:solidFill>
                  <a:schemeClr val="lt1"/>
                </a:solidFill>
              </a:rPr>
              <a:t> 85 (August 1, 2020): 102392. https://doi.org/10.1016/j.trd.2020.102392.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1544075" y="15910550"/>
            <a:ext cx="126024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976450" y="16073550"/>
            <a:ext cx="1207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1544075" y="26738575"/>
            <a:ext cx="21417000" cy="52707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504818" y="27041800"/>
            <a:ext cx="1949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Discussion &amp; Conclusion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976350" y="28597888"/>
            <a:ext cx="973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→ Provides evidence that bikesharing can be a time-efficient mode of transit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Here, people are 1) starting at bikeshare stations and 2) do not have to wait for bikes, but they do have to wait for the 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1851" y="18773699"/>
            <a:ext cx="6876799" cy="9604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29831125" y="17369625"/>
            <a:ext cx="4218900" cy="8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" sz="3600">
                <a:solidFill>
                  <a:schemeClr val="dk1"/>
                </a:solidFill>
              </a:rPr>
              <a:t>Bikeshare is faster for 97.098%</a:t>
            </a:r>
            <a:r>
              <a:rPr lang="en" sz="3600">
                <a:solidFill>
                  <a:schemeClr val="dk1"/>
                </a:solidFill>
              </a:rPr>
              <a:t> of start/end stop combinations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On average, </a:t>
            </a:r>
            <a:r>
              <a:rPr b="1" lang="en" sz="3600">
                <a:solidFill>
                  <a:schemeClr val="dk1"/>
                </a:solidFill>
              </a:rPr>
              <a:t>bikeshare is 12.506 minutes faster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Travel time differences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Min: -66.12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25th: -16.85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Median: -12.00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75th: -7.43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Max: 40.88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1821863" y="24449225"/>
            <a:ext cx="7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4. Differences in Travel Times Across Modes (Bikesharing-T).</a:t>
            </a:r>
            <a:endParaRPr i="1"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13631849" y="28381000"/>
            <a:ext cx="68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1. Path by Mode of Transit.</a:t>
            </a:r>
            <a:endParaRPr i="1"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32786825" y="28597888"/>
            <a:ext cx="9736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allow people to get on or off at Davis Square, which is in Somerville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consider spatial relations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Add in bus routes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Allow T stations outside of Cambridge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44075" y="5573800"/>
            <a:ext cx="214170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976450" y="5768175"/>
            <a:ext cx="2054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9475" y="7101875"/>
            <a:ext cx="9274453" cy="7508700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4125" y="7101887"/>
            <a:ext cx="11263084" cy="750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21809475" y="14588675"/>
            <a:ext cx="92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2. </a:t>
            </a:r>
            <a:r>
              <a:rPr i="1" lang="en" sz="1800">
                <a:solidFill>
                  <a:schemeClr val="dk1"/>
                </a:solidFill>
              </a:rPr>
              <a:t>Median Travel Times for Unique Start/Stop Bike Stations.</a:t>
            </a:r>
            <a:endParaRPr i="1"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31424125" y="14588675"/>
            <a:ext cx="1126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3. </a:t>
            </a:r>
            <a:r>
              <a:rPr i="1" lang="en" sz="1800">
                <a:solidFill>
                  <a:schemeClr val="dk1"/>
                </a:solidFill>
              </a:rPr>
              <a:t>Map of Bikeshare Stations By Mean Difference in Travel Time Across Starting Point Routes. </a:t>
            </a:r>
            <a:r>
              <a:rPr lang="en" sz="1800">
                <a:solidFill>
                  <a:schemeClr val="dk1"/>
                </a:solidFill>
              </a:rPr>
              <a:t>Includes T stations themselves.</a:t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21875" y="18158688"/>
            <a:ext cx="7974153" cy="6255575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5"/>
          <p:cNvSpPr/>
          <p:nvPr/>
        </p:nvSpPr>
        <p:spPr>
          <a:xfrm>
            <a:off x="34578850" y="15883050"/>
            <a:ext cx="84921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5124325" y="16080300"/>
            <a:ext cx="7398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5181900" y="17678525"/>
            <a:ext cx="73989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</a:rPr>
              <a:t>DiffInTravelTimes</a:t>
            </a:r>
            <a:r>
              <a:rPr lang="en" sz="3600">
                <a:solidFill>
                  <a:schemeClr val="dk1"/>
                </a:solidFill>
              </a:rPr>
              <a:t> = -8.24 - 0.38*(</a:t>
            </a:r>
            <a:r>
              <a:rPr i="1" lang="en" sz="3600">
                <a:solidFill>
                  <a:schemeClr val="dk1"/>
                </a:solidFill>
              </a:rPr>
              <a:t>StartWalkTime</a:t>
            </a:r>
            <a:r>
              <a:rPr lang="en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Coefficient and intercept are significant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Assumption issues: Independence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81901" y="19999618"/>
            <a:ext cx="7242600" cy="5428958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5"/>
          <p:cNvSpPr txBox="1"/>
          <p:nvPr/>
        </p:nvSpPr>
        <p:spPr>
          <a:xfrm>
            <a:off x="35181899" y="25428575"/>
            <a:ext cx="72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5. Differences in Travel Times By Walking Time from Start to Closest T.</a:t>
            </a:r>
            <a:r>
              <a:rPr lang="en" sz="1800">
                <a:solidFill>
                  <a:schemeClr val="dk1"/>
                </a:solidFill>
              </a:rPr>
              <a:t> Allows linearity assumption.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