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32918400" cx="438912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c8bd459ba_0_108:notes"/>
          <p:cNvSpPr txBox="1"/>
          <p:nvPr>
            <p:ph idx="12" type="sldNum"/>
          </p:nvPr>
        </p:nvSpPr>
        <p:spPr>
          <a:xfrm>
            <a:off x="3884579" y="8685229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92200" spcFirstLastPara="1" rIns="92200" wrap="square" tIns="46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00"/>
              <a:t>‹#›</a:t>
            </a:fld>
            <a:endParaRPr sz="300"/>
          </a:p>
        </p:txBody>
      </p:sp>
      <p:sp>
        <p:nvSpPr>
          <p:cNvPr id="57" name="Google Shape;57;g31c8bd459ba_0_108:notes"/>
          <p:cNvSpPr/>
          <p:nvPr>
            <p:ph idx="2" type="sldImg"/>
          </p:nvPr>
        </p:nvSpPr>
        <p:spPr>
          <a:xfrm>
            <a:off x="1092464" y="684854"/>
            <a:ext cx="46749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g31c8bd459ba_0_108:notes"/>
          <p:cNvSpPr txBox="1"/>
          <p:nvPr>
            <p:ph idx="1" type="body"/>
          </p:nvPr>
        </p:nvSpPr>
        <p:spPr>
          <a:xfrm>
            <a:off x="685800" y="43441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92200" spcFirstLastPara="1" rIns="92200" wrap="square" tIns="4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8700" cy="1313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400"/>
              <a:buNone/>
              <a:defRPr sz="2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8700" cy="50730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8700" cy="125670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400"/>
              <a:buNone/>
              <a:defRPr sz="56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8700" cy="8324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 algn="ctr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 algn="ctr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 algn="ctr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 algn="ctr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8700" cy="5387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 sz="6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9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7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584200" lvl="0" marL="4572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1pPr>
            <a:lvl2pPr indent="-584200" lvl="1" marL="9144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indent="-584200" lvl="2" marL="13716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indent="-584200" lvl="3" marL="18288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indent="-584200" lvl="4" marL="22860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indent="-584200" lvl="5" marL="27432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indent="-584200" lvl="6" marL="320040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indent="-584200" lvl="7" marL="365760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indent="-584200" lvl="8" marL="411480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07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1pPr>
            <a:lvl2pPr lvl="1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2pPr>
            <a:lvl3pPr lvl="2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3pPr>
            <a:lvl4pPr lvl="3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4pPr>
            <a:lvl5pPr lvl="4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5pPr>
            <a:lvl6pPr lvl="5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6pPr>
            <a:lvl7pPr lvl="6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7pPr>
            <a:lvl8pPr lvl="7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8pPr>
            <a:lvl9pPr lvl="8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29700" lIns="429700" spcFirstLastPara="1" rIns="429700" wrap="square" tIns="429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7200" cy="9486600"/>
          </a:xfrm>
          <a:prstGeom prst="rect">
            <a:avLst/>
          </a:prstGeom>
        </p:spPr>
        <p:txBody>
          <a:bodyPr anchorCtr="0" anchor="b" bIns="429700" lIns="429700" spcFirstLastPara="1" rIns="429700" wrap="square" tIns="429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700"/>
              <a:buNone/>
              <a:defRPr sz="19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7200" cy="7904100"/>
          </a:xfrm>
          <a:prstGeom prst="rect">
            <a:avLst/>
          </a:prstGeom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900" cy="236490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768350" lvl="0" marL="457200">
              <a:spcBef>
                <a:spcPts val="0"/>
              </a:spcBef>
              <a:spcAft>
                <a:spcPts val="0"/>
              </a:spcAft>
              <a:buSzPts val="8500"/>
              <a:buChar char="●"/>
              <a:defRPr/>
            </a:lvl1pPr>
            <a:lvl2pPr indent="-647700" lvl="1" marL="9144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2pPr>
            <a:lvl3pPr indent="-647700" lvl="2" marL="13716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3pPr>
            <a:lvl4pPr indent="-647700" lvl="3" marL="18288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4pPr>
            <a:lvl5pPr indent="-647700" lvl="4" marL="22860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5pPr>
            <a:lvl6pPr indent="-647700" lvl="5" marL="27432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6pPr>
            <a:lvl7pPr indent="-647700" lvl="6" marL="32004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7pPr>
            <a:lvl8pPr indent="-647700" lvl="7" marL="3657600">
              <a:spcBef>
                <a:spcPts val="0"/>
              </a:spcBef>
              <a:spcAft>
                <a:spcPts val="0"/>
              </a:spcAft>
              <a:buSzPts val="6600"/>
              <a:buChar char="○"/>
              <a:defRPr/>
            </a:lvl8pPr>
            <a:lvl9pPr indent="-647700" lvl="8" marL="4114800">
              <a:spcBef>
                <a:spcPts val="0"/>
              </a:spcBef>
              <a:spcAft>
                <a:spcPts val="0"/>
              </a:spcAft>
              <a:buSzPts val="6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000" cy="38721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megaprint.com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87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None/>
              <a:defRPr sz="1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87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29700" lIns="429700" spcFirstLastPara="1" rIns="429700" wrap="square" tIns="429700">
            <a:normAutofit/>
          </a:bodyPr>
          <a:lstStyle>
            <a:lvl1pPr indent="-768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Char char="●"/>
              <a:defRPr sz="8500">
                <a:solidFill>
                  <a:schemeClr val="dk2"/>
                </a:solidFill>
              </a:defRPr>
            </a:lvl1pPr>
            <a:lvl2pPr indent="-647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2pPr>
            <a:lvl3pPr indent="-647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3pPr>
            <a:lvl4pPr indent="-647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4pPr>
            <a:lvl5pPr indent="-647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5pPr>
            <a:lvl6pPr indent="-647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6pPr>
            <a:lvl7pPr indent="-647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●"/>
              <a:defRPr sz="6600">
                <a:solidFill>
                  <a:schemeClr val="dk2"/>
                </a:solidFill>
              </a:defRPr>
            </a:lvl7pPr>
            <a:lvl8pPr indent="-647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○"/>
              <a:defRPr sz="6600">
                <a:solidFill>
                  <a:schemeClr val="dk2"/>
                </a:solidFill>
              </a:defRPr>
            </a:lvl8pPr>
            <a:lvl9pPr indent="-647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Char char="■"/>
              <a:defRPr sz="6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7"/>
            <a:ext cx="26337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9700" lIns="429700" spcFirstLastPara="1" rIns="429700" wrap="square" tIns="429700">
            <a:normAutofit/>
          </a:bodyPr>
          <a:lstStyle>
            <a:lvl1pPr lvl="0" algn="r">
              <a:buNone/>
              <a:defRPr sz="4700">
                <a:solidFill>
                  <a:schemeClr val="dk2"/>
                </a:solidFill>
              </a:defRPr>
            </a:lvl1pPr>
            <a:lvl2pPr lvl="1" algn="r">
              <a:buNone/>
              <a:defRPr sz="4700">
                <a:solidFill>
                  <a:schemeClr val="dk2"/>
                </a:solidFill>
              </a:defRPr>
            </a:lvl2pPr>
            <a:lvl3pPr lvl="2" algn="r">
              <a:buNone/>
              <a:defRPr sz="4700">
                <a:solidFill>
                  <a:schemeClr val="dk2"/>
                </a:solidFill>
              </a:defRPr>
            </a:lvl3pPr>
            <a:lvl4pPr lvl="3" algn="r">
              <a:buNone/>
              <a:defRPr sz="4700">
                <a:solidFill>
                  <a:schemeClr val="dk2"/>
                </a:solidFill>
              </a:defRPr>
            </a:lvl4pPr>
            <a:lvl5pPr lvl="4" algn="r">
              <a:buNone/>
              <a:defRPr sz="4700">
                <a:solidFill>
                  <a:schemeClr val="dk2"/>
                </a:solidFill>
              </a:defRPr>
            </a:lvl5pPr>
            <a:lvl6pPr lvl="5" algn="r">
              <a:buNone/>
              <a:defRPr sz="4700">
                <a:solidFill>
                  <a:schemeClr val="dk2"/>
                </a:solidFill>
              </a:defRPr>
            </a:lvl6pPr>
            <a:lvl7pPr lvl="6" algn="r">
              <a:buNone/>
              <a:defRPr sz="4700">
                <a:solidFill>
                  <a:schemeClr val="dk2"/>
                </a:solidFill>
              </a:defRPr>
            </a:lvl7pPr>
            <a:lvl8pPr lvl="7" algn="r">
              <a:buNone/>
              <a:defRPr sz="4700">
                <a:solidFill>
                  <a:schemeClr val="dk2"/>
                </a:solidFill>
              </a:defRPr>
            </a:lvl8pPr>
            <a:lvl9pPr lvl="8" algn="r">
              <a:buNone/>
              <a:defRPr sz="4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38726" t="0"/>
          <a:stretch/>
        </p:blipFill>
        <p:spPr>
          <a:xfrm>
            <a:off x="35828446" y="32395636"/>
            <a:ext cx="3009288" cy="1545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39926520" y="32308800"/>
            <a:ext cx="2383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  <p:sp>
        <p:nvSpPr>
          <p:cNvPr id="53" name="Google Shape;53;p13"/>
          <p:cNvSpPr txBox="1"/>
          <p:nvPr/>
        </p:nvSpPr>
        <p:spPr>
          <a:xfrm>
            <a:off x="-45027" y="32816720"/>
            <a:ext cx="482400" cy="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" u="none">
                <a:solidFill>
                  <a:srgbClr val="003064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406575" y="15910550"/>
            <a:ext cx="19495500" cy="16098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1406575" y="5573800"/>
            <a:ext cx="19495500" cy="9906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1406575" y="381000"/>
            <a:ext cx="41554500" cy="4677900"/>
          </a:xfrm>
          <a:prstGeom prst="roundRect">
            <a:avLst>
              <a:gd fmla="val 10870" name="adj"/>
            </a:avLst>
          </a:prstGeom>
          <a:gradFill>
            <a:gsLst>
              <a:gs pos="0">
                <a:srgbClr val="A7C4FF"/>
              </a:gs>
              <a:gs pos="100000">
                <a:schemeClr val="lt1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8210078" y="537975"/>
            <a:ext cx="27471000" cy="28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Travel Times By Mode of Transit: </a:t>
            </a:r>
            <a:endParaRPr b="1" sz="10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Bike-Sharing vs MBTA “T”</a:t>
            </a:r>
            <a:endParaRPr b="1"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813643" y="3372189"/>
            <a:ext cx="322647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00" lIns="82025" spcFirstLastPara="1" rIns="82025" wrap="square" tIns="41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Tayae Rogers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Wellesley College Class of 2025, Data Science Major Capstone</a:t>
            </a:r>
            <a:endParaRPr b="1" sz="4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978925" y="5768175"/>
            <a:ext cx="18529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00" y="537986"/>
            <a:ext cx="6172175" cy="436391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978955" y="16050350"/>
            <a:ext cx="19163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Data &amp; Methods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978925" y="7107375"/>
            <a:ext cx="18529800" cy="7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Background</a:t>
            </a:r>
            <a:endParaRPr i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Access to transit affects how people interact with their cities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Bikesharing as substitute vs complement for other forms of public transit? (Kong et al 2020)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Interested in whether bikeshare is a time-efficient choice in the Cambridge context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Research Questions</a:t>
            </a:r>
            <a:endParaRPr i="1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RQ1: In Cambridge, MA in summer 2023, for what percent of start/stop </a:t>
            </a:r>
            <a:r>
              <a:rPr lang="en" sz="3600">
                <a:solidFill>
                  <a:schemeClr val="dk1"/>
                </a:solidFill>
              </a:rPr>
              <a:t>Blue Bikes </a:t>
            </a:r>
            <a:r>
              <a:rPr lang="en" sz="3600"/>
              <a:t> station pairs was bikeshare faster (slower) than the T (within Cambridge)? How much faster (slower) was bikeshare?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H1: Bikeshare was faster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RQ2: What was the relationship between initial walking time to a T station and the difference in total travel times across modes?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/>
              <a:t>H2: </a:t>
            </a:r>
            <a:r>
              <a:rPr lang="en" sz="3600">
                <a:solidFill>
                  <a:schemeClr val="dk1"/>
                </a:solidFill>
              </a:rPr>
              <a:t>As initial walking distance to a T station increases, bikeshare was relatively faster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78950" y="17476475"/>
            <a:ext cx="11652900" cy="14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Primary data sources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All Blue Bike trips (summer 2023)</a:t>
            </a:r>
            <a:endParaRPr sz="3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Attributes: Start/end stations (ID, name, coordinates), start/end times</a:t>
            </a:r>
            <a:endParaRPr sz="2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MBTA “T” trips</a:t>
            </a:r>
            <a:endParaRPr sz="3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Attributes: Start/end stations (ID), service date, start/end times, travel times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Secondary data sources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Blue Bike stations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Identify Blue Bike stations in Cambridge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 stations</a:t>
            </a:r>
            <a:endParaRPr sz="36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Match T trips station IDs to T trips station names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 trips January 2024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Use: Match T trips station names to T station start/stop coordinates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Data manipulation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For each bikeshare trip, calculated the length of the corresponding “T” trip and walking trip → took minimum</a:t>
            </a:r>
            <a:endParaRPr sz="36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Used T data from the exact day and time when the bike ride took place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T trip time includes time waiting for the next T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Used Google Maps API to get all walk times</a:t>
            </a:r>
            <a:endParaRPr sz="2800">
              <a:solidFill>
                <a:schemeClr val="dk1"/>
              </a:solidFill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" sz="2800">
                <a:solidFill>
                  <a:schemeClr val="dk1"/>
                </a:solidFill>
              </a:rPr>
              <a:t>Assumed walk time from bike station to T station and vice versa are the same</a:t>
            </a:r>
            <a:endParaRPr sz="28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For each start/end bikeshare station pair (with &gt; 10 rides), calculated difference in median trip times for bikeshare vs T/walking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9375" y="32225600"/>
            <a:ext cx="366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Sources.</a:t>
            </a:r>
            <a:r>
              <a:rPr lang="en" sz="2000">
                <a:solidFill>
                  <a:schemeClr val="lt1"/>
                </a:solidFill>
              </a:rPr>
              <a:t> Kong, Hui, Scarlett T. Jin, and Daniel Z. Sui. “Deciphering the Relationship between Bikesharing and Public Transit: Modal Substitution, Integration, and Complementation.” </a:t>
            </a:r>
            <a:r>
              <a:rPr i="1" lang="en" sz="2000">
                <a:solidFill>
                  <a:schemeClr val="lt1"/>
                </a:solidFill>
              </a:rPr>
              <a:t>Transportation Research Part D: Transport and Environment</a:t>
            </a:r>
            <a:r>
              <a:rPr lang="en" sz="2000">
                <a:solidFill>
                  <a:schemeClr val="lt1"/>
                </a:solidFill>
              </a:rPr>
              <a:t> 85 (August 1, 2020): 102392. https://doi.org/10.1016/j.trd.2020.102392.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1544075" y="15910550"/>
            <a:ext cx="12602400" cy="104532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976450" y="16073550"/>
            <a:ext cx="12073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Results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1544075" y="26738575"/>
            <a:ext cx="21417000" cy="52707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2504818" y="27041800"/>
            <a:ext cx="1949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Discussion &amp; Conclusion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976350" y="28597888"/>
            <a:ext cx="9736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→ Provides evidence that bikesharing can be a time-efficient mode of transit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Here, people are 1) starting at bikeshare stations and 2) do not have to wait for bikes, but they do have to wait for the 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1851" y="18773699"/>
            <a:ext cx="6876799" cy="9604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/>
        </p:nvSpPr>
        <p:spPr>
          <a:xfrm>
            <a:off x="29831125" y="17369625"/>
            <a:ext cx="4218900" cy="8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" sz="3600">
                <a:solidFill>
                  <a:schemeClr val="dk1"/>
                </a:solidFill>
              </a:rPr>
              <a:t>Bikeshare is faster for 97.098%</a:t>
            </a:r>
            <a:r>
              <a:rPr lang="en" sz="3600">
                <a:solidFill>
                  <a:schemeClr val="dk1"/>
                </a:solidFill>
              </a:rPr>
              <a:t> of start/end stop combinations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On average, </a:t>
            </a:r>
            <a:r>
              <a:rPr b="1" lang="en" sz="3600">
                <a:solidFill>
                  <a:schemeClr val="dk1"/>
                </a:solidFill>
              </a:rPr>
              <a:t>bikeshare is 12.506 minutes faster</a:t>
            </a:r>
            <a:endParaRPr b="1"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Travel time differences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Min: -66.12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25th: -16.85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Median: -12.00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75th: -7.43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Max: 40.88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1821863" y="24449225"/>
            <a:ext cx="7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Figure 4. Differences in Travel Times Across Modes (Bikesharing-T).</a:t>
            </a:r>
            <a:endParaRPr i="1"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13631849" y="28381000"/>
            <a:ext cx="68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1. Path by Mode of Transit.</a:t>
            </a:r>
            <a:endParaRPr i="1" sz="1800"/>
          </a:p>
        </p:txBody>
      </p:sp>
      <p:sp>
        <p:nvSpPr>
          <p:cNvPr id="80" name="Google Shape;80;p15"/>
          <p:cNvSpPr txBox="1"/>
          <p:nvPr/>
        </p:nvSpPr>
        <p:spPr>
          <a:xfrm>
            <a:off x="32786825" y="28597888"/>
            <a:ext cx="9736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Did not allow people to get on or off at Davis Square, which is in Somerville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Limitation: Did not consider spatial relations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Future work: Add in bus routes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Future work: Allow T stations outside of Cambridge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1544075" y="5573800"/>
            <a:ext cx="21417000" cy="99069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1976450" y="5768175"/>
            <a:ext cx="2054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Visualizations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09475" y="7101875"/>
            <a:ext cx="9274453" cy="7508700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4125" y="7101887"/>
            <a:ext cx="11263084" cy="750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21809475" y="14588675"/>
            <a:ext cx="92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2. </a:t>
            </a:r>
            <a:r>
              <a:rPr i="1" lang="en" sz="1800">
                <a:solidFill>
                  <a:schemeClr val="dk1"/>
                </a:solidFill>
              </a:rPr>
              <a:t>Median Travel Times for Unique Start/Stop Bike Stations.</a:t>
            </a:r>
            <a:endParaRPr i="1"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31424125" y="14588675"/>
            <a:ext cx="1126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Figure 3. </a:t>
            </a:r>
            <a:r>
              <a:rPr i="1" lang="en" sz="1800">
                <a:solidFill>
                  <a:schemeClr val="dk1"/>
                </a:solidFill>
              </a:rPr>
              <a:t>Map of Bikeshare Stations By Mean Difference in Travel Time Across Starting Point Routes. </a:t>
            </a:r>
            <a:r>
              <a:rPr lang="en" sz="1800">
                <a:solidFill>
                  <a:schemeClr val="dk1"/>
                </a:solidFill>
              </a:rPr>
              <a:t>Includes T stations themselves.</a:t>
            </a:r>
            <a:endParaRPr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21875" y="18158688"/>
            <a:ext cx="7974153" cy="6255575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p15"/>
          <p:cNvSpPr/>
          <p:nvPr/>
        </p:nvSpPr>
        <p:spPr>
          <a:xfrm>
            <a:off x="34578850" y="15883050"/>
            <a:ext cx="8492100" cy="10453200"/>
          </a:xfrm>
          <a:prstGeom prst="roundRect">
            <a:avLst>
              <a:gd fmla="val 6336" name="adj"/>
            </a:avLst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5124325" y="16080300"/>
            <a:ext cx="7398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7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5181900" y="17678525"/>
            <a:ext cx="73989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chemeClr val="dk1"/>
                </a:solidFill>
              </a:rPr>
              <a:t>DiffInTravelTimes</a:t>
            </a:r>
            <a:r>
              <a:rPr lang="en" sz="3600">
                <a:solidFill>
                  <a:schemeClr val="dk1"/>
                </a:solidFill>
              </a:rPr>
              <a:t> = -8.24 - 0.38*(</a:t>
            </a:r>
            <a:r>
              <a:rPr i="1" lang="en" sz="3600">
                <a:solidFill>
                  <a:schemeClr val="dk1"/>
                </a:solidFill>
              </a:rPr>
              <a:t>First</a:t>
            </a:r>
            <a:r>
              <a:rPr i="1" lang="en" sz="3600">
                <a:solidFill>
                  <a:schemeClr val="dk1"/>
                </a:solidFill>
              </a:rPr>
              <a:t>WalkTime</a:t>
            </a:r>
            <a:r>
              <a:rPr lang="en" sz="3600">
                <a:solidFill>
                  <a:schemeClr val="dk1"/>
                </a:solidFill>
              </a:rPr>
              <a:t>)</a:t>
            </a:r>
            <a:endParaRPr sz="36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Coefficient and intercept are significant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Assumption issues: Independence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81901" y="19999618"/>
            <a:ext cx="7242600" cy="5428958"/>
          </a:xfrm>
          <a:prstGeom prst="rect">
            <a:avLst/>
          </a:prstGeom>
          <a:solidFill>
            <a:srgbClr val="F0F5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" name="Google Shape;92;p15"/>
          <p:cNvSpPr txBox="1"/>
          <p:nvPr/>
        </p:nvSpPr>
        <p:spPr>
          <a:xfrm>
            <a:off x="35181899" y="25428575"/>
            <a:ext cx="72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Figure 5. Differences in Travel Times By Walking Time from Start to Closest T.</a:t>
            </a:r>
            <a:r>
              <a:rPr lang="en" sz="1800">
                <a:solidFill>
                  <a:schemeClr val="dk1"/>
                </a:solidFill>
              </a:rPr>
              <a:t> Allows linearity assumption.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