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65140C-7B9F-D54D-A19C-9AF7E8EFD66F}">
          <p14:sldIdLst>
            <p14:sldId id="256"/>
            <p14:sldId id="257"/>
            <p14:sldId id="258"/>
          </p14:sldIdLst>
        </p14:section>
        <p14:section name="Appendix" id="{F36D6C13-AF50-7542-91E1-E4333BEA2E2D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626"/>
  </p:normalViewPr>
  <p:slideViewPr>
    <p:cSldViewPr snapToGrid="0" snapToObjects="1">
      <p:cViewPr varScale="1">
        <p:scale>
          <a:sx n="107" d="100"/>
          <a:sy n="107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8DBA-4FE9-6540-9741-5D7D8C2FC32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68102-A34B-6B41-BA35-962A238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68102-A34B-6B41-BA35-962A238FD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8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68102-A34B-6B41-BA35-962A238FD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3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6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7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7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7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69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5F98C-995D-4761-90D7-5132BA15B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9EFCE-D536-934B-8083-6857EF84F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US Car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8E495-6530-F349-B305-D26040099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Tugba S Sensoy Cellat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2/26/2020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96769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4529-E8E0-6D48-9F16-BF86D71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4978"/>
          </a:xfrm>
        </p:spPr>
        <p:txBody>
          <a:bodyPr/>
          <a:lstStyle/>
          <a:p>
            <a:r>
              <a:rPr lang="en-US" dirty="0"/>
              <a:t>An Overlook of Car Accidents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102E-8471-D741-A629-32A2985A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7571"/>
            <a:ext cx="10058400" cy="490833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Humanitarian sight: </a:t>
            </a:r>
          </a:p>
          <a:p>
            <a:pPr lvl="1"/>
            <a:r>
              <a:rPr lang="en-US" dirty="0"/>
              <a:t>Average number of car accidents in the U.S. every year is 6 million.</a:t>
            </a:r>
          </a:p>
          <a:p>
            <a:pPr lvl="1"/>
            <a:r>
              <a:rPr lang="en-US" dirty="0"/>
              <a:t>More than 90 people die in car accidents everyday (~30000 each year).</a:t>
            </a:r>
          </a:p>
          <a:p>
            <a:pPr lvl="1"/>
            <a:r>
              <a:rPr lang="en-US" dirty="0"/>
              <a:t>3 million people in the U.S. are injured every year in car accidents.</a:t>
            </a:r>
          </a:p>
          <a:p>
            <a:pPr lvl="1"/>
            <a:r>
              <a:rPr lang="en-US" dirty="0"/>
              <a:t>Around 2 million drivers in car accidents experience permanent injuries every year.</a:t>
            </a:r>
          </a:p>
          <a:p>
            <a:pPr lvl="1"/>
            <a:r>
              <a:rPr lang="en-US" dirty="0"/>
              <a:t>The total cost of car accidents (including the costs of societal harms) is about  </a:t>
            </a:r>
            <a:r>
              <a:rPr lang="en-US" b="1" dirty="0"/>
              <a:t>$871 billion </a:t>
            </a:r>
            <a:r>
              <a:rPr lang="en-US" dirty="0"/>
              <a:t>annually in U.S.</a:t>
            </a:r>
            <a:endParaRPr lang="en-US" b="1" dirty="0"/>
          </a:p>
          <a:p>
            <a:pPr lvl="1"/>
            <a:r>
              <a:rPr lang="en-US" dirty="0"/>
              <a:t>$44 billion in U.S. car accident costs (work lost cost, medical care) 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Economical sight:</a:t>
            </a:r>
          </a:p>
          <a:p>
            <a:pPr lvl="1"/>
            <a:r>
              <a:rPr lang="en-US" dirty="0"/>
              <a:t>Insurance claims (property aspect)</a:t>
            </a:r>
          </a:p>
          <a:p>
            <a:pPr lvl="1"/>
            <a:r>
              <a:rPr lang="en-US" dirty="0"/>
              <a:t>Healthcare cost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Goal of Project: </a:t>
            </a:r>
          </a:p>
          <a:p>
            <a:pPr lvl="1"/>
            <a:r>
              <a:rPr lang="en-US" dirty="0"/>
              <a:t>Identify areas of high accident rates (city, street, long-</a:t>
            </a:r>
            <a:r>
              <a:rPr lang="en-US" dirty="0" err="1"/>
              <a:t>lat</a:t>
            </a:r>
            <a:r>
              <a:rPr lang="en-US" dirty="0"/>
              <a:t>, etc.).</a:t>
            </a:r>
          </a:p>
          <a:p>
            <a:pPr lvl="1"/>
            <a:r>
              <a:rPr lang="en-US" dirty="0"/>
              <a:t>Find factors that affect accidents (weather conditions, wind direction/speed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Predict accidents, study the impact of precipitation or other environmental stimuli on accident occurrence.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End Users:</a:t>
            </a:r>
          </a:p>
          <a:p>
            <a:pPr lvl="1"/>
            <a:r>
              <a:rPr lang="en-US" dirty="0"/>
              <a:t>Drivers</a:t>
            </a:r>
          </a:p>
          <a:p>
            <a:pPr lvl="1"/>
            <a:r>
              <a:rPr lang="en-US" dirty="0"/>
              <a:t>Insurance companies</a:t>
            </a:r>
          </a:p>
          <a:p>
            <a:pPr lvl="1"/>
            <a:r>
              <a:rPr lang="en-US" dirty="0"/>
              <a:t>Government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2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FF2E-95BA-374C-95C6-E529B847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41" y="368848"/>
            <a:ext cx="10126717" cy="671199"/>
          </a:xfrm>
        </p:spPr>
        <p:txBody>
          <a:bodyPr/>
          <a:lstStyle/>
          <a:p>
            <a:r>
              <a:rPr lang="en-US" dirty="0"/>
              <a:t>Graphical illustration of US Car Accidents</a:t>
            </a:r>
          </a:p>
        </p:txBody>
      </p:sp>
      <p:pic>
        <p:nvPicPr>
          <p:cNvPr id="5" name="Content Placeholder 4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BD42AD12-07C6-1847-94D3-FDDE01E0E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572" y="3237878"/>
            <a:ext cx="5641428" cy="3251274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D15781-878A-B549-83BC-F82AF1DC1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076" y="2422532"/>
            <a:ext cx="2819775" cy="180732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3B726F5-4BC7-8847-8706-C00F8875E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397" y="4319855"/>
            <a:ext cx="3903026" cy="2169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F82A68-DE72-7E4B-9B46-38D9A2122251}"/>
              </a:ext>
            </a:extLst>
          </p:cNvPr>
          <p:cNvSpPr txBox="1"/>
          <p:nvPr/>
        </p:nvSpPr>
        <p:spPr>
          <a:xfrm>
            <a:off x="626628" y="1040047"/>
            <a:ext cx="79473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Summary of Data: </a:t>
            </a:r>
          </a:p>
          <a:p>
            <a:pPr marL="742950" lvl="1" indent="-285750">
              <a:buSzPct val="50000"/>
              <a:buFont typeface="Courier New" panose="02070309020205020404" pitchFamily="49" charset="0"/>
              <a:buChar char="o"/>
            </a:pPr>
            <a:r>
              <a:rPr lang="en-US" dirty="0"/>
              <a:t>Countrywide traffic accident dataset (49 states of the US) </a:t>
            </a:r>
          </a:p>
          <a:p>
            <a:pPr marL="742950" lvl="1" indent="-285750">
              <a:buSzPct val="50000"/>
              <a:buFont typeface="Courier New" panose="02070309020205020404" pitchFamily="49" charset="0"/>
              <a:buChar char="o"/>
            </a:pPr>
            <a:r>
              <a:rPr lang="en-US" dirty="0"/>
              <a:t>Collected from February 2016 to December 2019</a:t>
            </a:r>
          </a:p>
          <a:p>
            <a:pPr marL="742950" lvl="1" indent="-285750">
              <a:buSzPct val="50000"/>
              <a:buFont typeface="Courier New" panose="02070309020205020404" pitchFamily="49" charset="0"/>
              <a:buChar char="o"/>
            </a:pPr>
            <a:r>
              <a:rPr lang="en-US" dirty="0"/>
              <a:t>Currently ~3.0 million accident records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Summary of work:</a:t>
            </a:r>
          </a:p>
          <a:p>
            <a:pPr marL="742950" lvl="1" indent="-285750">
              <a:buSzPct val="50000"/>
              <a:buFont typeface="Courier New" panose="02070309020205020404" pitchFamily="49" charset="0"/>
              <a:buChar char="o"/>
            </a:pPr>
            <a:r>
              <a:rPr lang="en-US" dirty="0"/>
              <a:t>Python</a:t>
            </a:r>
          </a:p>
          <a:p>
            <a:pPr marL="742950" lvl="1" indent="-285750">
              <a:buSzPct val="50000"/>
              <a:buFont typeface="Courier New" panose="02070309020205020404" pitchFamily="49" charset="0"/>
              <a:buChar char="o"/>
            </a:pPr>
            <a:r>
              <a:rPr lang="en-US" dirty="0"/>
              <a:t>Analyzed~3.0 million data</a:t>
            </a:r>
          </a:p>
          <a:p>
            <a:pPr marL="742950" lvl="1" indent="-285750">
              <a:buSzPct val="50000"/>
              <a:buFont typeface="Courier New" panose="02070309020205020404" pitchFamily="49" charset="0"/>
              <a:buChar char="o"/>
            </a:pPr>
            <a:r>
              <a:rPr lang="en-US" dirty="0"/>
              <a:t>EDA &amp; Visualizations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429860-D555-8E48-9189-6C93DEFE6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64824"/>
              </p:ext>
            </p:extLst>
          </p:nvPr>
        </p:nvGraphicFramePr>
        <p:xfrm>
          <a:off x="7696853" y="1111408"/>
          <a:ext cx="406399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0143825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20888601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85826982"/>
                    </a:ext>
                  </a:extLst>
                </a:gridCol>
              </a:tblGrid>
              <a:tr h="41325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Traffic signal, stop sign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City, state, </a:t>
                      </a:r>
                      <a:r>
                        <a:rPr lang="en-US" sz="1200" dirty="0" err="1"/>
                        <a:t>zipcode</a:t>
                      </a:r>
                      <a:r>
                        <a:rPr lang="en-US" sz="1200" dirty="0"/>
                        <a:t>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46794"/>
                  </a:ext>
                </a:extLst>
              </a:tr>
              <a:tr h="413254"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Turning loop, railway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Latitude / 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72137"/>
                  </a:ext>
                </a:extLst>
              </a:tr>
              <a:tr h="413254">
                <a:tc>
                  <a:txBody>
                    <a:bodyPr/>
                    <a:lstStyle/>
                    <a:p>
                      <a:r>
                        <a:rPr lang="en-US" sz="1200" dirty="0"/>
                        <a:t>Humidity, wind speed/dir.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Crossing, junction, bump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8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96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BC72-31C3-C340-B5D6-F425B591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EA7EEA0F-7EBD-FF44-9928-0ECED33BE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484" y="642594"/>
            <a:ext cx="5399900" cy="5709218"/>
          </a:xfrm>
        </p:spPr>
      </p:pic>
    </p:spTree>
    <p:extLst>
      <p:ext uri="{BB962C8B-B14F-4D97-AF65-F5344CB8AC3E}">
        <p14:creationId xmlns:p14="http://schemas.microsoft.com/office/powerpoint/2010/main" val="1440497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C39A53"/>
      </a:accent1>
      <a:accent2>
        <a:srgbClr val="DB8F7A"/>
      </a:accent2>
      <a:accent3>
        <a:srgbClr val="A2A660"/>
      </a:accent3>
      <a:accent4>
        <a:srgbClr val="55ADB4"/>
      </a:accent4>
      <a:accent5>
        <a:srgbClr val="70A5D8"/>
      </a:accent5>
      <a:accent6>
        <a:srgbClr val="646FD5"/>
      </a:accent6>
      <a:hlink>
        <a:srgbClr val="6983AE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278</Words>
  <Application>Microsoft Macintosh PowerPoint</Application>
  <PresentationFormat>Widescreen</PresentationFormat>
  <Paragraphs>41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Avenir Next LT Pro</vt:lpstr>
      <vt:lpstr>Avenir Next LT Pro Light</vt:lpstr>
      <vt:lpstr>Calibri</vt:lpstr>
      <vt:lpstr>Courier New</vt:lpstr>
      <vt:lpstr>Garamond</vt:lpstr>
      <vt:lpstr>Wingdings</vt:lpstr>
      <vt:lpstr>SavonVTI</vt:lpstr>
      <vt:lpstr>US Car Accidents</vt:lpstr>
      <vt:lpstr>An Overlook of Car Accidents in the US</vt:lpstr>
      <vt:lpstr>Graphical illustration of US Car Accidents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Car Accidents</dc:title>
  <dc:creator>tss12c@my.fsu.edu</dc:creator>
  <cp:lastModifiedBy>tss12c@my.fsu.edu</cp:lastModifiedBy>
  <cp:revision>49</cp:revision>
  <dcterms:created xsi:type="dcterms:W3CDTF">2020-02-26T03:54:16Z</dcterms:created>
  <dcterms:modified xsi:type="dcterms:W3CDTF">2020-02-26T15:22:57Z</dcterms:modified>
</cp:coreProperties>
</file>