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7" r:id="rId6"/>
    <p:sldId id="2146847058" r:id="rId7"/>
    <p:sldId id="2146847059" r:id="rId8"/>
    <p:sldId id="2146847060" r:id="rId9"/>
    <p:sldId id="2146847061" r:id="rId10"/>
    <p:sldId id="2146847062" r:id="rId11"/>
    <p:sldId id="2146847063" r:id="rId12"/>
    <p:sldId id="2146847064" r:id="rId13"/>
    <p:sldId id="214684706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817" y="4686378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T.SHANMUGA SRINITHI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B.E CSE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0413" y="4317046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6" y="558135"/>
            <a:ext cx="34620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>
                <a:solidFill>
                  <a:srgbClr val="1BADE4"/>
                </a:solidFill>
              </a:rPr>
              <a:t>REFERENCES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25068" y="3373704"/>
            <a:ext cx="924623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marR="5080" indent="-334645">
              <a:lnSpc>
                <a:spcPct val="110000"/>
              </a:lnSpc>
              <a:spcBef>
                <a:spcPts val="100"/>
              </a:spcBef>
              <a:buClr>
                <a:srgbClr val="1BADE4"/>
              </a:buClr>
              <a:buSzPct val="91666"/>
              <a:buFont typeface="Leelawadee UI"/>
              <a:buChar char="◼"/>
              <a:tabLst>
                <a:tab pos="346710" algn="l"/>
                <a:tab pos="347345" algn="l"/>
              </a:tabLst>
            </a:pPr>
            <a:r>
              <a:rPr sz="2400" b="1" spc="15" dirty="0">
                <a:solidFill>
                  <a:srgbClr val="3E3E3E"/>
                </a:solidFill>
                <a:latin typeface="Tahoma"/>
                <a:cs typeface="Tahoma"/>
              </a:rPr>
              <a:t>List</a:t>
            </a:r>
            <a:r>
              <a:rPr sz="2400" b="1" spc="-20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400" b="1" spc="-20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3E3E3E"/>
                </a:solidFill>
                <a:latin typeface="Tahoma"/>
                <a:cs typeface="Tahoma"/>
              </a:rPr>
              <a:t>sources,</a:t>
            </a:r>
            <a:r>
              <a:rPr sz="2400" b="1" spc="-20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3E3E3E"/>
                </a:solidFill>
                <a:latin typeface="Tahoma"/>
                <a:cs typeface="Tahoma"/>
              </a:rPr>
              <a:t>research</a:t>
            </a:r>
            <a:r>
              <a:rPr sz="2400" b="1" spc="-2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3E3E3E"/>
                </a:solidFill>
                <a:latin typeface="Tahoma"/>
                <a:cs typeface="Tahoma"/>
              </a:rPr>
              <a:t>papers,</a:t>
            </a:r>
            <a:r>
              <a:rPr sz="2400" b="1" spc="-20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400" b="1" spc="-20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E3E3E"/>
                </a:solidFill>
                <a:latin typeface="Tahoma"/>
                <a:cs typeface="Tahoma"/>
              </a:rPr>
              <a:t>case</a:t>
            </a:r>
            <a:r>
              <a:rPr sz="2400" b="1" spc="-20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3E3E3E"/>
                </a:solidFill>
                <a:latin typeface="Tahoma"/>
                <a:cs typeface="Tahoma"/>
              </a:rPr>
              <a:t>studies</a:t>
            </a:r>
            <a:r>
              <a:rPr sz="2400" b="1" spc="-2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3E3E3E"/>
                </a:solidFill>
                <a:latin typeface="Tahoma"/>
                <a:cs typeface="Tahoma"/>
              </a:rPr>
              <a:t>cited</a:t>
            </a:r>
            <a:r>
              <a:rPr sz="2400" b="1" spc="-20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2400" b="1" spc="-20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2400" b="1" spc="-6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3E3E3E"/>
                </a:solidFill>
                <a:latin typeface="Tahoma"/>
                <a:cs typeface="Tahoma"/>
              </a:rPr>
              <a:t>presentation</a:t>
            </a:r>
            <a:r>
              <a:rPr sz="2400" b="1" spc="-2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2400" b="1" spc="-2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3E3E3E"/>
                </a:solidFill>
                <a:latin typeface="Tahoma"/>
                <a:cs typeface="Tahoma"/>
              </a:rPr>
              <a:t>further</a:t>
            </a:r>
            <a:r>
              <a:rPr sz="2400" b="1" spc="-20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3E3E3E"/>
                </a:solidFill>
                <a:latin typeface="Tahoma"/>
                <a:cs typeface="Tahoma"/>
              </a:rPr>
              <a:t>reading</a:t>
            </a:r>
            <a:r>
              <a:rPr sz="2400" b="1" spc="-2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400" b="1" spc="-2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3E3E3E"/>
                </a:solidFill>
                <a:latin typeface="Tahoma"/>
                <a:cs typeface="Tahoma"/>
              </a:rPr>
              <a:t>veriﬁcation.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8828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933" y="1938978"/>
            <a:ext cx="6356985" cy="37236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42265" indent="-330200">
              <a:lnSpc>
                <a:spcPct val="100000"/>
              </a:lnSpc>
              <a:spcBef>
                <a:spcPts val="13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2265" algn="l"/>
                <a:tab pos="342900" algn="l"/>
              </a:tabLst>
            </a:pP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Problem</a:t>
            </a:r>
            <a:r>
              <a:rPr sz="2000" b="1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Statement</a:t>
            </a:r>
            <a:r>
              <a:rPr sz="2000" b="1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 MT"/>
                <a:cs typeface="Arial MT"/>
              </a:rPr>
              <a:t>(Should</a:t>
            </a:r>
            <a:r>
              <a:rPr sz="20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 MT"/>
                <a:cs typeface="Arial MT"/>
              </a:rPr>
              <a:t>not</a:t>
            </a:r>
            <a:r>
              <a:rPr sz="20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 MT"/>
                <a:cs typeface="Arial MT"/>
              </a:rPr>
              <a:t>include</a:t>
            </a:r>
            <a:r>
              <a:rPr sz="20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E3E3E"/>
                </a:solidFill>
                <a:latin typeface="Arial MT"/>
                <a:cs typeface="Arial MT"/>
              </a:rPr>
              <a:t>solution)</a:t>
            </a:r>
            <a:endParaRPr sz="2000">
              <a:latin typeface="Arial MT"/>
              <a:cs typeface="Arial MT"/>
            </a:endParaRPr>
          </a:p>
          <a:p>
            <a:pPr marL="342265" indent="-33020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2265" algn="l"/>
                <a:tab pos="342900" algn="l"/>
              </a:tabLst>
            </a:pP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Proposed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342265" indent="-33020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2265" algn="l"/>
                <a:tab pos="342900" algn="l"/>
              </a:tabLst>
            </a:pP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System</a:t>
            </a:r>
            <a:r>
              <a:rPr sz="2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Development</a:t>
            </a:r>
            <a:r>
              <a:rPr sz="2000" b="1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Approach</a:t>
            </a:r>
            <a:r>
              <a:rPr sz="20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Arial MT"/>
                <a:cs typeface="Arial MT"/>
              </a:rPr>
              <a:t>(Technology</a:t>
            </a:r>
            <a:r>
              <a:rPr sz="20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 MT"/>
                <a:cs typeface="Arial MT"/>
              </a:rPr>
              <a:t>Used)</a:t>
            </a:r>
            <a:endParaRPr sz="2000">
              <a:latin typeface="Arial MT"/>
              <a:cs typeface="Arial MT"/>
            </a:endParaRPr>
          </a:p>
          <a:p>
            <a:pPr marL="342265" indent="-33020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2265" algn="l"/>
                <a:tab pos="342900" algn="l"/>
              </a:tabLst>
            </a:pP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Algorithm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&amp;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342265" indent="-33020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2265" algn="l"/>
                <a:tab pos="342900" algn="l"/>
              </a:tabLst>
            </a:pP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Result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(Output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Image)</a:t>
            </a:r>
            <a:endParaRPr sz="2000">
              <a:latin typeface="Arial"/>
              <a:cs typeface="Arial"/>
            </a:endParaRPr>
          </a:p>
          <a:p>
            <a:pPr marL="342265" indent="-33020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2265" algn="l"/>
                <a:tab pos="342900" algn="l"/>
              </a:tabLst>
            </a:pP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42265" indent="-33020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2265" algn="l"/>
                <a:tab pos="342900" algn="l"/>
              </a:tabLst>
            </a:pP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Future</a:t>
            </a:r>
            <a:r>
              <a:rPr sz="20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42265" indent="-33020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2265" algn="l"/>
                <a:tab pos="342900" algn="l"/>
              </a:tabLst>
            </a:pPr>
            <a:r>
              <a:rPr sz="2000" b="1" spc="-5" dirty="0">
                <a:solidFill>
                  <a:srgbClr val="3E3E3E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7100" y="1358900"/>
            <a:ext cx="1558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8B6F6"/>
                </a:solidFill>
              </a:rPr>
              <a:t>O</a:t>
            </a:r>
            <a:r>
              <a:rPr spc="-100" dirty="0">
                <a:solidFill>
                  <a:srgbClr val="28B6F6"/>
                </a:solidFill>
              </a:rPr>
              <a:t>U</a:t>
            </a:r>
            <a:r>
              <a:rPr spc="-15" dirty="0">
                <a:solidFill>
                  <a:srgbClr val="28B6F6"/>
                </a:solidFill>
              </a:rPr>
              <a:t>T</a:t>
            </a:r>
            <a:r>
              <a:rPr spc="-5" dirty="0">
                <a:solidFill>
                  <a:srgbClr val="28B6F6"/>
                </a:solidFill>
              </a:rPr>
              <a:t>L</a:t>
            </a:r>
            <a:r>
              <a:rPr spc="-90" dirty="0">
                <a:solidFill>
                  <a:srgbClr val="28B6F6"/>
                </a:solidFill>
              </a:rPr>
              <a:t>I</a:t>
            </a:r>
            <a:r>
              <a:rPr spc="-25" dirty="0">
                <a:solidFill>
                  <a:srgbClr val="28B6F6"/>
                </a:solidFill>
              </a:rPr>
              <a:t>N</a:t>
            </a:r>
            <a:r>
              <a:rPr dirty="0">
                <a:solidFill>
                  <a:srgbClr val="28B6F6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0251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6" y="558135"/>
            <a:ext cx="56680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>
                <a:solidFill>
                  <a:srgbClr val="1BADE4"/>
                </a:solidFill>
              </a:rPr>
              <a:t>PROBLEM</a:t>
            </a:r>
            <a:r>
              <a:rPr sz="3950" spc="-65" dirty="0">
                <a:solidFill>
                  <a:srgbClr val="1BADE4"/>
                </a:solidFill>
              </a:rPr>
              <a:t> STATEMENT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54216" y="1694609"/>
            <a:ext cx="10748010" cy="271399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b="1" spc="-100" dirty="0">
                <a:solidFill>
                  <a:srgbClr val="3E3E3E"/>
                </a:solidFill>
                <a:latin typeface="Tahoma"/>
                <a:cs typeface="Tahoma"/>
              </a:rPr>
              <a:t>Introduction: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0000"/>
              </a:lnSpc>
              <a:spcBef>
                <a:spcPts val="1080"/>
              </a:spcBef>
            </a:pPr>
            <a:r>
              <a:rPr sz="2400" spc="95" dirty="0">
                <a:solidFill>
                  <a:srgbClr val="3E3E3E"/>
                </a:solidFill>
                <a:latin typeface="Tahoma"/>
                <a:cs typeface="Tahoma"/>
              </a:rPr>
              <a:t>Keyloggers</a:t>
            </a:r>
            <a:r>
              <a:rPr sz="2400" spc="-22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Tahoma"/>
                <a:cs typeface="Tahoma"/>
              </a:rPr>
              <a:t>are</a:t>
            </a:r>
            <a:r>
              <a:rPr sz="2400" spc="-22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malicious</a:t>
            </a:r>
            <a:r>
              <a:rPr sz="2400" spc="-22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3E3E3E"/>
                </a:solidFill>
                <a:latin typeface="Tahoma"/>
                <a:cs typeface="Tahoma"/>
              </a:rPr>
              <a:t>software</a:t>
            </a:r>
            <a:r>
              <a:rPr sz="2400" spc="-22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or</a:t>
            </a:r>
            <a:r>
              <a:rPr sz="2400" spc="-22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Tahoma"/>
                <a:cs typeface="Tahoma"/>
              </a:rPr>
              <a:t>hardware</a:t>
            </a:r>
            <a:r>
              <a:rPr sz="2400" spc="-22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3E3E3E"/>
                </a:solidFill>
                <a:latin typeface="Tahoma"/>
                <a:cs typeface="Tahoma"/>
              </a:rPr>
              <a:t>devices</a:t>
            </a:r>
            <a:r>
              <a:rPr sz="2400" spc="-22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Tahoma"/>
                <a:cs typeface="Tahoma"/>
              </a:rPr>
              <a:t>designed</a:t>
            </a:r>
            <a:r>
              <a:rPr sz="2400" spc="-2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2400" spc="-22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covertly </a:t>
            </a:r>
            <a:r>
              <a:rPr sz="2400" spc="-7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2400" spc="1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2400" spc="135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2400" spc="11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2400" spc="4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2400" spc="11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ke</a:t>
            </a:r>
            <a:r>
              <a:rPr sz="2400" spc="35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2400" spc="12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2400" spc="5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2400" spc="15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2400" spc="75" dirty="0">
                <a:solidFill>
                  <a:srgbClr val="3E3E3E"/>
                </a:solidFill>
                <a:latin typeface="Tahoma"/>
                <a:cs typeface="Tahoma"/>
              </a:rPr>
              <a:t>k</a:t>
            </a:r>
            <a:r>
              <a:rPr sz="2400" spc="140" dirty="0">
                <a:solidFill>
                  <a:srgbClr val="3E3E3E"/>
                </a:solidFill>
                <a:latin typeface="Tahoma"/>
                <a:cs typeface="Tahoma"/>
              </a:rPr>
              <a:t>es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Tahoma"/>
                <a:cs typeface="Tahoma"/>
              </a:rPr>
              <a:t>on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75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2400" spc="125" dirty="0">
                <a:solidFill>
                  <a:srgbClr val="3E3E3E"/>
                </a:solidFill>
                <a:latin typeface="Tahoma"/>
                <a:cs typeface="Tahoma"/>
              </a:rPr>
              <a:t>ompu</a:t>
            </a:r>
            <a:r>
              <a:rPr sz="2400" spc="3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er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or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Tahoma"/>
                <a:cs typeface="Tahoma"/>
              </a:rPr>
              <a:t>mobile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2400" spc="7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2400" spc="100" dirty="0">
                <a:solidFill>
                  <a:srgbClr val="3E3E3E"/>
                </a:solidFill>
                <a:latin typeface="Tahoma"/>
                <a:cs typeface="Tahoma"/>
              </a:rPr>
              <a:t>vi</a:t>
            </a:r>
            <a:r>
              <a:rPr sz="2400" spc="114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2400" spc="-50" dirty="0">
                <a:solidFill>
                  <a:srgbClr val="3E3E3E"/>
                </a:solidFill>
                <a:latin typeface="Tahoma"/>
                <a:cs typeface="Tahoma"/>
              </a:rPr>
              <a:t>e.</a:t>
            </a:r>
            <a:endParaRPr sz="2400">
              <a:latin typeface="Tahoma"/>
              <a:cs typeface="Tahoma"/>
            </a:endParaRPr>
          </a:p>
          <a:p>
            <a:pPr marL="12700" marR="540385">
              <a:lnSpc>
                <a:spcPct val="110000"/>
              </a:lnSpc>
            </a:pPr>
            <a:r>
              <a:rPr sz="2400" b="1" spc="-85" dirty="0">
                <a:solidFill>
                  <a:srgbClr val="3E3E3E"/>
                </a:solidFill>
                <a:latin typeface="Tahoma"/>
                <a:cs typeface="Tahoma"/>
              </a:rPr>
              <a:t>Real-world</a:t>
            </a:r>
            <a:r>
              <a:rPr sz="2400" b="1" spc="-2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3E3E3E"/>
                </a:solidFill>
                <a:latin typeface="Tahoma"/>
                <a:cs typeface="Tahoma"/>
              </a:rPr>
              <a:t>problem:</a:t>
            </a:r>
            <a:r>
              <a:rPr sz="2400" b="1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3E3E3E"/>
                </a:solidFill>
                <a:latin typeface="Tahoma"/>
                <a:cs typeface="Tahoma"/>
              </a:rPr>
              <a:t>recent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Tahoma"/>
                <a:cs typeface="Tahoma"/>
              </a:rPr>
              <a:t>years,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there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has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Tahoma"/>
                <a:cs typeface="Tahoma"/>
              </a:rPr>
              <a:t>been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Tahoma"/>
                <a:cs typeface="Tahoma"/>
              </a:rPr>
              <a:t>signiﬁcant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rise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Tahoma"/>
                <a:cs typeface="Tahoma"/>
              </a:rPr>
              <a:t>in </a:t>
            </a:r>
            <a:r>
              <a:rPr sz="24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Tahoma"/>
                <a:cs typeface="Tahoma"/>
              </a:rPr>
              <a:t>cyberattacks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Tahoma"/>
                <a:cs typeface="Tahoma"/>
              </a:rPr>
              <a:t>involving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Tahoma"/>
                <a:cs typeface="Tahoma"/>
              </a:rPr>
              <a:t>keyloggers,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Tahoma"/>
                <a:cs typeface="Tahoma"/>
              </a:rPr>
              <a:t>leading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Tahoma"/>
                <a:cs typeface="Tahoma"/>
              </a:rPr>
              <a:t>widespread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Tahoma"/>
                <a:cs typeface="Tahoma"/>
              </a:rPr>
              <a:t>data</a:t>
            </a:r>
            <a:r>
              <a:rPr sz="2400" spc="-22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Tahoma"/>
                <a:cs typeface="Tahoma"/>
              </a:rPr>
              <a:t>breaches, </a:t>
            </a:r>
            <a:r>
              <a:rPr sz="2400" spc="-7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ﬁnancial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Tahoma"/>
                <a:cs typeface="Tahoma"/>
              </a:rPr>
              <a:t>losses,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Tahoma"/>
                <a:cs typeface="Tahoma"/>
              </a:rPr>
              <a:t>ide</a:t>
            </a:r>
            <a:r>
              <a:rPr sz="2400" spc="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tity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3E3E3E"/>
                </a:solidFill>
                <a:latin typeface="Tahoma"/>
                <a:cs typeface="Tahoma"/>
              </a:rPr>
              <a:t>th</a:t>
            </a:r>
            <a:r>
              <a:rPr sz="2400" spc="8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2400" spc="15" dirty="0">
                <a:solidFill>
                  <a:srgbClr val="3E3E3E"/>
                </a:solidFill>
                <a:latin typeface="Tahoma"/>
                <a:cs typeface="Tahoma"/>
              </a:rPr>
              <a:t>ft.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0342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6" y="558135"/>
            <a:ext cx="56019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>
                <a:solidFill>
                  <a:srgbClr val="1BADE4"/>
                </a:solidFill>
              </a:rPr>
              <a:t>PROPOSED</a:t>
            </a:r>
            <a:r>
              <a:rPr sz="3950" spc="-70" dirty="0">
                <a:solidFill>
                  <a:srgbClr val="1BADE4"/>
                </a:solidFill>
              </a:rPr>
              <a:t> </a:t>
            </a:r>
            <a:r>
              <a:rPr sz="3950" dirty="0">
                <a:solidFill>
                  <a:srgbClr val="1BADE4"/>
                </a:solidFill>
              </a:rPr>
              <a:t>SOLUTION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 marR="658495" indent="-327660">
              <a:lnSpc>
                <a:spcPct val="110000"/>
              </a:lnSpc>
              <a:spcBef>
                <a:spcPts val="100"/>
              </a:spcBef>
              <a:buClr>
                <a:srgbClr val="1BADE4"/>
              </a:buClr>
              <a:buSzPct val="91666"/>
              <a:buFont typeface="Leelawadee UI"/>
              <a:buChar char="◼"/>
              <a:tabLst>
                <a:tab pos="622935" algn="l"/>
                <a:tab pos="623570" algn="l"/>
              </a:tabLst>
            </a:pPr>
            <a:r>
              <a:rPr b="1" spc="-25" dirty="0">
                <a:latin typeface="Tahoma"/>
                <a:cs typeface="Tahoma"/>
              </a:rPr>
              <a:t>Overview:</a:t>
            </a:r>
            <a:r>
              <a:rPr spc="-25" dirty="0"/>
              <a:t>The</a:t>
            </a:r>
            <a:r>
              <a:rPr spc="-170" dirty="0"/>
              <a:t> </a:t>
            </a:r>
            <a:r>
              <a:rPr spc="80" dirty="0"/>
              <a:t>proposed</a:t>
            </a:r>
            <a:r>
              <a:rPr spc="-170" dirty="0"/>
              <a:t> </a:t>
            </a:r>
            <a:r>
              <a:rPr spc="65" dirty="0"/>
              <a:t>solution</a:t>
            </a:r>
            <a:r>
              <a:rPr spc="-170" dirty="0"/>
              <a:t> </a:t>
            </a:r>
            <a:r>
              <a:rPr spc="55" dirty="0"/>
              <a:t>involves</a:t>
            </a:r>
            <a:r>
              <a:rPr spc="-165" dirty="0"/>
              <a:t> </a:t>
            </a:r>
            <a:r>
              <a:rPr spc="65" dirty="0"/>
              <a:t>implementing</a:t>
            </a:r>
            <a:r>
              <a:rPr spc="-170" dirty="0"/>
              <a:t> </a:t>
            </a:r>
            <a:r>
              <a:rPr spc="75" dirty="0"/>
              <a:t>comprehensive</a:t>
            </a:r>
            <a:r>
              <a:rPr spc="-170" dirty="0"/>
              <a:t> </a:t>
            </a:r>
            <a:r>
              <a:rPr spc="75" dirty="0"/>
              <a:t>cybersecurity</a:t>
            </a:r>
            <a:r>
              <a:rPr spc="-170" dirty="0"/>
              <a:t> </a:t>
            </a:r>
            <a:r>
              <a:rPr spc="80" dirty="0"/>
              <a:t>measures</a:t>
            </a:r>
            <a:r>
              <a:rPr spc="-165" dirty="0"/>
              <a:t> </a:t>
            </a:r>
            <a:r>
              <a:rPr spc="85" dirty="0"/>
              <a:t>to </a:t>
            </a:r>
            <a:r>
              <a:rPr spc="-550" dirty="0"/>
              <a:t> </a:t>
            </a:r>
            <a:r>
              <a:rPr spc="90" dirty="0"/>
              <a:t>detect</a:t>
            </a:r>
            <a:r>
              <a:rPr spc="-185" dirty="0"/>
              <a:t> </a:t>
            </a:r>
            <a:r>
              <a:rPr spc="55" dirty="0"/>
              <a:t>and</a:t>
            </a:r>
            <a:r>
              <a:rPr spc="-180" dirty="0"/>
              <a:t> </a:t>
            </a:r>
            <a:r>
              <a:rPr spc="60" dirty="0"/>
              <a:t>prevent</a:t>
            </a:r>
            <a:r>
              <a:rPr spc="-180" dirty="0"/>
              <a:t> </a:t>
            </a:r>
            <a:r>
              <a:rPr spc="65" dirty="0"/>
              <a:t>keylogger</a:t>
            </a:r>
            <a:r>
              <a:rPr spc="-180" dirty="0"/>
              <a:t> </a:t>
            </a:r>
            <a:r>
              <a:rPr spc="50" dirty="0"/>
              <a:t>attacks.</a:t>
            </a:r>
          </a:p>
          <a:p>
            <a:pPr marL="622935" marR="630555">
              <a:lnSpc>
                <a:spcPct val="110000"/>
              </a:lnSpc>
            </a:pPr>
            <a:r>
              <a:rPr b="1" spc="-65" dirty="0">
                <a:latin typeface="Tahoma"/>
                <a:cs typeface="Tahoma"/>
              </a:rPr>
              <a:t>Real-world</a:t>
            </a:r>
            <a:r>
              <a:rPr b="1" spc="-155" dirty="0">
                <a:latin typeface="Tahoma"/>
                <a:cs typeface="Tahoma"/>
              </a:rPr>
              <a:t> </a:t>
            </a:r>
            <a:r>
              <a:rPr b="1" spc="-60" dirty="0">
                <a:latin typeface="Tahoma"/>
                <a:cs typeface="Tahoma"/>
              </a:rPr>
              <a:t>solution:</a:t>
            </a:r>
            <a:r>
              <a:rPr b="1" spc="-135" dirty="0">
                <a:latin typeface="Tahoma"/>
                <a:cs typeface="Tahoma"/>
              </a:rPr>
              <a:t> </a:t>
            </a:r>
            <a:r>
              <a:rPr spc="60" dirty="0"/>
              <a:t>Deploying</a:t>
            </a:r>
            <a:r>
              <a:rPr spc="-170" dirty="0"/>
              <a:t> </a:t>
            </a:r>
            <a:r>
              <a:rPr spc="70" dirty="0"/>
              <a:t>robust</a:t>
            </a:r>
            <a:r>
              <a:rPr spc="-170" dirty="0"/>
              <a:t> </a:t>
            </a:r>
            <a:r>
              <a:rPr spc="50" dirty="0"/>
              <a:t>antivirus</a:t>
            </a:r>
            <a:r>
              <a:rPr spc="-175" dirty="0"/>
              <a:t> </a:t>
            </a:r>
            <a:r>
              <a:rPr spc="50" dirty="0"/>
              <a:t>software,</a:t>
            </a:r>
            <a:r>
              <a:rPr spc="-170" dirty="0"/>
              <a:t> </a:t>
            </a:r>
            <a:r>
              <a:rPr spc="35" dirty="0"/>
              <a:t>ﬁrewalls,</a:t>
            </a:r>
            <a:r>
              <a:rPr spc="-170" dirty="0"/>
              <a:t> </a:t>
            </a:r>
            <a:r>
              <a:rPr spc="55" dirty="0"/>
              <a:t>intrusion</a:t>
            </a:r>
            <a:r>
              <a:rPr spc="-170" dirty="0"/>
              <a:t> </a:t>
            </a:r>
            <a:r>
              <a:rPr spc="75" dirty="0"/>
              <a:t>detection</a:t>
            </a:r>
            <a:r>
              <a:rPr spc="-175" dirty="0"/>
              <a:t> </a:t>
            </a:r>
            <a:r>
              <a:rPr spc="55" dirty="0"/>
              <a:t>systems,</a:t>
            </a:r>
            <a:r>
              <a:rPr spc="-170" dirty="0"/>
              <a:t> </a:t>
            </a:r>
            <a:r>
              <a:rPr spc="55" dirty="0"/>
              <a:t>and </a:t>
            </a:r>
            <a:r>
              <a:rPr spc="-545" dirty="0"/>
              <a:t> </a:t>
            </a:r>
            <a:r>
              <a:rPr spc="70" dirty="0"/>
              <a:t>encryption</a:t>
            </a:r>
            <a:r>
              <a:rPr spc="-180" dirty="0"/>
              <a:t> </a:t>
            </a:r>
            <a:r>
              <a:rPr spc="75" dirty="0"/>
              <a:t>technologies</a:t>
            </a:r>
            <a:r>
              <a:rPr spc="-180" dirty="0"/>
              <a:t> </a:t>
            </a:r>
            <a:r>
              <a:rPr spc="75" dirty="0"/>
              <a:t>can</a:t>
            </a:r>
            <a:r>
              <a:rPr spc="-180" dirty="0"/>
              <a:t> </a:t>
            </a:r>
            <a:r>
              <a:rPr spc="60" dirty="0"/>
              <a:t>help</a:t>
            </a:r>
            <a:r>
              <a:rPr spc="-180" dirty="0"/>
              <a:t> </a:t>
            </a:r>
            <a:r>
              <a:rPr spc="60" dirty="0"/>
              <a:t>safeguard</a:t>
            </a:r>
            <a:r>
              <a:rPr spc="-180" dirty="0"/>
              <a:t> </a:t>
            </a:r>
            <a:r>
              <a:rPr spc="55" dirty="0"/>
              <a:t>against</a:t>
            </a:r>
            <a:r>
              <a:rPr spc="-175" dirty="0"/>
              <a:t> </a:t>
            </a:r>
            <a:r>
              <a:rPr spc="65" dirty="0"/>
              <a:t>keylogger</a:t>
            </a:r>
            <a:r>
              <a:rPr spc="-180" dirty="0"/>
              <a:t> </a:t>
            </a:r>
            <a:r>
              <a:rPr spc="35" dirty="0"/>
              <a:t>threats.</a:t>
            </a:r>
          </a:p>
          <a:p>
            <a:pPr marL="622935" marR="5080">
              <a:lnSpc>
                <a:spcPct val="110000"/>
              </a:lnSpc>
            </a:pPr>
            <a:r>
              <a:rPr b="1" spc="-10" dirty="0">
                <a:latin typeface="Tahoma"/>
                <a:cs typeface="Tahoma"/>
              </a:rPr>
              <a:t>Security</a:t>
            </a:r>
            <a:r>
              <a:rPr b="1" spc="-145" dirty="0">
                <a:latin typeface="Tahoma"/>
                <a:cs typeface="Tahoma"/>
              </a:rPr>
              <a:t> </a:t>
            </a:r>
            <a:r>
              <a:rPr b="1" spc="-35" dirty="0">
                <a:latin typeface="Tahoma"/>
                <a:cs typeface="Tahoma"/>
              </a:rPr>
              <a:t>Measures:</a:t>
            </a:r>
            <a:r>
              <a:rPr b="1" spc="-125" dirty="0">
                <a:latin typeface="Tahoma"/>
                <a:cs typeface="Tahoma"/>
              </a:rPr>
              <a:t> </a:t>
            </a:r>
            <a:r>
              <a:rPr spc="70" dirty="0"/>
              <a:t>Antivirus</a:t>
            </a:r>
            <a:r>
              <a:rPr spc="-165" dirty="0"/>
              <a:t> </a:t>
            </a:r>
            <a:r>
              <a:rPr spc="55" dirty="0"/>
              <a:t>and</a:t>
            </a:r>
            <a:r>
              <a:rPr spc="-160" dirty="0"/>
              <a:t> </a:t>
            </a:r>
            <a:r>
              <a:rPr spc="65" dirty="0"/>
              <a:t>Anti-malware</a:t>
            </a:r>
            <a:r>
              <a:rPr spc="-160" dirty="0"/>
              <a:t> </a:t>
            </a:r>
            <a:r>
              <a:rPr spc="40" dirty="0"/>
              <a:t>Software:</a:t>
            </a:r>
            <a:r>
              <a:rPr spc="-165" dirty="0"/>
              <a:t> </a:t>
            </a:r>
            <a:r>
              <a:rPr spc="50" dirty="0"/>
              <a:t>Regularly</a:t>
            </a:r>
            <a:r>
              <a:rPr spc="-160" dirty="0"/>
              <a:t> </a:t>
            </a:r>
            <a:r>
              <a:rPr spc="65" dirty="0"/>
              <a:t>updated</a:t>
            </a:r>
            <a:r>
              <a:rPr spc="-160" dirty="0"/>
              <a:t> </a:t>
            </a:r>
            <a:r>
              <a:rPr spc="50" dirty="0"/>
              <a:t>antivirus</a:t>
            </a:r>
            <a:r>
              <a:rPr spc="-165" dirty="0"/>
              <a:t> </a:t>
            </a:r>
            <a:r>
              <a:rPr spc="70" dirty="0"/>
              <a:t>programs</a:t>
            </a:r>
            <a:r>
              <a:rPr spc="-160" dirty="0"/>
              <a:t> </a:t>
            </a:r>
            <a:r>
              <a:rPr spc="75" dirty="0"/>
              <a:t>can</a:t>
            </a:r>
            <a:r>
              <a:rPr spc="-170" dirty="0"/>
              <a:t> </a:t>
            </a:r>
            <a:r>
              <a:rPr spc="85" dirty="0"/>
              <a:t>scan </a:t>
            </a:r>
            <a:r>
              <a:rPr spc="-550" dirty="0"/>
              <a:t> </a:t>
            </a:r>
            <a:r>
              <a:rPr spc="70" dirty="0"/>
              <a:t>for</a:t>
            </a:r>
            <a:r>
              <a:rPr spc="-180" dirty="0"/>
              <a:t> </a:t>
            </a:r>
            <a:r>
              <a:rPr spc="55" dirty="0"/>
              <a:t>and</a:t>
            </a:r>
            <a:r>
              <a:rPr spc="-180" dirty="0"/>
              <a:t> </a:t>
            </a:r>
            <a:r>
              <a:rPr spc="70" dirty="0"/>
              <a:t>remove</a:t>
            </a:r>
            <a:r>
              <a:rPr spc="-180" dirty="0"/>
              <a:t> </a:t>
            </a:r>
            <a:r>
              <a:rPr spc="65" dirty="0"/>
              <a:t>keylogger</a:t>
            </a:r>
            <a:r>
              <a:rPr spc="-180" dirty="0"/>
              <a:t> </a:t>
            </a:r>
            <a:r>
              <a:rPr spc="55" dirty="0"/>
              <a:t>malware</a:t>
            </a:r>
            <a:r>
              <a:rPr spc="-180" dirty="0"/>
              <a:t> </a:t>
            </a:r>
            <a:r>
              <a:rPr spc="85" dirty="0"/>
              <a:t>from</a:t>
            </a:r>
            <a:r>
              <a:rPr spc="-180" dirty="0"/>
              <a:t> </a:t>
            </a:r>
            <a:r>
              <a:rPr spc="70" dirty="0"/>
              <a:t>infected</a:t>
            </a:r>
            <a:r>
              <a:rPr spc="-180" dirty="0"/>
              <a:t> </a:t>
            </a:r>
            <a:r>
              <a:rPr spc="50" dirty="0"/>
              <a:t>devices.</a:t>
            </a:r>
          </a:p>
          <a:p>
            <a:pPr marL="622935" marR="421005" indent="-327660">
              <a:lnSpc>
                <a:spcPct val="110000"/>
              </a:lnSpc>
              <a:spcBef>
                <a:spcPts val="960"/>
              </a:spcBef>
              <a:buClr>
                <a:srgbClr val="1BADE4"/>
              </a:buClr>
              <a:buSzPct val="91666"/>
              <a:buFont typeface="Leelawadee UI"/>
              <a:buChar char="◼"/>
              <a:tabLst>
                <a:tab pos="622935" algn="l"/>
                <a:tab pos="623570" algn="l"/>
              </a:tabLst>
            </a:pPr>
            <a:r>
              <a:rPr b="1" spc="-55" dirty="0">
                <a:latin typeface="Tahoma"/>
                <a:cs typeface="Tahoma"/>
              </a:rPr>
              <a:t>Firewall</a:t>
            </a:r>
            <a:r>
              <a:rPr b="1" spc="-160" dirty="0">
                <a:latin typeface="Tahoma"/>
                <a:cs typeface="Tahoma"/>
              </a:rPr>
              <a:t> </a:t>
            </a:r>
            <a:r>
              <a:rPr b="1" spc="-35" dirty="0">
                <a:latin typeface="Tahoma"/>
                <a:cs typeface="Tahoma"/>
              </a:rPr>
              <a:t>Protection:</a:t>
            </a:r>
            <a:r>
              <a:rPr b="1" spc="-155" dirty="0">
                <a:latin typeface="Tahoma"/>
                <a:cs typeface="Tahoma"/>
              </a:rPr>
              <a:t> </a:t>
            </a:r>
            <a:r>
              <a:rPr spc="55" dirty="0"/>
              <a:t>Firewalls</a:t>
            </a:r>
            <a:r>
              <a:rPr spc="-175" dirty="0"/>
              <a:t> </a:t>
            </a:r>
            <a:r>
              <a:rPr spc="90" dirty="0"/>
              <a:t>block</a:t>
            </a:r>
            <a:r>
              <a:rPr spc="-175" dirty="0"/>
              <a:t> </a:t>
            </a:r>
            <a:r>
              <a:rPr spc="55" dirty="0"/>
              <a:t>unauthorized</a:t>
            </a:r>
            <a:r>
              <a:rPr spc="-175" dirty="0"/>
              <a:t> </a:t>
            </a:r>
            <a:r>
              <a:rPr spc="105" dirty="0"/>
              <a:t>access</a:t>
            </a:r>
            <a:r>
              <a:rPr spc="-175" dirty="0"/>
              <a:t> </a:t>
            </a:r>
            <a:r>
              <a:rPr spc="85" dirty="0"/>
              <a:t>to</a:t>
            </a:r>
            <a:r>
              <a:rPr spc="-175" dirty="0"/>
              <a:t> </a:t>
            </a:r>
            <a:r>
              <a:rPr spc="75" dirty="0"/>
              <a:t>networks</a:t>
            </a:r>
            <a:r>
              <a:rPr spc="-175" dirty="0"/>
              <a:t> </a:t>
            </a:r>
            <a:r>
              <a:rPr spc="55" dirty="0"/>
              <a:t>and</a:t>
            </a:r>
            <a:r>
              <a:rPr spc="-175" dirty="0"/>
              <a:t> </a:t>
            </a:r>
            <a:r>
              <a:rPr spc="60" dirty="0"/>
              <a:t>prevent</a:t>
            </a:r>
            <a:r>
              <a:rPr spc="-175" dirty="0"/>
              <a:t> </a:t>
            </a:r>
            <a:r>
              <a:rPr spc="65" dirty="0"/>
              <a:t>malicious</a:t>
            </a:r>
            <a:r>
              <a:rPr spc="-175" dirty="0"/>
              <a:t> </a:t>
            </a:r>
            <a:r>
              <a:rPr spc="50" dirty="0"/>
              <a:t>software, </a:t>
            </a:r>
            <a:r>
              <a:rPr spc="-545" dirty="0"/>
              <a:t> </a:t>
            </a:r>
            <a:r>
              <a:rPr spc="55" dirty="0"/>
              <a:t>including</a:t>
            </a:r>
            <a:r>
              <a:rPr spc="-180" dirty="0"/>
              <a:t> </a:t>
            </a:r>
            <a:r>
              <a:rPr spc="65" dirty="0"/>
              <a:t>keylog</a:t>
            </a:r>
            <a:r>
              <a:rPr spc="45" dirty="0"/>
              <a:t>g</a:t>
            </a:r>
            <a:r>
              <a:rPr spc="80" dirty="0"/>
              <a:t>e</a:t>
            </a:r>
            <a:r>
              <a:rPr spc="35" dirty="0"/>
              <a:t>r</a:t>
            </a:r>
            <a:r>
              <a:rPr spc="-25" dirty="0"/>
              <a:t>s,</a:t>
            </a:r>
            <a:r>
              <a:rPr spc="-180" dirty="0"/>
              <a:t> </a:t>
            </a:r>
            <a:r>
              <a:rPr spc="70" dirty="0"/>
              <a:t>f</a:t>
            </a:r>
            <a:r>
              <a:rPr spc="50" dirty="0"/>
              <a:t>r</a:t>
            </a:r>
            <a:r>
              <a:rPr spc="110" dirty="0"/>
              <a:t>om</a:t>
            </a:r>
            <a:r>
              <a:rPr spc="-180" dirty="0"/>
              <a:t> </a:t>
            </a:r>
            <a:r>
              <a:rPr spc="130" dirty="0"/>
              <a:t>c</a:t>
            </a:r>
            <a:r>
              <a:rPr spc="75" dirty="0"/>
              <a:t>ommunic</a:t>
            </a:r>
            <a:r>
              <a:rPr spc="45" dirty="0"/>
              <a:t>a</a:t>
            </a:r>
            <a:r>
              <a:rPr spc="60" dirty="0"/>
              <a:t>ting</a:t>
            </a:r>
            <a:r>
              <a:rPr spc="-180" dirty="0"/>
              <a:t> </a:t>
            </a:r>
            <a:r>
              <a:rPr spc="60" dirty="0"/>
              <a:t>with</a:t>
            </a:r>
            <a:r>
              <a:rPr spc="-180" dirty="0"/>
              <a:t> </a:t>
            </a:r>
            <a:r>
              <a:rPr spc="45" dirty="0"/>
              <a:t>ex</a:t>
            </a:r>
            <a:r>
              <a:rPr spc="65" dirty="0"/>
              <a:t>t</a:t>
            </a:r>
            <a:r>
              <a:rPr spc="45" dirty="0"/>
              <a:t>ernal</a:t>
            </a:r>
            <a:r>
              <a:rPr spc="-180" dirty="0"/>
              <a:t> </a:t>
            </a:r>
            <a:r>
              <a:rPr spc="80" dirty="0"/>
              <a:t>ser</a:t>
            </a:r>
            <a:r>
              <a:rPr spc="40" dirty="0"/>
              <a:t>v</a:t>
            </a:r>
            <a:r>
              <a:rPr spc="80" dirty="0"/>
              <a:t>e</a:t>
            </a:r>
            <a:r>
              <a:rPr spc="35" dirty="0"/>
              <a:t>r</a:t>
            </a:r>
            <a:r>
              <a:rPr spc="-30" dirty="0"/>
              <a:t>s.</a:t>
            </a:r>
          </a:p>
          <a:p>
            <a:pPr marL="622935" marR="873125">
              <a:lnSpc>
                <a:spcPct val="110000"/>
              </a:lnSpc>
            </a:pPr>
            <a:r>
              <a:rPr b="1" spc="-35" dirty="0">
                <a:latin typeface="Tahoma"/>
                <a:cs typeface="Tahoma"/>
              </a:rPr>
              <a:t>Endpoint</a:t>
            </a:r>
            <a:r>
              <a:rPr b="1" spc="-150" dirty="0">
                <a:latin typeface="Tahoma"/>
                <a:cs typeface="Tahoma"/>
              </a:rPr>
              <a:t> </a:t>
            </a:r>
            <a:r>
              <a:rPr b="1" spc="-30" dirty="0">
                <a:latin typeface="Tahoma"/>
                <a:cs typeface="Tahoma"/>
              </a:rPr>
              <a:t>Security:</a:t>
            </a:r>
            <a:r>
              <a:rPr b="1" spc="-150" dirty="0">
                <a:latin typeface="Tahoma"/>
                <a:cs typeface="Tahoma"/>
              </a:rPr>
              <a:t> </a:t>
            </a:r>
            <a:r>
              <a:rPr spc="70" dirty="0"/>
              <a:t>Endpoint</a:t>
            </a:r>
            <a:r>
              <a:rPr spc="-170" dirty="0"/>
              <a:t> </a:t>
            </a:r>
            <a:r>
              <a:rPr spc="75" dirty="0"/>
              <a:t>detection</a:t>
            </a:r>
            <a:r>
              <a:rPr spc="-170" dirty="0"/>
              <a:t> </a:t>
            </a:r>
            <a:r>
              <a:rPr spc="55" dirty="0"/>
              <a:t>and</a:t>
            </a:r>
            <a:r>
              <a:rPr spc="-165" dirty="0"/>
              <a:t> </a:t>
            </a:r>
            <a:r>
              <a:rPr spc="80" dirty="0"/>
              <a:t>response</a:t>
            </a:r>
            <a:r>
              <a:rPr spc="-170" dirty="0"/>
              <a:t> </a:t>
            </a:r>
            <a:r>
              <a:rPr spc="-5" dirty="0"/>
              <a:t>(EDR)</a:t>
            </a:r>
            <a:r>
              <a:rPr spc="-170" dirty="0"/>
              <a:t> </a:t>
            </a:r>
            <a:r>
              <a:rPr spc="70" dirty="0"/>
              <a:t>solutions</a:t>
            </a:r>
            <a:r>
              <a:rPr spc="-170" dirty="0"/>
              <a:t> </a:t>
            </a:r>
            <a:r>
              <a:rPr spc="70" dirty="0"/>
              <a:t>monitor</a:t>
            </a:r>
            <a:r>
              <a:rPr spc="-170" dirty="0"/>
              <a:t> </a:t>
            </a:r>
            <a:r>
              <a:rPr spc="55" dirty="0"/>
              <a:t>and</a:t>
            </a:r>
            <a:r>
              <a:rPr spc="-165" dirty="0"/>
              <a:t> </a:t>
            </a:r>
            <a:r>
              <a:rPr spc="45" dirty="0"/>
              <a:t>analyze</a:t>
            </a:r>
            <a:r>
              <a:rPr spc="-170" dirty="0"/>
              <a:t> </a:t>
            </a:r>
            <a:r>
              <a:rPr spc="80" dirty="0"/>
              <a:t>system </a:t>
            </a:r>
            <a:r>
              <a:rPr spc="-550" dirty="0"/>
              <a:t> </a:t>
            </a:r>
            <a:r>
              <a:rPr spc="60" dirty="0"/>
              <a:t>behavior</a:t>
            </a:r>
            <a:r>
              <a:rPr spc="-180" dirty="0"/>
              <a:t> </a:t>
            </a:r>
            <a:r>
              <a:rPr spc="85" dirty="0"/>
              <a:t>to</a:t>
            </a:r>
            <a:r>
              <a:rPr spc="-180" dirty="0"/>
              <a:t> </a:t>
            </a:r>
            <a:r>
              <a:rPr spc="60" dirty="0"/>
              <a:t>identify</a:t>
            </a:r>
            <a:r>
              <a:rPr spc="-180" dirty="0"/>
              <a:t> </a:t>
            </a:r>
            <a:r>
              <a:rPr spc="75" dirty="0"/>
              <a:t>suspicious</a:t>
            </a:r>
            <a:r>
              <a:rPr spc="-180" dirty="0"/>
              <a:t> </a:t>
            </a:r>
            <a:r>
              <a:rPr spc="70" dirty="0"/>
              <a:t>activities</a:t>
            </a:r>
            <a:r>
              <a:rPr spc="-175" dirty="0"/>
              <a:t> </a:t>
            </a:r>
            <a:r>
              <a:rPr spc="55" dirty="0"/>
              <a:t>indicative</a:t>
            </a:r>
            <a:r>
              <a:rPr spc="-180" dirty="0"/>
              <a:t> </a:t>
            </a:r>
            <a:r>
              <a:rPr spc="90" dirty="0"/>
              <a:t>of</a:t>
            </a:r>
            <a:r>
              <a:rPr spc="-180" dirty="0"/>
              <a:t> </a:t>
            </a:r>
            <a:r>
              <a:rPr spc="65" dirty="0"/>
              <a:t>keylogger</a:t>
            </a:r>
            <a:r>
              <a:rPr spc="-180" dirty="0"/>
              <a:t> </a:t>
            </a:r>
            <a:r>
              <a:rPr spc="25" dirty="0"/>
              <a:t>activity.</a:t>
            </a:r>
          </a:p>
          <a:p>
            <a:pPr marL="622935" marR="408940">
              <a:lnSpc>
                <a:spcPct val="110000"/>
              </a:lnSpc>
            </a:pPr>
            <a:r>
              <a:rPr b="1" spc="-25" dirty="0">
                <a:latin typeface="Tahoma"/>
                <a:cs typeface="Tahoma"/>
              </a:rPr>
              <a:t>Encryption</a:t>
            </a:r>
            <a:r>
              <a:rPr b="1" spc="-145" dirty="0">
                <a:latin typeface="Tahoma"/>
                <a:cs typeface="Tahoma"/>
              </a:rPr>
              <a:t> </a:t>
            </a:r>
            <a:r>
              <a:rPr b="1" spc="-50" dirty="0">
                <a:latin typeface="Tahoma"/>
                <a:cs typeface="Tahoma"/>
              </a:rPr>
              <a:t>Technologies:</a:t>
            </a:r>
            <a:r>
              <a:rPr b="1" spc="-145" dirty="0">
                <a:latin typeface="Tahoma"/>
                <a:cs typeface="Tahoma"/>
              </a:rPr>
              <a:t> </a:t>
            </a:r>
            <a:r>
              <a:rPr spc="70" dirty="0"/>
              <a:t>Encrypting</a:t>
            </a:r>
            <a:r>
              <a:rPr spc="-165" dirty="0"/>
              <a:t> </a:t>
            </a:r>
            <a:r>
              <a:rPr spc="70" dirty="0"/>
              <a:t>sensitive</a:t>
            </a:r>
            <a:r>
              <a:rPr spc="-165" dirty="0"/>
              <a:t> </a:t>
            </a:r>
            <a:r>
              <a:rPr spc="55" dirty="0"/>
              <a:t>data</a:t>
            </a:r>
            <a:r>
              <a:rPr spc="-160" dirty="0"/>
              <a:t> </a:t>
            </a:r>
            <a:r>
              <a:rPr spc="75" dirty="0"/>
              <a:t>stored</a:t>
            </a:r>
            <a:r>
              <a:rPr spc="-165" dirty="0"/>
              <a:t> </a:t>
            </a:r>
            <a:r>
              <a:rPr spc="70" dirty="0"/>
              <a:t>on</a:t>
            </a:r>
            <a:r>
              <a:rPr spc="-165" dirty="0"/>
              <a:t> </a:t>
            </a:r>
            <a:r>
              <a:rPr spc="85" dirty="0"/>
              <a:t>devices</a:t>
            </a:r>
            <a:r>
              <a:rPr spc="-160" dirty="0"/>
              <a:t> </a:t>
            </a:r>
            <a:r>
              <a:rPr spc="55" dirty="0"/>
              <a:t>and</a:t>
            </a:r>
            <a:r>
              <a:rPr spc="-165" dirty="0"/>
              <a:t> </a:t>
            </a:r>
            <a:r>
              <a:rPr spc="70" dirty="0"/>
              <a:t>transmitted</a:t>
            </a:r>
            <a:r>
              <a:rPr spc="-165" dirty="0"/>
              <a:t> </a:t>
            </a:r>
            <a:r>
              <a:rPr spc="55" dirty="0"/>
              <a:t>over</a:t>
            </a:r>
            <a:r>
              <a:rPr spc="-165" dirty="0"/>
              <a:t> </a:t>
            </a:r>
            <a:r>
              <a:rPr spc="70" dirty="0"/>
              <a:t>networks </a:t>
            </a:r>
            <a:r>
              <a:rPr spc="-545" dirty="0"/>
              <a:t> </a:t>
            </a:r>
            <a:r>
              <a:rPr spc="75" dirty="0"/>
              <a:t>ensures</a:t>
            </a:r>
            <a:r>
              <a:rPr spc="-175" dirty="0"/>
              <a:t> </a:t>
            </a:r>
            <a:r>
              <a:rPr spc="60" dirty="0"/>
              <a:t>that</a:t>
            </a:r>
            <a:r>
              <a:rPr spc="-175" dirty="0"/>
              <a:t> </a:t>
            </a:r>
            <a:r>
              <a:rPr spc="60" dirty="0"/>
              <a:t>even</a:t>
            </a:r>
            <a:r>
              <a:rPr spc="-170" dirty="0"/>
              <a:t> </a:t>
            </a:r>
            <a:r>
              <a:rPr spc="60" dirty="0"/>
              <a:t>if</a:t>
            </a:r>
            <a:r>
              <a:rPr spc="-175" dirty="0"/>
              <a:t> </a:t>
            </a:r>
            <a:r>
              <a:rPr spc="65" dirty="0"/>
              <a:t>intercepted</a:t>
            </a:r>
            <a:r>
              <a:rPr spc="-170" dirty="0"/>
              <a:t> </a:t>
            </a:r>
            <a:r>
              <a:rPr spc="45" dirty="0"/>
              <a:t>by</a:t>
            </a:r>
            <a:r>
              <a:rPr spc="-175" dirty="0"/>
              <a:t> </a:t>
            </a:r>
            <a:r>
              <a:rPr spc="45" dirty="0"/>
              <a:t>keyloggers,</a:t>
            </a:r>
            <a:r>
              <a:rPr spc="-175" dirty="0"/>
              <a:t> </a:t>
            </a:r>
            <a:r>
              <a:rPr spc="80" dirty="0"/>
              <a:t>the</a:t>
            </a:r>
            <a:r>
              <a:rPr spc="-170" dirty="0"/>
              <a:t> </a:t>
            </a:r>
            <a:r>
              <a:rPr spc="55" dirty="0"/>
              <a:t>information</a:t>
            </a:r>
            <a:r>
              <a:rPr spc="-175" dirty="0"/>
              <a:t> </a:t>
            </a:r>
            <a:r>
              <a:rPr spc="65" dirty="0"/>
              <a:t>remains</a:t>
            </a:r>
            <a:r>
              <a:rPr spc="-170" dirty="0"/>
              <a:t> </a:t>
            </a:r>
            <a:r>
              <a:rPr spc="45" dirty="0"/>
              <a:t>unintelligible</a:t>
            </a:r>
            <a:r>
              <a:rPr spc="-175" dirty="0"/>
              <a:t> </a:t>
            </a:r>
            <a:r>
              <a:rPr spc="85" dirty="0"/>
              <a:t>to</a:t>
            </a:r>
            <a:r>
              <a:rPr spc="-175" dirty="0"/>
              <a:t> </a:t>
            </a:r>
            <a:r>
              <a:rPr spc="50" dirty="0"/>
              <a:t>attackers.</a:t>
            </a:r>
          </a:p>
        </p:txBody>
      </p:sp>
      <p:sp>
        <p:nvSpPr>
          <p:cNvPr id="4" name="object 4"/>
          <p:cNvSpPr/>
          <p:nvPr/>
        </p:nvSpPr>
        <p:spPr>
          <a:xfrm>
            <a:off x="444500" y="459740"/>
            <a:ext cx="3718560" cy="99060"/>
          </a:xfrm>
          <a:custGeom>
            <a:avLst/>
            <a:gdLst/>
            <a:ahLst/>
            <a:cxnLst/>
            <a:rect l="l" t="t" r="r" b="b"/>
            <a:pathLst>
              <a:path w="3718560" h="99059">
                <a:moveTo>
                  <a:pt x="3718559" y="0"/>
                </a:moveTo>
                <a:lnTo>
                  <a:pt x="0" y="0"/>
                </a:lnTo>
                <a:lnTo>
                  <a:pt x="0" y="99060"/>
                </a:lnTo>
                <a:lnTo>
                  <a:pt x="3718559" y="99060"/>
                </a:lnTo>
                <a:lnTo>
                  <a:pt x="3718559" y="0"/>
                </a:lnTo>
                <a:close/>
              </a:path>
            </a:pathLst>
          </a:custGeom>
          <a:solidFill>
            <a:srgbClr val="4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9100" y="459740"/>
            <a:ext cx="3657600" cy="99060"/>
          </a:xfrm>
          <a:custGeom>
            <a:avLst/>
            <a:gdLst/>
            <a:ahLst/>
            <a:cxnLst/>
            <a:rect l="l" t="t" r="r" b="b"/>
            <a:pathLst>
              <a:path w="3657600" h="99059">
                <a:moveTo>
                  <a:pt x="3657600" y="0"/>
                </a:moveTo>
                <a:lnTo>
                  <a:pt x="0" y="0"/>
                </a:lnTo>
                <a:lnTo>
                  <a:pt x="0" y="99060"/>
                </a:lnTo>
                <a:lnTo>
                  <a:pt x="3657600" y="99060"/>
                </a:lnTo>
                <a:lnTo>
                  <a:pt x="3657600" y="0"/>
                </a:lnTo>
                <a:close/>
              </a:path>
            </a:pathLst>
          </a:custGeom>
          <a:solidFill>
            <a:srgbClr val="4D332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51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6" y="518551"/>
            <a:ext cx="52247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34260" algn="l"/>
              </a:tabLst>
            </a:pPr>
            <a:r>
              <a:rPr sz="3950" spc="-5" dirty="0">
                <a:solidFill>
                  <a:srgbClr val="1BADE4"/>
                </a:solidFill>
              </a:rPr>
              <a:t>SYSTEM	</a:t>
            </a:r>
            <a:r>
              <a:rPr sz="3950" dirty="0">
                <a:solidFill>
                  <a:srgbClr val="1BADE4"/>
                </a:solidFill>
              </a:rPr>
              <a:t>APPROACH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29925" y="1815068"/>
            <a:ext cx="10457180" cy="3378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3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2900" algn="l"/>
                <a:tab pos="343535" algn="l"/>
              </a:tabLst>
            </a:pPr>
            <a:r>
              <a:rPr sz="2000" b="1" spc="-95" dirty="0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sz="2000" b="1" spc="-35" dirty="0">
                <a:solidFill>
                  <a:srgbClr val="0F0F0F"/>
                </a:solidFill>
                <a:latin typeface="Tahoma"/>
                <a:cs typeface="Tahoma"/>
              </a:rPr>
              <a:t>echnology</a:t>
            </a:r>
            <a:r>
              <a:rPr sz="2000" b="1" spc="-1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0F0F0F"/>
                </a:solidFill>
                <a:latin typeface="Tahoma"/>
                <a:cs typeface="Tahoma"/>
              </a:rPr>
              <a:t>Used:</a:t>
            </a:r>
            <a:endParaRPr sz="2000">
              <a:latin typeface="Tahoma"/>
              <a:cs typeface="Tahoma"/>
            </a:endParaRPr>
          </a:p>
          <a:p>
            <a:pPr marL="342900" marR="131445">
              <a:lnSpc>
                <a:spcPct val="110000"/>
              </a:lnSpc>
            </a:pPr>
            <a:r>
              <a:rPr sz="2000" b="1" spc="-20" dirty="0">
                <a:solidFill>
                  <a:srgbClr val="0F0F0F"/>
                </a:solidFill>
                <a:latin typeface="Tahoma"/>
                <a:cs typeface="Tahoma"/>
              </a:rPr>
              <a:t>Advanced</a:t>
            </a:r>
            <a:r>
              <a:rPr sz="2000" b="1" spc="-17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0F0F0F"/>
                </a:solidFill>
                <a:latin typeface="Tahoma"/>
                <a:cs typeface="Tahoma"/>
              </a:rPr>
              <a:t>Machine</a:t>
            </a:r>
            <a:r>
              <a:rPr sz="2000" b="1" spc="-17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0F0F0F"/>
                </a:solidFill>
                <a:latin typeface="Tahoma"/>
                <a:cs typeface="Tahoma"/>
              </a:rPr>
              <a:t>Learning</a:t>
            </a:r>
            <a:r>
              <a:rPr sz="2000" b="1" spc="-17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b="1" spc="-40" dirty="0">
                <a:solidFill>
                  <a:srgbClr val="0F0F0F"/>
                </a:solidFill>
                <a:latin typeface="Tahoma"/>
                <a:cs typeface="Tahoma"/>
              </a:rPr>
              <a:t>Algorithms:</a:t>
            </a:r>
            <a:r>
              <a:rPr sz="2000" b="1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0F0F0F"/>
                </a:solidFill>
                <a:latin typeface="Tahoma"/>
                <a:cs typeface="Tahoma"/>
              </a:rPr>
              <a:t>Machine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0F0F0F"/>
                </a:solidFill>
                <a:latin typeface="Tahoma"/>
                <a:cs typeface="Tahoma"/>
              </a:rPr>
              <a:t>learning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0F0F0F"/>
                </a:solidFill>
                <a:latin typeface="Tahoma"/>
                <a:cs typeface="Tahoma"/>
              </a:rPr>
              <a:t>models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0F0F0F"/>
                </a:solidFill>
                <a:latin typeface="Tahoma"/>
                <a:cs typeface="Tahoma"/>
              </a:rPr>
              <a:t>can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0F0F0F"/>
                </a:solidFill>
                <a:latin typeface="Tahoma"/>
                <a:cs typeface="Tahoma"/>
              </a:rPr>
              <a:t>be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trained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0F0F0F"/>
                </a:solidFill>
                <a:latin typeface="Tahoma"/>
                <a:cs typeface="Tahoma"/>
              </a:rPr>
              <a:t>to </a:t>
            </a:r>
            <a:r>
              <a:rPr sz="2000" spc="-61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0F0F0F"/>
                </a:solidFill>
                <a:latin typeface="Tahoma"/>
                <a:cs typeface="Tahoma"/>
              </a:rPr>
              <a:t>recognize patterns </a:t>
            </a:r>
            <a:r>
              <a:rPr sz="2000" spc="100" dirty="0">
                <a:solidFill>
                  <a:srgbClr val="0F0F0F"/>
                </a:solidFill>
                <a:latin typeface="Tahoma"/>
                <a:cs typeface="Tahoma"/>
              </a:rPr>
              <a:t>of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keylogger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behavior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and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distinguish </a:t>
            </a:r>
            <a:r>
              <a:rPr sz="2000" spc="85" dirty="0">
                <a:solidFill>
                  <a:srgbClr val="0F0F0F"/>
                </a:solidFill>
                <a:latin typeface="Tahoma"/>
                <a:cs typeface="Tahoma"/>
              </a:rPr>
              <a:t>between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legitimate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and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0F0F0F"/>
                </a:solidFill>
                <a:latin typeface="Tahoma"/>
                <a:cs typeface="Tahoma"/>
              </a:rPr>
              <a:t>malicious</a:t>
            </a:r>
            <a:r>
              <a:rPr sz="2000" spc="-204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0F0F0F"/>
                </a:solidFill>
                <a:latin typeface="Tahoma"/>
                <a:cs typeface="Tahoma"/>
              </a:rPr>
              <a:t>keystroke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0F0F0F"/>
                </a:solidFill>
                <a:latin typeface="Tahoma"/>
                <a:cs typeface="Tahoma"/>
              </a:rPr>
              <a:t>activity.</a:t>
            </a:r>
            <a:endParaRPr sz="2000">
              <a:latin typeface="Tahoma"/>
              <a:cs typeface="Tahoma"/>
            </a:endParaRPr>
          </a:p>
          <a:p>
            <a:pPr marL="342900" marR="100965">
              <a:lnSpc>
                <a:spcPct val="110000"/>
              </a:lnSpc>
            </a:pPr>
            <a:r>
              <a:rPr sz="2000" b="1" spc="-25" dirty="0">
                <a:solidFill>
                  <a:srgbClr val="0F0F0F"/>
                </a:solidFill>
                <a:latin typeface="Tahoma"/>
                <a:cs typeface="Tahoma"/>
              </a:rPr>
              <a:t>Cloud-Based</a:t>
            </a:r>
            <a:r>
              <a:rPr sz="2000" b="1" spc="-16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F0F0F"/>
                </a:solidFill>
                <a:latin typeface="Tahoma"/>
                <a:cs typeface="Tahoma"/>
              </a:rPr>
              <a:t>Security</a:t>
            </a:r>
            <a:r>
              <a:rPr sz="2000" b="1" spc="-16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0F0F0F"/>
                </a:solidFill>
                <a:latin typeface="Tahoma"/>
                <a:cs typeface="Tahoma"/>
              </a:rPr>
              <a:t>Solutions:</a:t>
            </a:r>
            <a:r>
              <a:rPr sz="2000" b="1" spc="-18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Leveraging</a:t>
            </a:r>
            <a:r>
              <a:rPr sz="2000" spc="-18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0F0F0F"/>
                </a:solidFill>
                <a:latin typeface="Tahoma"/>
                <a:cs typeface="Tahoma"/>
              </a:rPr>
              <a:t>cloud</a:t>
            </a:r>
            <a:r>
              <a:rPr sz="2000" spc="-18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0F0F0F"/>
                </a:solidFill>
                <a:latin typeface="Tahoma"/>
                <a:cs typeface="Tahoma"/>
              </a:rPr>
              <a:t>computing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infrastructure</a:t>
            </a:r>
            <a:r>
              <a:rPr sz="2000" spc="-18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enables </a:t>
            </a:r>
            <a:r>
              <a:rPr sz="2000" spc="-61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real-time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monitoring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and </a:t>
            </a:r>
            <a:r>
              <a:rPr sz="2000" spc="55" dirty="0">
                <a:solidFill>
                  <a:srgbClr val="0F0F0F"/>
                </a:solidFill>
                <a:latin typeface="Tahoma"/>
                <a:cs typeface="Tahoma"/>
              </a:rPr>
              <a:t>analysis </a:t>
            </a:r>
            <a:r>
              <a:rPr sz="2000" spc="100" dirty="0">
                <a:solidFill>
                  <a:srgbClr val="0F0F0F"/>
                </a:solidFill>
                <a:latin typeface="Tahoma"/>
                <a:cs typeface="Tahoma"/>
              </a:rPr>
              <a:t>of </a:t>
            </a:r>
            <a:r>
              <a:rPr sz="2000" spc="75" dirty="0">
                <a:solidFill>
                  <a:srgbClr val="0F0F0F"/>
                </a:solidFill>
                <a:latin typeface="Tahoma"/>
                <a:cs typeface="Tahoma"/>
              </a:rPr>
              <a:t>keystroke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data </a:t>
            </a:r>
            <a:r>
              <a:rPr sz="2000" spc="100" dirty="0">
                <a:solidFill>
                  <a:srgbClr val="0F0F0F"/>
                </a:solidFill>
                <a:latin typeface="Tahoma"/>
                <a:cs typeface="Tahoma"/>
              </a:rPr>
              <a:t>across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multiple </a:t>
            </a:r>
            <a:r>
              <a:rPr sz="2000" spc="95" dirty="0">
                <a:solidFill>
                  <a:srgbClr val="0F0F0F"/>
                </a:solidFill>
                <a:latin typeface="Tahoma"/>
                <a:cs typeface="Tahoma"/>
              </a:rPr>
              <a:t>devices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and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0F0F0F"/>
                </a:solidFill>
                <a:latin typeface="Tahoma"/>
                <a:cs typeface="Tahoma"/>
              </a:rPr>
              <a:t>platforms.</a:t>
            </a:r>
            <a:endParaRPr sz="2000">
              <a:latin typeface="Tahoma"/>
              <a:cs typeface="Tahoma"/>
            </a:endParaRPr>
          </a:p>
          <a:p>
            <a:pPr marL="342900" marR="5080">
              <a:lnSpc>
                <a:spcPct val="110000"/>
              </a:lnSpc>
            </a:pPr>
            <a:r>
              <a:rPr sz="2000" b="1" spc="-15" dirty="0">
                <a:solidFill>
                  <a:srgbClr val="0F0F0F"/>
                </a:solidFill>
                <a:latin typeface="Tahoma"/>
                <a:cs typeface="Tahoma"/>
              </a:rPr>
              <a:t>Cross-Platform</a:t>
            </a:r>
            <a:r>
              <a:rPr sz="2000" b="1" spc="-16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0F0F0F"/>
                </a:solidFill>
                <a:latin typeface="Tahoma"/>
                <a:cs typeface="Tahoma"/>
              </a:rPr>
              <a:t>Compatibility:</a:t>
            </a:r>
            <a:r>
              <a:rPr sz="2000" b="1" spc="-18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Developing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0F0F0F"/>
                </a:solidFill>
                <a:latin typeface="Tahoma"/>
                <a:cs typeface="Tahoma"/>
              </a:rPr>
              <a:t>security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solutions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that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0F0F0F"/>
                </a:solidFill>
                <a:latin typeface="Tahoma"/>
                <a:cs typeface="Tahoma"/>
              </a:rPr>
              <a:t>are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compatible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with </a:t>
            </a:r>
            <a:r>
              <a:rPr sz="2000" spc="-61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v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arious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0F0F0F"/>
                </a:solidFill>
                <a:latin typeface="Tahoma"/>
                <a:cs typeface="Tahoma"/>
              </a:rPr>
              <a:t>ope</a:t>
            </a:r>
            <a:r>
              <a:rPr sz="2000" spc="45" dirty="0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sz="2000" spc="20" dirty="0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ting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0F0F0F"/>
                </a:solidFill>
                <a:latin typeface="Tahoma"/>
                <a:cs typeface="Tahoma"/>
              </a:rPr>
              <a:t>s</a:t>
            </a:r>
            <a:r>
              <a:rPr sz="2000" spc="30" dirty="0">
                <a:solidFill>
                  <a:srgbClr val="0F0F0F"/>
                </a:solidFill>
                <a:latin typeface="Tahoma"/>
                <a:cs typeface="Tahoma"/>
              </a:rPr>
              <a:t>y</a:t>
            </a:r>
            <a:r>
              <a:rPr sz="2000" spc="105" dirty="0">
                <a:solidFill>
                  <a:srgbClr val="0F0F0F"/>
                </a:solidFill>
                <a:latin typeface="Tahoma"/>
                <a:cs typeface="Tahoma"/>
              </a:rPr>
              <a:t>s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sz="2000" spc="120" dirty="0">
                <a:solidFill>
                  <a:srgbClr val="0F0F0F"/>
                </a:solidFill>
                <a:latin typeface="Tahoma"/>
                <a:cs typeface="Tahoma"/>
              </a:rPr>
              <a:t>ems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(Wind</a:t>
            </a:r>
            <a:r>
              <a:rPr sz="2000" spc="25" dirty="0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w</a:t>
            </a:r>
            <a:r>
              <a:rPr sz="2000" spc="-25" dirty="0">
                <a:solidFill>
                  <a:srgbClr val="0F0F0F"/>
                </a:solidFill>
                <a:latin typeface="Tahoma"/>
                <a:cs typeface="Tahoma"/>
              </a:rPr>
              <a:t>s,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0F0F0F"/>
                </a:solidFill>
                <a:latin typeface="Tahoma"/>
                <a:cs typeface="Tahoma"/>
              </a:rPr>
              <a:t>mac</a:t>
            </a:r>
            <a:r>
              <a:rPr sz="2000" spc="85" dirty="0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sz="2000" spc="-10" dirty="0">
                <a:solidFill>
                  <a:srgbClr val="0F0F0F"/>
                </a:solidFill>
                <a:latin typeface="Tahoma"/>
                <a:cs typeface="Tahoma"/>
              </a:rPr>
              <a:t>S,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0F0F0F"/>
                </a:solidFill>
                <a:latin typeface="Tahoma"/>
                <a:cs typeface="Tahoma"/>
              </a:rPr>
              <a:t>Linux,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0F0F0F"/>
                </a:solidFill>
                <a:latin typeface="Tahoma"/>
                <a:cs typeface="Tahoma"/>
              </a:rPr>
              <a:t>And</a:t>
            </a:r>
            <a:r>
              <a:rPr sz="2000" spc="50" dirty="0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sz="2000" spc="10" dirty="0">
                <a:solidFill>
                  <a:srgbClr val="0F0F0F"/>
                </a:solidFill>
                <a:latin typeface="Tahoma"/>
                <a:cs typeface="Tahoma"/>
              </a:rPr>
              <a:t>oid,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0F0F0F"/>
                </a:solidFill>
                <a:latin typeface="Tahoma"/>
                <a:cs typeface="Tahoma"/>
              </a:rPr>
              <a:t>i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sz="2000" spc="-15" dirty="0">
                <a:solidFill>
                  <a:srgbClr val="0F0F0F"/>
                </a:solidFill>
                <a:latin typeface="Tahoma"/>
                <a:cs typeface="Tahoma"/>
              </a:rPr>
              <a:t>S)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ensu</a:t>
            </a:r>
            <a:r>
              <a:rPr sz="2000" spc="30" dirty="0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sz="2000" spc="95" dirty="0">
                <a:solidFill>
                  <a:srgbClr val="0F0F0F"/>
                </a:solidFill>
                <a:latin typeface="Tahoma"/>
                <a:cs typeface="Tahoma"/>
              </a:rPr>
              <a:t>es  </a:t>
            </a:r>
            <a:r>
              <a:rPr sz="2000" spc="85" dirty="0">
                <a:solidFill>
                  <a:srgbClr val="0F0F0F"/>
                </a:solidFill>
                <a:latin typeface="Tahoma"/>
                <a:cs typeface="Tahoma"/>
              </a:rPr>
              <a:t>comprehensive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protection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0F0F0F"/>
                </a:solidFill>
                <a:latin typeface="Tahoma"/>
                <a:cs typeface="Tahoma"/>
              </a:rPr>
              <a:t>across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0F0F0F"/>
                </a:solidFill>
                <a:latin typeface="Tahoma"/>
                <a:cs typeface="Tahoma"/>
              </a:rPr>
              <a:t>diverse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0F0F0F"/>
                </a:solidFill>
                <a:latin typeface="Tahoma"/>
                <a:cs typeface="Tahoma"/>
              </a:rPr>
              <a:t>environments.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320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6" y="558135"/>
            <a:ext cx="72028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>
                <a:solidFill>
                  <a:srgbClr val="1BADE4"/>
                </a:solidFill>
              </a:rPr>
              <a:t>ALGORITHM</a:t>
            </a:r>
            <a:r>
              <a:rPr sz="3950" spc="-35" dirty="0">
                <a:solidFill>
                  <a:srgbClr val="1BADE4"/>
                </a:solidFill>
              </a:rPr>
              <a:t> </a:t>
            </a:r>
            <a:r>
              <a:rPr sz="3950" spc="5" dirty="0">
                <a:solidFill>
                  <a:srgbClr val="1BADE4"/>
                </a:solidFill>
              </a:rPr>
              <a:t>&amp;</a:t>
            </a:r>
            <a:r>
              <a:rPr sz="3950" spc="-30" dirty="0">
                <a:solidFill>
                  <a:srgbClr val="1BADE4"/>
                </a:solidFill>
              </a:rPr>
              <a:t> </a:t>
            </a:r>
            <a:r>
              <a:rPr sz="3950" dirty="0">
                <a:solidFill>
                  <a:srgbClr val="1BADE4"/>
                </a:solidFill>
              </a:rPr>
              <a:t>DEPLOYMENT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33614" y="1907738"/>
            <a:ext cx="10607675" cy="28752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305"/>
              </a:spcBef>
              <a:buClr>
                <a:srgbClr val="1BADE4"/>
              </a:buClr>
              <a:buSzPct val="91176"/>
              <a:buFont typeface="Leelawadee UI"/>
              <a:buChar char="◼"/>
              <a:tabLst>
                <a:tab pos="338455" algn="l"/>
                <a:tab pos="339090" algn="l"/>
              </a:tabLst>
            </a:pPr>
            <a:r>
              <a:rPr sz="1700" b="1" spc="-40" dirty="0">
                <a:solidFill>
                  <a:srgbClr val="3E3E3E"/>
                </a:solidFill>
                <a:latin typeface="Tahoma"/>
                <a:cs typeface="Tahoma"/>
              </a:rPr>
              <a:t>Algorithm:</a:t>
            </a:r>
            <a:endParaRPr sz="1700">
              <a:latin typeface="Tahoma"/>
              <a:cs typeface="Tahoma"/>
            </a:endParaRPr>
          </a:p>
          <a:p>
            <a:pPr marL="338455" marR="111125">
              <a:lnSpc>
                <a:spcPct val="110000"/>
              </a:lnSpc>
            </a:pPr>
            <a:r>
              <a:rPr sz="1700" b="1" spc="-40" dirty="0">
                <a:solidFill>
                  <a:srgbClr val="3E3E3E"/>
                </a:solidFill>
                <a:latin typeface="Tahoma"/>
                <a:cs typeface="Tahoma"/>
              </a:rPr>
              <a:t>Behavioral</a:t>
            </a:r>
            <a:r>
              <a:rPr sz="1700" b="1" spc="-1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b="1" spc="-35" dirty="0">
                <a:solidFill>
                  <a:srgbClr val="3E3E3E"/>
                </a:solidFill>
                <a:latin typeface="Tahoma"/>
                <a:cs typeface="Tahoma"/>
              </a:rPr>
              <a:t>Analysis:</a:t>
            </a:r>
            <a:r>
              <a:rPr sz="1700" b="1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3E3E3E"/>
                </a:solidFill>
                <a:latin typeface="Tahoma"/>
                <a:cs typeface="Tahoma"/>
              </a:rPr>
              <a:t>Machine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3E3E3E"/>
                </a:solidFill>
                <a:latin typeface="Tahoma"/>
                <a:cs typeface="Tahoma"/>
              </a:rPr>
              <a:t>learning</a:t>
            </a:r>
            <a:r>
              <a:rPr sz="1700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3E3E3E"/>
                </a:solidFill>
                <a:latin typeface="Tahoma"/>
                <a:cs typeface="Tahoma"/>
              </a:rPr>
              <a:t>algorithms</a:t>
            </a:r>
            <a:r>
              <a:rPr sz="1700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3E3E3E"/>
                </a:solidFill>
                <a:latin typeface="Tahoma"/>
                <a:cs typeface="Tahoma"/>
              </a:rPr>
              <a:t>analyze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3E3E3E"/>
                </a:solidFill>
                <a:latin typeface="Tahoma"/>
                <a:cs typeface="Tahoma"/>
              </a:rPr>
              <a:t>user</a:t>
            </a:r>
            <a:r>
              <a:rPr sz="1700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3E3E3E"/>
                </a:solidFill>
                <a:latin typeface="Tahoma"/>
                <a:cs typeface="Tahoma"/>
              </a:rPr>
              <a:t>typing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3E3E3E"/>
                </a:solidFill>
                <a:latin typeface="Tahoma"/>
                <a:cs typeface="Tahoma"/>
              </a:rPr>
              <a:t>patterns,</a:t>
            </a:r>
            <a:r>
              <a:rPr sz="1700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3E3E3E"/>
                </a:solidFill>
                <a:latin typeface="Tahoma"/>
                <a:cs typeface="Tahoma"/>
              </a:rPr>
              <a:t>application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3E3E3E"/>
                </a:solidFill>
                <a:latin typeface="Tahoma"/>
                <a:cs typeface="Tahoma"/>
              </a:rPr>
              <a:t>usage,</a:t>
            </a:r>
            <a:r>
              <a:rPr sz="1700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700" spc="-5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3E3E3E"/>
                </a:solidFill>
                <a:latin typeface="Tahoma"/>
                <a:cs typeface="Tahoma"/>
              </a:rPr>
              <a:t>context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3E3E3E"/>
                </a:solidFill>
                <a:latin typeface="Tahoma"/>
                <a:cs typeface="Tahoma"/>
              </a:rPr>
              <a:t>identify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3E3E3E"/>
                </a:solidFill>
                <a:latin typeface="Tahoma"/>
                <a:cs typeface="Tahoma"/>
              </a:rPr>
              <a:t>anomalies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3E3E3E"/>
                </a:solidFill>
                <a:latin typeface="Tahoma"/>
                <a:cs typeface="Tahoma"/>
              </a:rPr>
              <a:t>indicative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3E3E3E"/>
                </a:solidFill>
                <a:latin typeface="Tahoma"/>
                <a:cs typeface="Tahoma"/>
              </a:rPr>
              <a:t>keylogger</a:t>
            </a:r>
            <a:r>
              <a:rPr sz="1700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3E3E3E"/>
                </a:solidFill>
                <a:latin typeface="Tahoma"/>
                <a:cs typeface="Tahoma"/>
              </a:rPr>
              <a:t>activity.</a:t>
            </a:r>
            <a:endParaRPr sz="1700">
              <a:latin typeface="Tahoma"/>
              <a:cs typeface="Tahoma"/>
            </a:endParaRPr>
          </a:p>
          <a:p>
            <a:pPr marL="338455" marR="354330">
              <a:lnSpc>
                <a:spcPct val="110000"/>
              </a:lnSpc>
            </a:pPr>
            <a:r>
              <a:rPr sz="1700" b="1" spc="-25" dirty="0">
                <a:solidFill>
                  <a:srgbClr val="3E3E3E"/>
                </a:solidFill>
                <a:latin typeface="Tahoma"/>
                <a:cs typeface="Tahoma"/>
              </a:rPr>
              <a:t>Signature-Based</a:t>
            </a:r>
            <a:r>
              <a:rPr sz="1700" b="1" spc="-1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b="1" spc="-40" dirty="0">
                <a:solidFill>
                  <a:srgbClr val="3E3E3E"/>
                </a:solidFill>
                <a:latin typeface="Tahoma"/>
                <a:cs typeface="Tahoma"/>
              </a:rPr>
              <a:t>Detection:</a:t>
            </a:r>
            <a:r>
              <a:rPr sz="1700" b="1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3E3E3E"/>
                </a:solidFill>
                <a:latin typeface="Tahoma"/>
                <a:cs typeface="Tahoma"/>
              </a:rPr>
              <a:t>Utilizing</a:t>
            </a:r>
            <a:r>
              <a:rPr sz="1700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3E3E3E"/>
                </a:solidFill>
                <a:latin typeface="Tahoma"/>
                <a:cs typeface="Tahoma"/>
              </a:rPr>
              <a:t>databases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3E3E3E"/>
                </a:solidFill>
                <a:latin typeface="Tahoma"/>
                <a:cs typeface="Tahoma"/>
              </a:rPr>
              <a:t>known</a:t>
            </a:r>
            <a:r>
              <a:rPr sz="1700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3E3E3E"/>
                </a:solidFill>
                <a:latin typeface="Tahoma"/>
                <a:cs typeface="Tahoma"/>
              </a:rPr>
              <a:t>keylogger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3E3E3E"/>
                </a:solidFill>
                <a:latin typeface="Tahoma"/>
                <a:cs typeface="Tahoma"/>
              </a:rPr>
              <a:t>signatures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700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3E3E3E"/>
                </a:solidFill>
                <a:latin typeface="Tahoma"/>
                <a:cs typeface="Tahoma"/>
              </a:rPr>
              <a:t>detect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3E3E3E"/>
                </a:solidFill>
                <a:latin typeface="Tahoma"/>
                <a:cs typeface="Tahoma"/>
              </a:rPr>
              <a:t>block </a:t>
            </a:r>
            <a:r>
              <a:rPr sz="1700" spc="-5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3E3E3E"/>
                </a:solidFill>
                <a:latin typeface="Tahoma"/>
                <a:cs typeface="Tahoma"/>
              </a:rPr>
              <a:t>malicious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3E3E3E"/>
                </a:solidFill>
                <a:latin typeface="Tahoma"/>
                <a:cs typeface="Tahoma"/>
              </a:rPr>
              <a:t>software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3E3E3E"/>
                </a:solidFill>
                <a:latin typeface="Tahoma"/>
                <a:cs typeface="Tahoma"/>
              </a:rPr>
              <a:t>before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3E3E3E"/>
                </a:solidFill>
                <a:latin typeface="Tahoma"/>
                <a:cs typeface="Tahoma"/>
              </a:rPr>
              <a:t>compromise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3E3E3E"/>
                </a:solidFill>
                <a:latin typeface="Tahoma"/>
                <a:cs typeface="Tahoma"/>
              </a:rPr>
              <a:t>integrity.</a:t>
            </a:r>
            <a:endParaRPr sz="1700">
              <a:latin typeface="Tahoma"/>
              <a:cs typeface="Tahoma"/>
            </a:endParaRPr>
          </a:p>
          <a:p>
            <a:pPr marL="338455">
              <a:lnSpc>
                <a:spcPct val="100000"/>
              </a:lnSpc>
              <a:spcBef>
                <a:spcPts val="200"/>
              </a:spcBef>
            </a:pPr>
            <a:r>
              <a:rPr sz="1700" b="1" spc="-55" dirty="0">
                <a:solidFill>
                  <a:srgbClr val="3E3E3E"/>
                </a:solidFill>
                <a:latin typeface="Tahoma"/>
                <a:cs typeface="Tahoma"/>
              </a:rPr>
              <a:t>Deployment:</a:t>
            </a:r>
            <a:endParaRPr sz="1700">
              <a:latin typeface="Tahoma"/>
              <a:cs typeface="Tahoma"/>
            </a:endParaRPr>
          </a:p>
          <a:p>
            <a:pPr marL="338455" marR="5080" indent="45720">
              <a:lnSpc>
                <a:spcPct val="110000"/>
              </a:lnSpc>
            </a:pPr>
            <a:r>
              <a:rPr sz="1700" b="1" spc="-10" dirty="0">
                <a:solidFill>
                  <a:srgbClr val="3E3E3E"/>
                </a:solidFill>
                <a:latin typeface="Tahoma"/>
                <a:cs typeface="Tahoma"/>
              </a:rPr>
              <a:t>Agent-Based</a:t>
            </a:r>
            <a:r>
              <a:rPr sz="1700" b="1" spc="-1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b="1" spc="-55" dirty="0">
                <a:solidFill>
                  <a:srgbClr val="3E3E3E"/>
                </a:solidFill>
                <a:latin typeface="Tahoma"/>
                <a:cs typeface="Tahoma"/>
              </a:rPr>
              <a:t>Deployment:</a:t>
            </a:r>
            <a:r>
              <a:rPr sz="1700" b="1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3E3E3E"/>
                </a:solidFill>
                <a:latin typeface="Tahoma"/>
                <a:cs typeface="Tahoma"/>
              </a:rPr>
              <a:t>Installing</a:t>
            </a:r>
            <a:r>
              <a:rPr sz="1700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3E3E3E"/>
                </a:solidFill>
                <a:latin typeface="Tahoma"/>
                <a:cs typeface="Tahoma"/>
              </a:rPr>
              <a:t>lightweight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3E3E3E"/>
                </a:solidFill>
                <a:latin typeface="Tahoma"/>
                <a:cs typeface="Tahoma"/>
              </a:rPr>
              <a:t>agent</a:t>
            </a:r>
            <a:r>
              <a:rPr sz="1700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3E3E3E"/>
                </a:solidFill>
                <a:latin typeface="Tahoma"/>
                <a:cs typeface="Tahoma"/>
              </a:rPr>
              <a:t>software</a:t>
            </a:r>
            <a:r>
              <a:rPr sz="1700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3E3E3E"/>
                </a:solidFill>
                <a:latin typeface="Tahoma"/>
                <a:cs typeface="Tahoma"/>
              </a:rPr>
              <a:t>on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3E3E3E"/>
                </a:solidFill>
                <a:latin typeface="Tahoma"/>
                <a:cs typeface="Tahoma"/>
              </a:rPr>
              <a:t>endpoints</a:t>
            </a:r>
            <a:r>
              <a:rPr sz="1700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3E3E3E"/>
                </a:solidFill>
                <a:latin typeface="Tahoma"/>
                <a:cs typeface="Tahoma"/>
              </a:rPr>
              <a:t>continuously</a:t>
            </a:r>
            <a:r>
              <a:rPr sz="1700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3E3E3E"/>
                </a:solidFill>
                <a:latin typeface="Tahoma"/>
                <a:cs typeface="Tahoma"/>
              </a:rPr>
              <a:t>monitor </a:t>
            </a:r>
            <a:r>
              <a:rPr sz="1700" spc="-5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3E3E3E"/>
                </a:solidFill>
                <a:latin typeface="Tahoma"/>
                <a:cs typeface="Tahoma"/>
              </a:rPr>
              <a:t>protect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3E3E3E"/>
                </a:solidFill>
                <a:latin typeface="Tahoma"/>
                <a:cs typeface="Tahoma"/>
              </a:rPr>
              <a:t>against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3E3E3E"/>
                </a:solidFill>
                <a:latin typeface="Tahoma"/>
                <a:cs typeface="Tahoma"/>
              </a:rPr>
              <a:t>keylogger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3E3E3E"/>
                </a:solidFill>
                <a:latin typeface="Tahoma"/>
                <a:cs typeface="Tahoma"/>
              </a:rPr>
              <a:t>threats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3E3E3E"/>
                </a:solidFill>
                <a:latin typeface="Tahoma"/>
                <a:cs typeface="Tahoma"/>
              </a:rPr>
              <a:t>without</a:t>
            </a:r>
            <a:r>
              <a:rPr sz="1700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3E3E3E"/>
                </a:solidFill>
                <a:latin typeface="Tahoma"/>
                <a:cs typeface="Tahoma"/>
              </a:rPr>
              <a:t>signiﬁcant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3E3E3E"/>
                </a:solidFill>
                <a:latin typeface="Tahoma"/>
                <a:cs typeface="Tahoma"/>
              </a:rPr>
              <a:t>performance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3E3E3E"/>
                </a:solidFill>
                <a:latin typeface="Tahoma"/>
                <a:cs typeface="Tahoma"/>
              </a:rPr>
              <a:t>impact.</a:t>
            </a:r>
            <a:endParaRPr sz="1700">
              <a:latin typeface="Tahoma"/>
              <a:cs typeface="Tahoma"/>
            </a:endParaRPr>
          </a:p>
          <a:p>
            <a:pPr marL="338455" marR="8255" indent="45720">
              <a:lnSpc>
                <a:spcPct val="110000"/>
              </a:lnSpc>
            </a:pPr>
            <a:r>
              <a:rPr sz="1700" b="1" spc="-30" dirty="0">
                <a:solidFill>
                  <a:srgbClr val="3E3E3E"/>
                </a:solidFill>
                <a:latin typeface="Tahoma"/>
                <a:cs typeface="Tahoma"/>
              </a:rPr>
              <a:t>Centralized</a:t>
            </a:r>
            <a:r>
              <a:rPr sz="1700" b="1" spc="-1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b="1" spc="-50" dirty="0">
                <a:solidFill>
                  <a:srgbClr val="3E3E3E"/>
                </a:solidFill>
                <a:latin typeface="Tahoma"/>
                <a:cs typeface="Tahoma"/>
              </a:rPr>
              <a:t>Management:</a:t>
            </a:r>
            <a:r>
              <a:rPr sz="1700" b="1" spc="-1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3E3E3E"/>
                </a:solidFill>
                <a:latin typeface="Tahoma"/>
                <a:cs typeface="Tahoma"/>
              </a:rPr>
              <a:t>Implementing</a:t>
            </a:r>
            <a:r>
              <a:rPr sz="1700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3E3E3E"/>
                </a:solidFill>
                <a:latin typeface="Tahoma"/>
                <a:cs typeface="Tahoma"/>
              </a:rPr>
              <a:t>centralized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3E3E3E"/>
                </a:solidFill>
                <a:latin typeface="Tahoma"/>
                <a:cs typeface="Tahoma"/>
              </a:rPr>
              <a:t>management</a:t>
            </a:r>
            <a:r>
              <a:rPr sz="1700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3E3E3E"/>
                </a:solidFill>
                <a:latin typeface="Tahoma"/>
                <a:cs typeface="Tahoma"/>
              </a:rPr>
              <a:t>consoles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700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3E3E3E"/>
                </a:solidFill>
                <a:latin typeface="Tahoma"/>
                <a:cs typeface="Tahoma"/>
              </a:rPr>
              <a:t>administering</a:t>
            </a:r>
            <a:r>
              <a:rPr sz="1700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3E3E3E"/>
                </a:solidFill>
                <a:latin typeface="Tahoma"/>
                <a:cs typeface="Tahoma"/>
              </a:rPr>
              <a:t>security </a:t>
            </a:r>
            <a:r>
              <a:rPr sz="1700" spc="-5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3E3E3E"/>
                </a:solidFill>
                <a:latin typeface="Tahoma"/>
                <a:cs typeface="Tahoma"/>
              </a:rPr>
              <a:t>policies,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3E3E3E"/>
                </a:solidFill>
                <a:latin typeface="Tahoma"/>
                <a:cs typeface="Tahoma"/>
              </a:rPr>
              <a:t>conducting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3E3E3E"/>
                </a:solidFill>
                <a:latin typeface="Tahoma"/>
                <a:cs typeface="Tahoma"/>
              </a:rPr>
              <a:t>threat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3E3E3E"/>
                </a:solidFill>
                <a:latin typeface="Tahoma"/>
                <a:cs typeface="Tahoma"/>
              </a:rPr>
              <a:t>analysis,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3E3E3E"/>
                </a:solidFill>
                <a:latin typeface="Tahoma"/>
                <a:cs typeface="Tahoma"/>
              </a:rPr>
              <a:t>generating</a:t>
            </a:r>
            <a:r>
              <a:rPr sz="1700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3E3E3E"/>
                </a:solidFill>
                <a:latin typeface="Tahoma"/>
                <a:cs typeface="Tahoma"/>
              </a:rPr>
              <a:t>alerts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700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3E3E3E"/>
                </a:solidFill>
                <a:latin typeface="Tahoma"/>
                <a:cs typeface="Tahoma"/>
              </a:rPr>
              <a:t>real-time.</a:t>
            </a:r>
            <a:endParaRPr sz="17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4722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6" y="558135"/>
            <a:ext cx="199961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0" dirty="0">
                <a:solidFill>
                  <a:srgbClr val="1BADE4"/>
                </a:solidFill>
              </a:rPr>
              <a:t>RESULT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25067" y="2521125"/>
            <a:ext cx="965581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>
              <a:lnSpc>
                <a:spcPct val="110000"/>
              </a:lnSpc>
              <a:spcBef>
                <a:spcPts val="100"/>
              </a:spcBef>
            </a:pPr>
            <a:r>
              <a:rPr sz="2400" spc="75" dirty="0">
                <a:solidFill>
                  <a:srgbClr val="3E3E3E"/>
                </a:solidFill>
                <a:latin typeface="Tahoma"/>
                <a:cs typeface="Tahoma"/>
              </a:rPr>
              <a:t>Display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Tahoma"/>
                <a:cs typeface="Tahoma"/>
              </a:rPr>
              <a:t>output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image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3E3E3E"/>
                </a:solidFill>
                <a:latin typeface="Tahoma"/>
                <a:cs typeface="Tahoma"/>
              </a:rPr>
              <a:t>showcasing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system’s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dashboard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or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Tahoma"/>
                <a:cs typeface="Tahoma"/>
              </a:rPr>
              <a:t>user </a:t>
            </a:r>
            <a:r>
              <a:rPr sz="2400" spc="-7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2400" spc="110" dirty="0">
                <a:solidFill>
                  <a:srgbClr val="3E3E3E"/>
                </a:solidFill>
                <a:latin typeface="Tahoma"/>
                <a:cs typeface="Tahoma"/>
              </a:rPr>
              <a:t>erfa</a:t>
            </a:r>
            <a:r>
              <a:rPr sz="2400" spc="105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2400" spc="-45" dirty="0">
                <a:solidFill>
                  <a:srgbClr val="3E3E3E"/>
                </a:solidFill>
                <a:latin typeface="Tahoma"/>
                <a:cs typeface="Tahoma"/>
              </a:rPr>
              <a:t>e,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Tahoma"/>
                <a:cs typeface="Tahoma"/>
              </a:rPr>
              <a:t>demon</a:t>
            </a:r>
            <a:r>
              <a:rPr sz="2400" spc="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2400" spc="7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2400" spc="2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3E3E3E"/>
                </a:solidFill>
                <a:latin typeface="Tahoma"/>
                <a:cs typeface="Tahoma"/>
              </a:rPr>
              <a:t>ting:</a:t>
            </a:r>
            <a:endParaRPr sz="2400">
              <a:latin typeface="Tahoma"/>
              <a:cs typeface="Tahoma"/>
            </a:endParaRPr>
          </a:p>
          <a:p>
            <a:pPr marL="347345" indent="-335280">
              <a:lnSpc>
                <a:spcPct val="100000"/>
              </a:lnSpc>
              <a:spcBef>
                <a:spcPts val="1365"/>
              </a:spcBef>
              <a:buClr>
                <a:srgbClr val="1BADE4"/>
              </a:buClr>
              <a:buSzPct val="91666"/>
              <a:buFont typeface="Cambria"/>
              <a:buChar char="◼"/>
              <a:tabLst>
                <a:tab pos="347345" algn="l"/>
                <a:tab pos="347980" algn="l"/>
              </a:tabLst>
            </a:pP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eal-time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th</a:t>
            </a:r>
            <a:r>
              <a:rPr sz="2400" spc="3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24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2400" spc="12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2400" spc="9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2400" spc="1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2400" spc="12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tion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alerts</a:t>
            </a:r>
            <a:endParaRPr sz="2400">
              <a:latin typeface="Tahoma"/>
              <a:cs typeface="Tahoma"/>
            </a:endParaRPr>
          </a:p>
          <a:p>
            <a:pPr marL="347345" marR="2430780">
              <a:lnSpc>
                <a:spcPct val="110000"/>
              </a:lnSpc>
            </a:pPr>
            <a:r>
              <a:rPr sz="2400" spc="80" dirty="0">
                <a:solidFill>
                  <a:srgbClr val="3E3E3E"/>
                </a:solidFill>
                <a:latin typeface="Tahoma"/>
                <a:cs typeface="Tahoma"/>
              </a:rPr>
              <a:t>Graphical </a:t>
            </a:r>
            <a:r>
              <a:rPr sz="2400" spc="90" dirty="0">
                <a:solidFill>
                  <a:srgbClr val="3E3E3E"/>
                </a:solidFill>
                <a:latin typeface="Tahoma"/>
                <a:cs typeface="Tahoma"/>
              </a:rPr>
              <a:t>representations </a:t>
            </a:r>
            <a:r>
              <a:rPr sz="2400" spc="125" dirty="0">
                <a:solidFill>
                  <a:srgbClr val="3E3E3E"/>
                </a:solidFill>
                <a:latin typeface="Tahoma"/>
                <a:cs typeface="Tahoma"/>
              </a:rPr>
              <a:t>of 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keylogger activity </a:t>
            </a:r>
            <a:r>
              <a:rPr sz="2400" spc="-7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Tahoma"/>
                <a:cs typeface="Tahoma"/>
              </a:rPr>
              <a:t>Summary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3E3E3E"/>
                </a:solidFill>
                <a:latin typeface="Tahoma"/>
                <a:cs typeface="Tahoma"/>
              </a:rPr>
              <a:t>security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Tahoma"/>
                <a:cs typeface="Tahoma"/>
              </a:rPr>
              <a:t>events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400" spc="-2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Tahoma"/>
                <a:cs typeface="Tahoma"/>
              </a:rPr>
              <a:t>incident</a:t>
            </a:r>
            <a:r>
              <a:rPr sz="24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3E3E3E"/>
                </a:solidFill>
                <a:latin typeface="Tahoma"/>
                <a:cs typeface="Tahoma"/>
              </a:rPr>
              <a:t>reports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7985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925" y="1872431"/>
            <a:ext cx="10839450" cy="32156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340"/>
              </a:spcBef>
            </a:pPr>
            <a:r>
              <a:rPr sz="2000" b="1" spc="-60" dirty="0">
                <a:solidFill>
                  <a:srgbClr val="0F0F0F"/>
                </a:solidFill>
                <a:latin typeface="Tahoma"/>
                <a:cs typeface="Tahoma"/>
              </a:rPr>
              <a:t>Summary:</a:t>
            </a:r>
            <a:endParaRPr sz="2000">
              <a:latin typeface="Tahoma"/>
              <a:cs typeface="Tahoma"/>
            </a:endParaRPr>
          </a:p>
          <a:p>
            <a:pPr marL="342265" marR="6350" indent="-330200">
              <a:lnSpc>
                <a:spcPct val="110000"/>
              </a:lnSpc>
              <a:spcBef>
                <a:spcPts val="1000"/>
              </a:spcBef>
              <a:buClr>
                <a:srgbClr val="1BADE4"/>
              </a:buClr>
              <a:buSzPct val="92500"/>
              <a:buFont typeface="Cambria"/>
              <a:buChar char="◼"/>
              <a:tabLst>
                <a:tab pos="396240" algn="l"/>
                <a:tab pos="396875" algn="l"/>
              </a:tabLst>
            </a:pPr>
            <a:r>
              <a:rPr dirty="0"/>
              <a:t>	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Keyloggers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0F0F0F"/>
                </a:solidFill>
                <a:latin typeface="Tahoma"/>
                <a:cs typeface="Tahoma"/>
              </a:rPr>
              <a:t>pose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signiﬁcant</a:t>
            </a:r>
            <a:r>
              <a:rPr sz="2000" spc="-18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threat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0F0F0F"/>
                </a:solidFill>
                <a:latin typeface="Tahoma"/>
                <a:cs typeface="Tahoma"/>
              </a:rPr>
              <a:t>to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0F0F0F"/>
                </a:solidFill>
                <a:latin typeface="Tahoma"/>
                <a:cs typeface="Tahoma"/>
              </a:rPr>
              <a:t>individuals,</a:t>
            </a:r>
            <a:r>
              <a:rPr sz="2000" spc="-18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businesses,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and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0F0F0F"/>
                </a:solidFill>
                <a:latin typeface="Tahoma"/>
                <a:cs typeface="Tahoma"/>
              </a:rPr>
              <a:t>organizations,</a:t>
            </a:r>
            <a:r>
              <a:rPr sz="2000" spc="-18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leading </a:t>
            </a:r>
            <a:r>
              <a:rPr sz="2000" spc="-61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sz="2000" spc="110" dirty="0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ﬁnancial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losses,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d</a:t>
            </a:r>
            <a:r>
              <a:rPr sz="2000" spc="35" dirty="0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sz="2000" spc="75" dirty="0">
                <a:solidFill>
                  <a:srgbClr val="0F0F0F"/>
                </a:solidFill>
                <a:latin typeface="Tahoma"/>
                <a:cs typeface="Tahoma"/>
              </a:rPr>
              <a:t>ta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b</a:t>
            </a:r>
            <a:r>
              <a:rPr sz="2000" spc="25" dirty="0">
                <a:solidFill>
                  <a:srgbClr val="0F0F0F"/>
                </a:solidFill>
                <a:latin typeface="Tahoma"/>
                <a:cs typeface="Tahoma"/>
              </a:rPr>
              <a:t>r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eaches,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and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0F0F0F"/>
                </a:solidFill>
                <a:latin typeface="Tahoma"/>
                <a:cs typeface="Tahoma"/>
              </a:rPr>
              <a:t>pri</a:t>
            </a:r>
            <a:r>
              <a:rPr sz="2000" spc="50" dirty="0">
                <a:solidFill>
                  <a:srgbClr val="0F0F0F"/>
                </a:solidFill>
                <a:latin typeface="Tahoma"/>
                <a:cs typeface="Tahoma"/>
              </a:rPr>
              <a:t>v</a:t>
            </a:r>
            <a:r>
              <a:rPr sz="2000" spc="110" dirty="0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c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y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0F0F0F"/>
                </a:solidFill>
                <a:latin typeface="Tahoma"/>
                <a:cs typeface="Tahoma"/>
              </a:rPr>
              <a:t>viol</a:t>
            </a:r>
            <a:r>
              <a:rPr sz="2000" spc="50" dirty="0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sz="2000" spc="35" dirty="0">
                <a:solidFill>
                  <a:srgbClr val="0F0F0F"/>
                </a:solidFill>
                <a:latin typeface="Tahoma"/>
                <a:cs typeface="Tahoma"/>
              </a:rPr>
              <a:t>tions.</a:t>
            </a:r>
            <a:endParaRPr sz="2000">
              <a:latin typeface="Tahoma"/>
              <a:cs typeface="Tahoma"/>
            </a:endParaRPr>
          </a:p>
          <a:p>
            <a:pPr marL="342265" marR="836930" indent="-330200">
              <a:lnSpc>
                <a:spcPct val="110000"/>
              </a:lnSpc>
              <a:spcBef>
                <a:spcPts val="1000"/>
              </a:spcBef>
              <a:buClr>
                <a:srgbClr val="1BADE4"/>
              </a:buClr>
              <a:buSzPct val="92500"/>
              <a:buFont typeface="Cambria"/>
              <a:buChar char="◼"/>
              <a:tabLst>
                <a:tab pos="342265" algn="l"/>
                <a:tab pos="342900" algn="l"/>
              </a:tabLst>
            </a:pP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Implementing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0F0F0F"/>
                </a:solidFill>
                <a:latin typeface="Tahoma"/>
                <a:cs typeface="Tahoma"/>
              </a:rPr>
              <a:t>proactive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cybersecurity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0F0F0F"/>
                </a:solidFill>
                <a:latin typeface="Tahoma"/>
                <a:cs typeface="Tahoma"/>
              </a:rPr>
              <a:t>measures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0F0F0F"/>
                </a:solidFill>
                <a:latin typeface="Tahoma"/>
                <a:cs typeface="Tahoma"/>
              </a:rPr>
              <a:t>is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0F0F0F"/>
                </a:solidFill>
                <a:latin typeface="Tahoma"/>
                <a:cs typeface="Tahoma"/>
              </a:rPr>
              <a:t>essential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0F0F0F"/>
                </a:solidFill>
                <a:latin typeface="Tahoma"/>
                <a:cs typeface="Tahoma"/>
              </a:rPr>
              <a:t>to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0F0F0F"/>
                </a:solidFill>
                <a:latin typeface="Tahoma"/>
                <a:cs typeface="Tahoma"/>
              </a:rPr>
              <a:t>detect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and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prevent </a:t>
            </a:r>
            <a:r>
              <a:rPr sz="2000" spc="-61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keylogger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0F0F0F"/>
                </a:solidFill>
                <a:latin typeface="Tahoma"/>
                <a:cs typeface="Tahoma"/>
              </a:rPr>
              <a:t>attacks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and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safeguard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sensitive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0F0F0F"/>
                </a:solidFill>
                <a:latin typeface="Tahoma"/>
                <a:cs typeface="Tahoma"/>
              </a:rPr>
              <a:t>information.</a:t>
            </a:r>
            <a:endParaRPr sz="2000">
              <a:latin typeface="Tahoma"/>
              <a:cs typeface="Tahoma"/>
            </a:endParaRPr>
          </a:p>
          <a:p>
            <a:pPr marL="36830">
              <a:lnSpc>
                <a:spcPct val="100000"/>
              </a:lnSpc>
              <a:spcBef>
                <a:spcPts val="1240"/>
              </a:spcBef>
            </a:pPr>
            <a:r>
              <a:rPr sz="2000" b="1" spc="-25" dirty="0">
                <a:solidFill>
                  <a:srgbClr val="0F0F0F"/>
                </a:solidFill>
                <a:latin typeface="Tahoma"/>
                <a:cs typeface="Tahoma"/>
              </a:rPr>
              <a:t>Call</a:t>
            </a:r>
            <a:r>
              <a:rPr sz="2000" b="1" spc="-1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F0F0F"/>
                </a:solidFill>
                <a:latin typeface="Tahoma"/>
                <a:cs typeface="Tahoma"/>
              </a:rPr>
              <a:t>t</a:t>
            </a:r>
            <a:r>
              <a:rPr sz="2000" b="1" spc="-40" dirty="0">
                <a:solidFill>
                  <a:srgbClr val="0F0F0F"/>
                </a:solidFill>
                <a:latin typeface="Tahoma"/>
                <a:cs typeface="Tahoma"/>
              </a:rPr>
              <a:t>o</a:t>
            </a:r>
            <a:r>
              <a:rPr sz="2000" b="1" spc="-1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b="1" spc="95" dirty="0">
                <a:solidFill>
                  <a:srgbClr val="0F0F0F"/>
                </a:solidFill>
                <a:latin typeface="Tahoma"/>
                <a:cs typeface="Tahoma"/>
              </a:rPr>
              <a:t>A</a:t>
            </a:r>
            <a:r>
              <a:rPr sz="2000" b="1" spc="10" dirty="0">
                <a:solidFill>
                  <a:srgbClr val="0F0F0F"/>
                </a:solidFill>
                <a:latin typeface="Tahoma"/>
                <a:cs typeface="Tahoma"/>
              </a:rPr>
              <a:t>c</a:t>
            </a:r>
            <a:r>
              <a:rPr sz="2000" b="1" spc="-80" dirty="0">
                <a:solidFill>
                  <a:srgbClr val="0F0F0F"/>
                </a:solidFill>
                <a:latin typeface="Tahoma"/>
                <a:cs typeface="Tahoma"/>
              </a:rPr>
              <a:t>tion:</a:t>
            </a:r>
            <a:endParaRPr sz="2000">
              <a:latin typeface="Tahoma"/>
              <a:cs typeface="Tahoma"/>
            </a:endParaRPr>
          </a:p>
          <a:p>
            <a:pPr marL="36830" marR="5080" indent="53975">
              <a:lnSpc>
                <a:spcPct val="110000"/>
              </a:lnSpc>
            </a:pP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Encourage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stakeholders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0F0F0F"/>
                </a:solidFill>
                <a:latin typeface="Tahoma"/>
                <a:cs typeface="Tahoma"/>
              </a:rPr>
              <a:t>to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prioritize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cybersecurity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0F0F0F"/>
                </a:solidFill>
                <a:latin typeface="Tahoma"/>
                <a:cs typeface="Tahoma"/>
              </a:rPr>
              <a:t>awareness,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adopt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0F0F0F"/>
                </a:solidFill>
                <a:latin typeface="Tahoma"/>
                <a:cs typeface="Tahoma"/>
              </a:rPr>
              <a:t>best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0F0F0F"/>
                </a:solidFill>
                <a:latin typeface="Tahoma"/>
                <a:cs typeface="Tahoma"/>
              </a:rPr>
              <a:t>practices</a:t>
            </a:r>
            <a:r>
              <a:rPr sz="2000" spc="-19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0F0F0F"/>
                </a:solidFill>
                <a:latin typeface="Tahoma"/>
                <a:cs typeface="Tahoma"/>
              </a:rPr>
              <a:t>for</a:t>
            </a:r>
            <a:r>
              <a:rPr sz="2000" spc="-254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0F0F0F"/>
                </a:solidFill>
                <a:latin typeface="Tahoma"/>
                <a:cs typeface="Tahoma"/>
              </a:rPr>
              <a:t>safe </a:t>
            </a:r>
            <a:r>
              <a:rPr sz="2000" spc="-61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computing,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F0F0F"/>
                </a:solidFill>
                <a:latin typeface="Tahoma"/>
                <a:cs typeface="Tahoma"/>
              </a:rPr>
              <a:t>and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invest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0F0F0F"/>
                </a:solidFill>
                <a:latin typeface="Tahoma"/>
                <a:cs typeface="Tahoma"/>
              </a:rPr>
              <a:t>in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0F0F0F"/>
                </a:solidFill>
                <a:latin typeface="Tahoma"/>
                <a:cs typeface="Tahoma"/>
              </a:rPr>
              <a:t>robust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0F0F0F"/>
                </a:solidFill>
                <a:latin typeface="Tahoma"/>
                <a:cs typeface="Tahoma"/>
              </a:rPr>
              <a:t>security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F0F0F"/>
                </a:solidFill>
                <a:latin typeface="Tahoma"/>
                <a:cs typeface="Tahoma"/>
              </a:rPr>
              <a:t>solutions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0F0F0F"/>
                </a:solidFill>
                <a:latin typeface="Tahoma"/>
                <a:cs typeface="Tahoma"/>
              </a:rPr>
              <a:t>to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0F0F0F"/>
                </a:solidFill>
                <a:latin typeface="Tahoma"/>
                <a:cs typeface="Tahoma"/>
              </a:rPr>
              <a:t>mitigate</a:t>
            </a:r>
            <a:r>
              <a:rPr sz="2000" spc="-200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0F0F0F"/>
                </a:solidFill>
                <a:latin typeface="Tahoma"/>
                <a:cs typeface="Tahoma"/>
              </a:rPr>
              <a:t>keylogger</a:t>
            </a:r>
            <a:r>
              <a:rPr sz="2000" spc="-19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0F0F0F"/>
                </a:solidFill>
                <a:latin typeface="Tahoma"/>
                <a:cs typeface="Tahoma"/>
              </a:rPr>
              <a:t>risks.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400" y="513080"/>
            <a:ext cx="33604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35" dirty="0">
                <a:solidFill>
                  <a:srgbClr val="1BACE4"/>
                </a:solidFill>
              </a:rPr>
              <a:t>CONCLUSION</a:t>
            </a:r>
            <a:endParaRPr sz="3950"/>
          </a:p>
        </p:txBody>
      </p:sp>
    </p:spTree>
    <p:extLst>
      <p:ext uri="{BB962C8B-B14F-4D97-AF65-F5344CB8AC3E}">
        <p14:creationId xmlns:p14="http://schemas.microsoft.com/office/powerpoint/2010/main" val="124854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216" y="2286175"/>
            <a:ext cx="10301605" cy="2707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25" dirty="0">
                <a:solidFill>
                  <a:srgbClr val="3E3E3E"/>
                </a:solidFill>
                <a:latin typeface="Tahoma"/>
                <a:cs typeface="Tahoma"/>
              </a:rPr>
              <a:t>Emerging</a:t>
            </a:r>
            <a:r>
              <a:rPr sz="2000" b="1" spc="-1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b="1" spc="-4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2000" b="1" spc="-5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2000" b="1" spc="-70" dirty="0">
                <a:solidFill>
                  <a:srgbClr val="3E3E3E"/>
                </a:solidFill>
                <a:latin typeface="Tahoma"/>
                <a:cs typeface="Tahoma"/>
              </a:rPr>
              <a:t>ends: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0000"/>
              </a:lnSpc>
            </a:pPr>
            <a:r>
              <a:rPr sz="2000" b="1" spc="-40" dirty="0">
                <a:solidFill>
                  <a:srgbClr val="3E3E3E"/>
                </a:solidFill>
                <a:latin typeface="Tahoma"/>
                <a:cs typeface="Tahoma"/>
              </a:rPr>
              <a:t>Continuous</a:t>
            </a:r>
            <a:r>
              <a:rPr sz="2000" b="1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3E3E3E"/>
                </a:solidFill>
                <a:latin typeface="Tahoma"/>
                <a:cs typeface="Tahoma"/>
              </a:rPr>
              <a:t>Monitoring:</a:t>
            </a:r>
            <a:r>
              <a:rPr sz="2000" b="1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Tahoma"/>
                <a:cs typeface="Tahoma"/>
              </a:rPr>
              <a:t>Integration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Tahoma"/>
                <a:cs typeface="Tahoma"/>
              </a:rPr>
              <a:t>AI-driven</a:t>
            </a:r>
            <a:r>
              <a:rPr sz="2000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Tahoma"/>
                <a:cs typeface="Tahoma"/>
              </a:rPr>
              <a:t>analytics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000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Tahoma"/>
                <a:cs typeface="Tahoma"/>
              </a:rPr>
              <a:t>behavioral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Tahoma"/>
                <a:cs typeface="Tahoma"/>
              </a:rPr>
              <a:t>biometrics</a:t>
            </a:r>
            <a:r>
              <a:rPr sz="2000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Tahoma"/>
                <a:cs typeface="Tahoma"/>
              </a:rPr>
              <a:t>for </a:t>
            </a:r>
            <a:r>
              <a:rPr sz="2000" spc="-6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Tahoma"/>
                <a:cs typeface="Tahoma"/>
              </a:rPr>
              <a:t>real-time</a:t>
            </a:r>
            <a:r>
              <a:rPr sz="2000" spc="-2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Tahoma"/>
                <a:cs typeface="Tahoma"/>
              </a:rPr>
              <a:t>monitoring</a:t>
            </a:r>
            <a:r>
              <a:rPr sz="2000" spc="-2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000" spc="-2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Tahoma"/>
                <a:cs typeface="Tahoma"/>
              </a:rPr>
              <a:t>adaptive</a:t>
            </a:r>
            <a:r>
              <a:rPr sz="2000" spc="-2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Tahoma"/>
                <a:cs typeface="Tahoma"/>
              </a:rPr>
              <a:t>threat</a:t>
            </a:r>
            <a:r>
              <a:rPr sz="2000" spc="-2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Tahoma"/>
                <a:cs typeface="Tahoma"/>
              </a:rPr>
              <a:t>response.</a:t>
            </a:r>
            <a:endParaRPr sz="2000">
              <a:latin typeface="Tahoma"/>
              <a:cs typeface="Tahoma"/>
            </a:endParaRPr>
          </a:p>
          <a:p>
            <a:pPr marL="12700" marR="564515">
              <a:lnSpc>
                <a:spcPct val="110000"/>
              </a:lnSpc>
            </a:pPr>
            <a:r>
              <a:rPr sz="2000" b="1" spc="-55" dirty="0">
                <a:solidFill>
                  <a:srgbClr val="3E3E3E"/>
                </a:solidFill>
                <a:latin typeface="Tahoma"/>
                <a:cs typeface="Tahoma"/>
              </a:rPr>
              <a:t>Zero-Trust</a:t>
            </a:r>
            <a:r>
              <a:rPr sz="2000" b="1" spc="-1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3E3E3E"/>
                </a:solidFill>
                <a:latin typeface="Tahoma"/>
                <a:cs typeface="Tahoma"/>
              </a:rPr>
              <a:t>Architecture:</a:t>
            </a:r>
            <a:r>
              <a:rPr sz="2000" b="1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Tahoma"/>
                <a:cs typeface="Tahoma"/>
              </a:rPr>
              <a:t>Adoption</a:t>
            </a:r>
            <a:r>
              <a:rPr sz="2000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000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Tahoma"/>
                <a:cs typeface="Tahoma"/>
              </a:rPr>
              <a:t>zero-trust</a:t>
            </a:r>
            <a:r>
              <a:rPr sz="2000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Tahoma"/>
                <a:cs typeface="Tahoma"/>
              </a:rPr>
              <a:t>security</a:t>
            </a:r>
            <a:r>
              <a:rPr sz="2000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Tahoma"/>
                <a:cs typeface="Tahoma"/>
              </a:rPr>
              <a:t>frameworks</a:t>
            </a:r>
            <a:r>
              <a:rPr sz="2000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2000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Tahoma"/>
                <a:cs typeface="Tahoma"/>
              </a:rPr>
              <a:t>verify</a:t>
            </a:r>
            <a:r>
              <a:rPr sz="2000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Tahoma"/>
                <a:cs typeface="Tahoma"/>
              </a:rPr>
              <a:t>user </a:t>
            </a:r>
            <a:r>
              <a:rPr sz="2000" spc="-6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Tahoma"/>
                <a:cs typeface="Tahoma"/>
              </a:rPr>
              <a:t>identities</a:t>
            </a:r>
            <a:r>
              <a:rPr sz="2000" spc="-2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000" spc="-1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Tahoma"/>
                <a:cs typeface="Tahoma"/>
              </a:rPr>
              <a:t>device</a:t>
            </a:r>
            <a:r>
              <a:rPr sz="2000" spc="-2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Tahoma"/>
                <a:cs typeface="Tahoma"/>
              </a:rPr>
              <a:t>integrity</a:t>
            </a:r>
            <a:r>
              <a:rPr sz="2000" spc="-1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Tahoma"/>
                <a:cs typeface="Tahoma"/>
              </a:rPr>
              <a:t>before</a:t>
            </a:r>
            <a:r>
              <a:rPr sz="2000" spc="-1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Tahoma"/>
                <a:cs typeface="Tahoma"/>
              </a:rPr>
              <a:t>granting</a:t>
            </a:r>
            <a:r>
              <a:rPr sz="2000" spc="-2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E3E3E"/>
                </a:solidFill>
                <a:latin typeface="Tahoma"/>
                <a:cs typeface="Tahoma"/>
              </a:rPr>
              <a:t>access</a:t>
            </a:r>
            <a:r>
              <a:rPr sz="2000" spc="-1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2000" spc="-1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Tahoma"/>
                <a:cs typeface="Tahoma"/>
              </a:rPr>
              <a:t>sensitive</a:t>
            </a:r>
            <a:r>
              <a:rPr sz="2000" spc="-2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Tahoma"/>
                <a:cs typeface="Tahoma"/>
              </a:rPr>
              <a:t>resources.</a:t>
            </a:r>
            <a:endParaRPr sz="2000">
              <a:latin typeface="Tahoma"/>
              <a:cs typeface="Tahoma"/>
            </a:endParaRPr>
          </a:p>
          <a:p>
            <a:pPr marL="12700" marR="427990" algn="just">
              <a:lnSpc>
                <a:spcPct val="110000"/>
              </a:lnSpc>
            </a:pPr>
            <a:r>
              <a:rPr sz="2000" b="1" spc="-50" dirty="0">
                <a:solidFill>
                  <a:srgbClr val="3E3E3E"/>
                </a:solidFill>
                <a:latin typeface="Tahoma"/>
                <a:cs typeface="Tahoma"/>
              </a:rPr>
              <a:t>Quantum-Safe</a:t>
            </a:r>
            <a:r>
              <a:rPr sz="2000" b="1" spc="-1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3E3E3E"/>
                </a:solidFill>
                <a:latin typeface="Tahoma"/>
                <a:cs typeface="Tahoma"/>
              </a:rPr>
              <a:t>Cryptography:</a:t>
            </a:r>
            <a:r>
              <a:rPr sz="2000" b="1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Tahoma"/>
                <a:cs typeface="Tahoma"/>
              </a:rPr>
              <a:t>Research</a:t>
            </a:r>
            <a:r>
              <a:rPr sz="2000" spc="-1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Tahoma"/>
                <a:cs typeface="Tahoma"/>
              </a:rPr>
              <a:t>development</a:t>
            </a:r>
            <a:r>
              <a:rPr sz="2000" spc="-1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Tahoma"/>
                <a:cs typeface="Tahoma"/>
              </a:rPr>
              <a:t>encryption</a:t>
            </a:r>
            <a:r>
              <a:rPr sz="2000" spc="-1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Tahoma"/>
                <a:cs typeface="Tahoma"/>
              </a:rPr>
              <a:t>algorithms </a:t>
            </a:r>
            <a:r>
              <a:rPr sz="2000" spc="-6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Tahoma"/>
                <a:cs typeface="Tahoma"/>
              </a:rPr>
              <a:t>resistant</a:t>
            </a:r>
            <a:r>
              <a:rPr sz="2000" spc="-1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Tahoma"/>
                <a:cs typeface="Tahoma"/>
              </a:rPr>
              <a:t>quantum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Tahoma"/>
                <a:cs typeface="Tahoma"/>
              </a:rPr>
              <a:t>computing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Tahoma"/>
                <a:cs typeface="Tahoma"/>
              </a:rPr>
              <a:t>threats,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Tahoma"/>
                <a:cs typeface="Tahoma"/>
              </a:rPr>
              <a:t>ensuring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Tahoma"/>
                <a:cs typeface="Tahoma"/>
              </a:rPr>
              <a:t>long-term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Tahoma"/>
                <a:cs typeface="Tahoma"/>
              </a:rPr>
              <a:t>data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Tahoma"/>
                <a:cs typeface="Tahoma"/>
              </a:rPr>
              <a:t>protection</a:t>
            </a:r>
            <a:r>
              <a:rPr sz="2000" spc="-1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Tahoma"/>
                <a:cs typeface="Tahoma"/>
              </a:rPr>
              <a:t>against </a:t>
            </a:r>
            <a:r>
              <a:rPr sz="2000" spc="-6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Tahoma"/>
                <a:cs typeface="Tahoma"/>
              </a:rPr>
              <a:t>keylogger</a:t>
            </a:r>
            <a:r>
              <a:rPr sz="2000" spc="-20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Tahoma"/>
                <a:cs typeface="Tahoma"/>
              </a:rPr>
              <a:t>attacks.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95" y="824691"/>
            <a:ext cx="33020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1BADE4"/>
                </a:solidFill>
              </a:rPr>
              <a:t>FUTURE</a:t>
            </a:r>
            <a:r>
              <a:rPr sz="3300" spc="-90" dirty="0">
                <a:solidFill>
                  <a:srgbClr val="1BADE4"/>
                </a:solidFill>
              </a:rPr>
              <a:t> </a:t>
            </a:r>
            <a:r>
              <a:rPr sz="3300" spc="-5" dirty="0">
                <a:solidFill>
                  <a:srgbClr val="1BADE4"/>
                </a:solidFill>
              </a:rPr>
              <a:t>SCOPE</a:t>
            </a:r>
            <a:endParaRPr sz="3300"/>
          </a:p>
        </p:txBody>
      </p:sp>
    </p:spTree>
    <p:extLst>
      <p:ext uri="{BB962C8B-B14F-4D97-AF65-F5344CB8AC3E}">
        <p14:creationId xmlns:p14="http://schemas.microsoft.com/office/powerpoint/2010/main" val="5116921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57</TotalTime>
  <Words>619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MT</vt:lpstr>
      <vt:lpstr>Calibri</vt:lpstr>
      <vt:lpstr>Cambria</vt:lpstr>
      <vt:lpstr>Franklin Gothic Book</vt:lpstr>
      <vt:lpstr>Franklin Gothic Demi</vt:lpstr>
      <vt:lpstr>Leelawadee UI</vt:lpstr>
      <vt:lpstr>Tahoma</vt:lpstr>
      <vt:lpstr>Wingdings 2</vt:lpstr>
      <vt:lpstr>DividendVTI</vt:lpstr>
      <vt:lpstr>KEYLOGGER and security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SHANMUGA SRINITHI T.</cp:lastModifiedBy>
  <cp:revision>24</cp:revision>
  <dcterms:created xsi:type="dcterms:W3CDTF">2021-05-26T16:50:10Z</dcterms:created>
  <dcterms:modified xsi:type="dcterms:W3CDTF">2024-04-05T06:16:00Z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