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9k84RWdMKcCc+nyctPTygEBv7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Google Shape;9;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 name="Google Shape;10;p2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2"/>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3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3"/>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3"/>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3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4"/>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4"/>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4"/>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4"/>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4"/>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0" name="Shape 60"/>
        <p:cNvGrpSpPr/>
        <p:nvPr/>
      </p:nvGrpSpPr>
      <p:grpSpPr>
        <a:xfrm>
          <a:off x="0" y="0"/>
          <a:ext cx="0" cy="0"/>
          <a:chOff x="0" y="0"/>
          <a:chExt cx="0" cy="0"/>
        </a:xfrm>
      </p:grpSpPr>
      <p:sp>
        <p:nvSpPr>
          <p:cNvPr id="61" name="Google Shape;61;p3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3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6" name="Shape 66"/>
        <p:cNvGrpSpPr/>
        <p:nvPr/>
      </p:nvGrpSpPr>
      <p:grpSpPr>
        <a:xfrm>
          <a:off x="0" y="0"/>
          <a:ext cx="0" cy="0"/>
          <a:chOff x="0" y="0"/>
          <a:chExt cx="0" cy="0"/>
        </a:xfrm>
      </p:grpSpPr>
      <p:sp>
        <p:nvSpPr>
          <p:cNvPr id="67" name="Google Shape;67;p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7"/>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2" name="Shape 72"/>
        <p:cNvGrpSpPr/>
        <p:nvPr/>
      </p:nvGrpSpPr>
      <p:grpSpPr>
        <a:xfrm>
          <a:off x="0" y="0"/>
          <a:ext cx="0" cy="0"/>
          <a:chOff x="0" y="0"/>
          <a:chExt cx="0" cy="0"/>
        </a:xfrm>
      </p:grpSpPr>
      <p:sp>
        <p:nvSpPr>
          <p:cNvPr id="73" name="Google Shape;73;p39"/>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4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40"/>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4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41"/>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41"/>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4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42"/>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42"/>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9" name="Shape 89"/>
        <p:cNvGrpSpPr/>
        <p:nvPr/>
      </p:nvGrpSpPr>
      <p:grpSpPr>
        <a:xfrm>
          <a:off x="0" y="0"/>
          <a:ext cx="0" cy="0"/>
          <a:chOff x="0" y="0"/>
          <a:chExt cx="0" cy="0"/>
        </a:xfrm>
      </p:grpSpPr>
      <p:sp>
        <p:nvSpPr>
          <p:cNvPr id="90" name="Google Shape;90;p4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3"/>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3"/>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3" name="Shape 93"/>
        <p:cNvGrpSpPr/>
        <p:nvPr/>
      </p:nvGrpSpPr>
      <p:grpSpPr>
        <a:xfrm>
          <a:off x="0" y="0"/>
          <a:ext cx="0" cy="0"/>
          <a:chOff x="0" y="0"/>
          <a:chExt cx="0" cy="0"/>
        </a:xfrm>
      </p:grpSpPr>
      <p:sp>
        <p:nvSpPr>
          <p:cNvPr id="94" name="Google Shape;94;p4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4"/>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4"/>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44"/>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4"/>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9" name="Shape 99"/>
        <p:cNvGrpSpPr/>
        <p:nvPr/>
      </p:nvGrpSpPr>
      <p:grpSpPr>
        <a:xfrm>
          <a:off x="0" y="0"/>
          <a:ext cx="0" cy="0"/>
          <a:chOff x="0" y="0"/>
          <a:chExt cx="0" cy="0"/>
        </a:xfrm>
      </p:grpSpPr>
      <p:sp>
        <p:nvSpPr>
          <p:cNvPr id="100" name="Google Shape;100;p4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5"/>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45"/>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45"/>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5"/>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5"/>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5"/>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5"/>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28"/>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9"/>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2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3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0"/>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1"/>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1"/>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80"/>
            <a:ext cx="8228880" cy="1142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2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sp>
        <p:nvSpPr>
          <p:cNvPr id="57" name="Google Shape;57;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2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www.youtube.com/watch?v=PrjKUII-V1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corshambaptists.org/wp-content/uploads/2020/03/A-testimony-from-our-time-in-Africa.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www.youtube.com/watch?v=qf3mgRUZkA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joshuaproject.net/pray/unreachedoftheda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youtube.com/watch?v=QPq1Gf6SNP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wecinternational.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betel.u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CBC WEC Missions Evening</a:t>
            </a:r>
            <a:br>
              <a:rPr b="0" i="0" lang="en-GB" sz="1800" u="none" cap="none" strike="noStrike">
                <a:latin typeface="Arial"/>
                <a:ea typeface="Arial"/>
                <a:cs typeface="Arial"/>
                <a:sym typeface="Arial"/>
              </a:rPr>
            </a:br>
            <a:r>
              <a:rPr b="0" i="0" lang="en-GB" sz="4400" u="none" cap="none" strike="noStrike">
                <a:solidFill>
                  <a:srgbClr val="000000"/>
                </a:solidFill>
                <a:latin typeface="Calibri"/>
                <a:ea typeface="Calibri"/>
                <a:cs typeface="Calibri"/>
                <a:sym typeface="Calibri"/>
              </a:rPr>
              <a:t>Welcome!</a:t>
            </a:r>
            <a:endParaRPr b="0" i="0" sz="4400" u="none" cap="none" strike="noStrike">
              <a:latin typeface="Arial"/>
              <a:ea typeface="Arial"/>
              <a:cs typeface="Arial"/>
              <a:sym typeface="Arial"/>
            </a:endParaRPr>
          </a:p>
        </p:txBody>
      </p:sp>
      <p:sp>
        <p:nvSpPr>
          <p:cNvPr id="112" name="Google Shape;112;p1"/>
          <p:cNvSpPr/>
          <p:nvPr/>
        </p:nvSpPr>
        <p:spPr>
          <a:xfrm>
            <a:off x="1371600" y="3886200"/>
            <a:ext cx="6400080" cy="1751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GB" sz="3200" u="none" cap="none" strike="noStrike">
                <a:solidFill>
                  <a:srgbClr val="8B8B8B"/>
                </a:solidFill>
                <a:latin typeface="Calibri"/>
                <a:ea typeface="Calibri"/>
                <a:cs typeface="Calibri"/>
                <a:sym typeface="Calibri"/>
              </a:rPr>
              <a:t>29</a:t>
            </a:r>
            <a:r>
              <a:rPr b="0" baseline="30000" i="0" lang="en-GB" sz="3200" u="none" cap="none" strike="noStrike">
                <a:solidFill>
                  <a:srgbClr val="8B8B8B"/>
                </a:solidFill>
                <a:latin typeface="Calibri"/>
                <a:ea typeface="Calibri"/>
                <a:cs typeface="Calibri"/>
                <a:sym typeface="Calibri"/>
              </a:rPr>
              <a:t>th</a:t>
            </a:r>
            <a:r>
              <a:rPr b="0" i="0" lang="en-GB" sz="3200" u="none" cap="none" strike="noStrike">
                <a:solidFill>
                  <a:srgbClr val="8B8B8B"/>
                </a:solidFill>
                <a:latin typeface="Calibri"/>
                <a:ea typeface="Calibri"/>
                <a:cs typeface="Calibri"/>
                <a:sym typeface="Calibri"/>
              </a:rPr>
              <a:t> March 2020</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WEC in the UK</a:t>
            </a:r>
            <a:endParaRPr b="0" i="0" sz="4400" u="none" cap="none" strike="noStrike">
              <a:latin typeface="Arial"/>
              <a:ea typeface="Arial"/>
              <a:cs typeface="Arial"/>
              <a:sym typeface="Arial"/>
            </a:endParaRPr>
          </a:p>
        </p:txBody>
      </p:sp>
      <p:sp>
        <p:nvSpPr>
          <p:cNvPr id="168" name="Google Shape;168;p10"/>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None/>
            </a:pPr>
            <a:r>
              <a:rPr b="0" i="0" lang="en-GB" sz="3200" u="none" cap="none" strike="noStrike">
                <a:solidFill>
                  <a:srgbClr val="000000"/>
                </a:solidFill>
                <a:latin typeface="Calibri"/>
                <a:ea typeface="Calibri"/>
                <a:cs typeface="Calibri"/>
                <a:sym typeface="Calibri"/>
              </a:rPr>
              <a:t>Ministries include:</a:t>
            </a:r>
            <a:endParaRPr b="0" i="0" sz="32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The sending office which deals with vital administration, finance and member care</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Over 40 workers reaching settled communities of immigrants as well as recent migrants</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Betel in major cities – the most recent is Motherwell, Scotland.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Children’s camps each summer – not sure what will happen this year!</a:t>
            </a:r>
            <a:endParaRPr b="0" i="0" sz="24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New churches</a:t>
            </a:r>
            <a:endParaRPr b="0" i="0" sz="4400" u="none" cap="none" strike="noStrike">
              <a:latin typeface="Arial"/>
              <a:ea typeface="Arial"/>
              <a:cs typeface="Arial"/>
              <a:sym typeface="Arial"/>
            </a:endParaRPr>
          </a:p>
        </p:txBody>
      </p:sp>
      <p:sp>
        <p:nvSpPr>
          <p:cNvPr id="174" name="Google Shape;174;p11"/>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None/>
            </a:pPr>
            <a:r>
              <a:rPr b="0" i="0" lang="en-GB" sz="2400" u="none" cap="none" strike="noStrike">
                <a:solidFill>
                  <a:srgbClr val="000000"/>
                </a:solidFill>
                <a:latin typeface="Calibri"/>
                <a:ea typeface="Calibri"/>
                <a:cs typeface="Calibri"/>
                <a:sym typeface="Calibri"/>
              </a:rPr>
              <a:t>     WEC has planted many new churches in Europe in the last few years. (Our definition of ‘church’ includes quite small groups that meet in in homes.)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rPr b="0" i="0" lang="en-GB" sz="2400" u="none" cap="none" strike="noStrike">
                <a:solidFill>
                  <a:srgbClr val="000000"/>
                </a:solidFill>
                <a:latin typeface="Calibri"/>
                <a:ea typeface="Calibri"/>
                <a:cs typeface="Calibri"/>
                <a:sym typeface="Calibri"/>
              </a:rPr>
              <a:t>     Examples: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3 in France</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5 in Spain</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Numerous groups in the UK</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Many groups in the Netherlands, with a lot of individuals  seeking and ‘on the way’ to finding Jesus.</a:t>
            </a:r>
            <a:endParaRPr b="0" i="0" sz="24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Pray for WEC in Europe</a:t>
            </a:r>
            <a:endParaRPr b="0" i="0" sz="4400" u="none" cap="none" strike="noStrike">
              <a:latin typeface="Arial"/>
              <a:ea typeface="Arial"/>
              <a:cs typeface="Arial"/>
              <a:sym typeface="Arial"/>
            </a:endParaRPr>
          </a:p>
        </p:txBody>
      </p:sp>
      <p:sp>
        <p:nvSpPr>
          <p:cNvPr id="180" name="Google Shape;180;p12"/>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None/>
            </a:pPr>
            <a:r>
              <a:rPr b="0" i="0" lang="en-GB" sz="1848" u="none" cap="none" strike="noStrike">
                <a:solidFill>
                  <a:srgbClr val="000000"/>
                </a:solidFill>
                <a:latin typeface="Calibri"/>
                <a:ea typeface="Calibri"/>
                <a:cs typeface="Calibri"/>
                <a:sym typeface="Calibri"/>
              </a:rPr>
              <a:t>Let’s take 5 minutes to pray now. </a:t>
            </a:r>
            <a:endParaRPr b="0" i="0" sz="1848"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t/>
            </a:r>
            <a:endParaRPr b="0" i="0" sz="1848"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1848"/>
              <a:buFont typeface="Arial"/>
              <a:buChar char="•"/>
            </a:pPr>
            <a:r>
              <a:rPr b="0" i="0" lang="en-GB" sz="1848" u="none" cap="none" strike="noStrike">
                <a:solidFill>
                  <a:srgbClr val="000000"/>
                </a:solidFill>
                <a:latin typeface="Calibri"/>
                <a:ea typeface="Calibri"/>
                <a:cs typeface="Calibri"/>
                <a:sym typeface="Calibri"/>
              </a:rPr>
              <a:t>Give thanks for all of the ministry that is going on in Europe.</a:t>
            </a:r>
            <a:endParaRPr b="0" i="0" sz="1848"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1848"/>
              <a:buFont typeface="Arial"/>
              <a:buChar char="•"/>
            </a:pPr>
            <a:r>
              <a:rPr b="0" i="0" lang="en-GB" sz="1848" u="none" cap="none" strike="noStrike">
                <a:solidFill>
                  <a:srgbClr val="000000"/>
                </a:solidFill>
                <a:latin typeface="Calibri"/>
                <a:ea typeface="Calibri"/>
                <a:cs typeface="Calibri"/>
                <a:sym typeface="Calibri"/>
              </a:rPr>
              <a:t>Pray for all of those involved in these ministries, as they adapt to the new restrictions and seek to develop ways to reach the unreached online. Pray for wide interest in the Jesus film and other online resources, especially as Easter approaches.</a:t>
            </a:r>
            <a:endParaRPr b="0" i="0" sz="1848"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1848"/>
              <a:buFont typeface="Arial"/>
              <a:buChar char="•"/>
            </a:pPr>
            <a:r>
              <a:rPr b="0" i="0" lang="en-GB" sz="1848" u="none" cap="none" strike="noStrike">
                <a:solidFill>
                  <a:srgbClr val="000000"/>
                </a:solidFill>
                <a:latin typeface="Calibri"/>
                <a:ea typeface="Calibri"/>
                <a:cs typeface="Calibri"/>
                <a:sym typeface="Calibri"/>
              </a:rPr>
              <a:t>Pray for protection and encouragement for WEC’s workers in Europe, especially those currently living under heavy restrictions. Some have young families and live in apartment blocks with no gardens.</a:t>
            </a:r>
            <a:endParaRPr b="0" i="0" sz="1848"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1848"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Song 2: We have an anchor</a:t>
            </a:r>
            <a:endParaRPr b="0" i="0" sz="4400" u="none" cap="none" strike="noStrike">
              <a:latin typeface="Arial"/>
              <a:ea typeface="Arial"/>
              <a:cs typeface="Arial"/>
              <a:sym typeface="Arial"/>
            </a:endParaRPr>
          </a:p>
        </p:txBody>
      </p:sp>
      <p:sp>
        <p:nvSpPr>
          <p:cNvPr id="186" name="Google Shape;186;p13"/>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This song is based on Hebrews 6:19.</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Sing along with Robin Mark at this link:</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Arial"/>
              <a:buChar char="•"/>
            </a:pPr>
            <a:r>
              <a:rPr b="0" i="0" lang="en-GB" sz="3200" u="sng" cap="none" strike="noStrike">
                <a:solidFill>
                  <a:srgbClr val="0000FF"/>
                </a:solidFill>
                <a:latin typeface="Calibri"/>
                <a:ea typeface="Calibri"/>
                <a:cs typeface="Calibri"/>
                <a:sym typeface="Calibri"/>
                <a:hlinkClick r:id="rId3"/>
              </a:rPr>
              <a:t>https://www.youtube.com/watch?v=PrjKUII-V18</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rPr b="0" i="0" lang="en-GB" sz="3200" u="none" cap="none" strike="noStrike">
                <a:solidFill>
                  <a:srgbClr val="000000"/>
                </a:solidFill>
                <a:latin typeface="Calibri"/>
                <a:ea typeface="Calibri"/>
                <a:cs typeface="Calibri"/>
                <a:sym typeface="Calibri"/>
              </a:rPr>
              <a:t>   The words will appear on the screen.</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4"/>
          <p:cNvSpPr/>
          <p:nvPr/>
        </p:nvSpPr>
        <p:spPr>
          <a:xfrm>
            <a:off x="457200" y="274680"/>
            <a:ext cx="8228880" cy="114228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None/>
            </a:pPr>
            <a:r>
              <a:rPr b="0" i="0" lang="en-GB" sz="3080" u="none" cap="none" strike="noStrike">
                <a:solidFill>
                  <a:srgbClr val="000000"/>
                </a:solidFill>
                <a:latin typeface="Calibri"/>
                <a:ea typeface="Calibri"/>
                <a:cs typeface="Calibri"/>
                <a:sym typeface="Calibri"/>
              </a:rPr>
              <a:t>A testimony from our time in Africa</a:t>
            </a:r>
            <a:endParaRPr b="0" i="0" sz="3080" u="none" cap="none" strike="noStrike">
              <a:latin typeface="Arial"/>
              <a:ea typeface="Arial"/>
              <a:cs typeface="Arial"/>
              <a:sym typeface="Arial"/>
            </a:endParaRPr>
          </a:p>
        </p:txBody>
      </p:sp>
      <p:sp>
        <p:nvSpPr>
          <p:cNvPr id="192" name="Google Shape;192;p1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None/>
            </a:pPr>
            <a:r>
              <a:rPr b="0" i="0" lang="en-GB" sz="3200" u="none" cap="none" strike="noStrike">
                <a:solidFill>
                  <a:srgbClr val="000000"/>
                </a:solidFill>
                <a:latin typeface="Calibri"/>
                <a:ea typeface="Calibri"/>
                <a:cs typeface="Calibri"/>
                <a:sym typeface="Calibri"/>
              </a:rPr>
              <a:t>   We have written a short testimony for your encouragement, available on the church website: </a:t>
            </a:r>
            <a:r>
              <a:rPr b="0" i="0" lang="en-GB" sz="3200" u="sng" cap="none" strike="noStrike">
                <a:solidFill>
                  <a:srgbClr val="0000FF"/>
                </a:solidFill>
                <a:latin typeface="Calibri"/>
                <a:ea typeface="Calibri"/>
                <a:cs typeface="Calibri"/>
                <a:sym typeface="Calibri"/>
                <a:hlinkClick r:id="rId3"/>
              </a:rPr>
              <a:t>Click here</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rPr b="0" i="0" lang="en-GB" sz="3200" u="none" cap="none" strike="noStrike">
                <a:solidFill>
                  <a:srgbClr val="FF0000"/>
                </a:solidFill>
                <a:latin typeface="Calibri"/>
                <a:ea typeface="Calibri"/>
                <a:cs typeface="Calibri"/>
                <a:sym typeface="Calibri"/>
              </a:rPr>
              <a:t>   </a:t>
            </a:r>
            <a:r>
              <a:rPr b="0" i="0" lang="en-GB" sz="3200" u="none" cap="none" strike="noStrike">
                <a:solidFill>
                  <a:srgbClr val="000000"/>
                </a:solidFill>
                <a:latin typeface="Calibri"/>
                <a:ea typeface="Calibri"/>
                <a:cs typeface="Calibri"/>
                <a:sym typeface="Calibri"/>
              </a:rPr>
              <a:t>We</a:t>
            </a:r>
            <a:r>
              <a:rPr b="0" i="0" lang="en-GB" sz="3200" u="none" cap="none" strike="noStrike">
                <a:solidFill>
                  <a:srgbClr val="FF0000"/>
                </a:solidFill>
                <a:latin typeface="Calibri"/>
                <a:ea typeface="Calibri"/>
                <a:cs typeface="Calibri"/>
                <a:sym typeface="Calibri"/>
              </a:rPr>
              <a:t> </a:t>
            </a:r>
            <a:r>
              <a:rPr b="0" i="0" lang="en-GB" sz="3200" u="none" cap="none" strike="noStrike">
                <a:solidFill>
                  <a:srgbClr val="000000"/>
                </a:solidFill>
                <a:latin typeface="Calibri"/>
                <a:ea typeface="Calibri"/>
                <a:cs typeface="Calibri"/>
                <a:sym typeface="Calibri"/>
              </a:rPr>
              <a:t>went through some very challenging times in Senegal, with a family of three children, but God brought us through it . You can choose to read it now, or save it for later. </a:t>
            </a:r>
            <a:endParaRPr b="0" i="0" sz="32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5"/>
          <p:cNvSpPr/>
          <p:nvPr/>
        </p:nvSpPr>
        <p:spPr>
          <a:xfrm>
            <a:off x="457200" y="274680"/>
            <a:ext cx="8228880" cy="114228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None/>
            </a:pPr>
            <a:r>
              <a:rPr b="0" i="0" lang="en-GB" sz="3080" u="none" cap="none" strike="noStrike">
                <a:solidFill>
                  <a:srgbClr val="000000"/>
                </a:solidFill>
                <a:latin typeface="Calibri"/>
                <a:ea typeface="Calibri"/>
                <a:cs typeface="Calibri"/>
                <a:sym typeface="Calibri"/>
              </a:rPr>
              <a:t>Steve and Gill’s prayer requests</a:t>
            </a:r>
            <a:endParaRPr b="0" i="0" sz="3080" u="none" cap="none" strike="noStrike">
              <a:latin typeface="Arial"/>
              <a:ea typeface="Arial"/>
              <a:cs typeface="Arial"/>
              <a:sym typeface="Arial"/>
            </a:endParaRPr>
          </a:p>
        </p:txBody>
      </p:sp>
      <p:sp>
        <p:nvSpPr>
          <p:cNvPr id="198" name="Google Shape;198;p15"/>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0" lvl="0" marL="0" marR="0" rtl="0" algn="l">
              <a:lnSpc>
                <a:spcPct val="100000"/>
              </a:lnSpc>
              <a:spcBef>
                <a:spcPts val="0"/>
              </a:spcBef>
              <a:spcAft>
                <a:spcPts val="0"/>
              </a:spcAft>
              <a:buNone/>
            </a:pPr>
            <a:r>
              <a:rPr i="0" lang="en-GB" sz="1600" u="none" cap="none" strike="noStrike">
                <a:solidFill>
                  <a:srgbClr val="000000"/>
                </a:solidFill>
                <a:latin typeface="Calibri"/>
                <a:ea typeface="Calibri"/>
                <a:cs typeface="Calibri"/>
                <a:sym typeface="Calibri"/>
              </a:rPr>
              <a:t>We need your prayers in the next few weeks and months. You could pray for us now for a few minutes if you would like to. Our work is continuing as so much of it is done online. We are especially grateful for technology at this time. Here are a few key points:</a:t>
            </a:r>
            <a:endParaRPr i="0" sz="1600" u="none" cap="none" strike="noStrike">
              <a:latin typeface="Calibri"/>
              <a:ea typeface="Calibri"/>
              <a:cs typeface="Calibri"/>
              <a:sym typeface="Calibri"/>
            </a:endParaRPr>
          </a:p>
          <a:p>
            <a:pPr indent="-342360" lvl="0" marL="343080" marR="0" rtl="0" algn="l">
              <a:lnSpc>
                <a:spcPct val="100000"/>
              </a:lnSpc>
              <a:spcBef>
                <a:spcPts val="1599"/>
              </a:spcBef>
              <a:spcAft>
                <a:spcPts val="0"/>
              </a:spcAft>
              <a:buNone/>
            </a:pPr>
            <a:r>
              <a:t/>
            </a:r>
            <a:endParaRPr i="0" sz="1600" u="none" cap="none" strike="noStrike">
              <a:latin typeface="Calibri"/>
              <a:ea typeface="Calibri"/>
              <a:cs typeface="Calibri"/>
              <a:sym typeface="Calibri"/>
            </a:endParaRPr>
          </a:p>
          <a:p>
            <a:pPr indent="-101600" lvl="0" marL="343080" marR="0" rtl="0" algn="l">
              <a:lnSpc>
                <a:spcPct val="100000"/>
              </a:lnSpc>
              <a:spcBef>
                <a:spcPts val="1599"/>
              </a:spcBef>
              <a:spcAft>
                <a:spcPts val="0"/>
              </a:spcAft>
              <a:buClr>
                <a:srgbClr val="000000"/>
              </a:buClr>
              <a:buSzPts val="1600"/>
              <a:buFont typeface="Calibri"/>
              <a:buChar char="•"/>
            </a:pPr>
            <a:r>
              <a:rPr i="0" lang="en-GB" sz="1600" u="none" cap="none" strike="noStrike">
                <a:solidFill>
                  <a:srgbClr val="000000"/>
                </a:solidFill>
                <a:latin typeface="Calibri"/>
                <a:ea typeface="Calibri"/>
                <a:cs typeface="Calibri"/>
                <a:sym typeface="Calibri"/>
              </a:rPr>
              <a:t>Bourofaye Christian School in Senegal and Grace International School in Chiang Mai, Thailand have both closed. For some boarding students this presented huge logistical challenges as their parents were in another country. Pray for all of the families and school staff whose lives have been disrupted. Many of the staff members currently at BCS came to Corsham for their training.</a:t>
            </a:r>
            <a:endParaRPr i="0" sz="1600" u="none" cap="none" strike="noStrike">
              <a:latin typeface="Calibri"/>
              <a:ea typeface="Calibri"/>
              <a:cs typeface="Calibri"/>
              <a:sym typeface="Calibri"/>
            </a:endParaRPr>
          </a:p>
          <a:p>
            <a:pPr indent="0" lvl="0" marL="0" marR="0" rtl="0" algn="l">
              <a:lnSpc>
                <a:spcPct val="100000"/>
              </a:lnSpc>
              <a:spcBef>
                <a:spcPts val="1599"/>
              </a:spcBef>
              <a:spcAft>
                <a:spcPts val="0"/>
              </a:spcAft>
              <a:buNone/>
            </a:pPr>
            <a:r>
              <a:t/>
            </a:r>
            <a:endParaRPr i="0" sz="1600" u="none" cap="none" strike="noStrike">
              <a:latin typeface="Calibri"/>
              <a:ea typeface="Calibri"/>
              <a:cs typeface="Calibri"/>
              <a:sym typeface="Calibri"/>
            </a:endParaRPr>
          </a:p>
          <a:p>
            <a:pPr indent="-101600" lvl="0" marL="343080" marR="0" rtl="0" algn="l">
              <a:lnSpc>
                <a:spcPct val="100000"/>
              </a:lnSpc>
              <a:spcBef>
                <a:spcPts val="1599"/>
              </a:spcBef>
              <a:spcAft>
                <a:spcPts val="0"/>
              </a:spcAft>
              <a:buClr>
                <a:srgbClr val="000000"/>
              </a:buClr>
              <a:buSzPts val="1600"/>
              <a:buFont typeface="Calibri"/>
              <a:buChar char="•"/>
            </a:pPr>
            <a:r>
              <a:rPr i="0" lang="en-GB" sz="1600" u="none" cap="none" strike="noStrike">
                <a:solidFill>
                  <a:srgbClr val="000000"/>
                </a:solidFill>
                <a:latin typeface="Calibri"/>
                <a:ea typeface="Calibri"/>
                <a:cs typeface="Calibri"/>
                <a:sym typeface="Calibri"/>
              </a:rPr>
              <a:t>Pray for teachers seeing to provide online education. This is only effective in countries where the technology works well.</a:t>
            </a:r>
            <a:endParaRPr i="0" sz="1600" u="none" cap="none" strike="noStrike">
              <a:latin typeface="Calibri"/>
              <a:ea typeface="Calibri"/>
              <a:cs typeface="Calibri"/>
              <a:sym typeface="Calibri"/>
            </a:endParaRPr>
          </a:p>
          <a:p>
            <a:pPr indent="0" lvl="0" marL="0" marR="0" rtl="0" algn="l">
              <a:lnSpc>
                <a:spcPct val="100000"/>
              </a:lnSpc>
              <a:spcBef>
                <a:spcPts val="1599"/>
              </a:spcBef>
              <a:spcAft>
                <a:spcPts val="0"/>
              </a:spcAft>
              <a:buNone/>
            </a:pPr>
            <a:r>
              <a:t/>
            </a:r>
            <a:endParaRPr i="0" sz="1600" u="none" cap="none" strike="noStrike">
              <a:latin typeface="Calibri"/>
              <a:ea typeface="Calibri"/>
              <a:cs typeface="Calibri"/>
              <a:sym typeface="Calibri"/>
            </a:endParaRPr>
          </a:p>
          <a:p>
            <a:pPr indent="-101600" lvl="0" marL="343080" marR="0" rtl="0" algn="l">
              <a:lnSpc>
                <a:spcPct val="100000"/>
              </a:lnSpc>
              <a:spcBef>
                <a:spcPts val="1599"/>
              </a:spcBef>
              <a:spcAft>
                <a:spcPts val="0"/>
              </a:spcAft>
              <a:buClr>
                <a:srgbClr val="000000"/>
              </a:buClr>
              <a:buSzPts val="1600"/>
              <a:buFont typeface="Calibri"/>
              <a:buChar char="•"/>
            </a:pPr>
            <a:r>
              <a:rPr i="0" lang="en-GB" sz="1600" u="none" cap="none" strike="noStrike">
                <a:solidFill>
                  <a:srgbClr val="000000"/>
                </a:solidFill>
                <a:latin typeface="Calibri"/>
                <a:ea typeface="Calibri"/>
                <a:cs typeface="Calibri"/>
                <a:sym typeface="Calibri"/>
              </a:rPr>
              <a:t>Pray that families will be able to make the most of having more time together at home.</a:t>
            </a:r>
            <a:endParaRPr i="0" sz="1600" u="none" cap="none" strike="noStrike">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Steve and Gill’s prayer requests 2</a:t>
            </a:r>
            <a:endParaRPr b="0" i="0" sz="4400" u="none" cap="none" strike="noStrike">
              <a:latin typeface="Arial"/>
              <a:ea typeface="Arial"/>
              <a:cs typeface="Arial"/>
              <a:sym typeface="Arial"/>
            </a:endParaRPr>
          </a:p>
        </p:txBody>
      </p:sp>
      <p:sp>
        <p:nvSpPr>
          <p:cNvPr id="204" name="Google Shape;204;p16"/>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415512" lvl="0" marL="343080" marR="0" rtl="0" algn="l">
              <a:lnSpc>
                <a:spcPct val="100000"/>
              </a:lnSpc>
              <a:spcBef>
                <a:spcPts val="0"/>
              </a:spcBef>
              <a:spcAft>
                <a:spcPts val="0"/>
              </a:spcAft>
              <a:buClr>
                <a:srgbClr val="000000"/>
              </a:buClr>
              <a:buSzPts val="1800"/>
              <a:buFont typeface="Calibri"/>
              <a:buChar char="•"/>
            </a:pPr>
            <a:r>
              <a:rPr i="0" lang="en-GB" sz="1800" u="none" cap="none" strike="noStrike">
                <a:solidFill>
                  <a:srgbClr val="000000"/>
                </a:solidFill>
                <a:latin typeface="Calibri"/>
                <a:ea typeface="Calibri"/>
                <a:cs typeface="Calibri"/>
                <a:sym typeface="Calibri"/>
              </a:rPr>
              <a:t>A number of our colleagues are stuck in the wrong country right now. Please pray for God's provision and protection for them, especially if separated from other family members </a:t>
            </a:r>
            <a:endParaRPr i="0" sz="1800" u="none" cap="none" strike="noStrike">
              <a:latin typeface="Calibri"/>
              <a:ea typeface="Calibri"/>
              <a:cs typeface="Calibri"/>
              <a:sym typeface="Calibri"/>
            </a:endParaRPr>
          </a:p>
          <a:p>
            <a:pPr indent="-415512" lvl="0" marL="343080" marR="0" rtl="0" algn="l">
              <a:lnSpc>
                <a:spcPct val="100000"/>
              </a:lnSpc>
              <a:spcBef>
                <a:spcPts val="641"/>
              </a:spcBef>
              <a:spcAft>
                <a:spcPts val="0"/>
              </a:spcAft>
              <a:buClr>
                <a:srgbClr val="000000"/>
              </a:buClr>
              <a:buSzPts val="1800"/>
              <a:buFont typeface="Calibri"/>
              <a:buChar char="•"/>
            </a:pPr>
            <a:r>
              <a:rPr i="0" lang="en-GB" sz="1800" u="none" cap="none" strike="noStrike">
                <a:solidFill>
                  <a:srgbClr val="000000"/>
                </a:solidFill>
                <a:latin typeface="Calibri"/>
                <a:ea typeface="Calibri"/>
                <a:cs typeface="Calibri"/>
                <a:sym typeface="Calibri"/>
              </a:rPr>
              <a:t>Some families are in tight lockdown. Gill has put together an extra Educare edition (e-magazine) with some activities and ideas to help families. This has been appreciated around the world so she is seeking to create more resources. Pray for inspiration.</a:t>
            </a:r>
            <a:endParaRPr i="0" sz="1800" u="none" cap="none" strike="noStrike">
              <a:latin typeface="Calibri"/>
              <a:ea typeface="Calibri"/>
              <a:cs typeface="Calibri"/>
              <a:sym typeface="Calibri"/>
            </a:endParaRPr>
          </a:p>
          <a:p>
            <a:pPr indent="-415512" lvl="0" marL="343080" marR="0" rtl="0" algn="l">
              <a:lnSpc>
                <a:spcPct val="100000"/>
              </a:lnSpc>
              <a:spcBef>
                <a:spcPts val="641"/>
              </a:spcBef>
              <a:spcAft>
                <a:spcPts val="0"/>
              </a:spcAft>
              <a:buClr>
                <a:srgbClr val="000000"/>
              </a:buClr>
              <a:buSzPts val="1800"/>
              <a:buFont typeface="Calibri"/>
              <a:buChar char="•"/>
            </a:pPr>
            <a:r>
              <a:rPr i="0" lang="en-GB" sz="1800" u="none" cap="none" strike="noStrike">
                <a:solidFill>
                  <a:srgbClr val="000000"/>
                </a:solidFill>
                <a:latin typeface="Calibri"/>
                <a:ea typeface="Calibri"/>
                <a:cs typeface="Calibri"/>
                <a:sym typeface="Calibri"/>
              </a:rPr>
              <a:t>We are looking at ways of delivering training online instead of some of the face-to-face activities we had planned. Steve will be working on some safeguarding training for leaders across Europe, scheduled for early June. </a:t>
            </a:r>
            <a:endParaRPr i="0" sz="1800" u="none" cap="none" strike="noStrike">
              <a:latin typeface="Calibri"/>
              <a:ea typeface="Calibri"/>
              <a:cs typeface="Calibri"/>
              <a:sym typeface="Calibri"/>
            </a:endParaRPr>
          </a:p>
          <a:p>
            <a:pPr indent="-415512" lvl="0" marL="343080" marR="0" rtl="0" algn="l">
              <a:lnSpc>
                <a:spcPct val="100000"/>
              </a:lnSpc>
              <a:spcBef>
                <a:spcPts val="641"/>
              </a:spcBef>
              <a:spcAft>
                <a:spcPts val="0"/>
              </a:spcAft>
              <a:buClr>
                <a:srgbClr val="000000"/>
              </a:buClr>
              <a:buSzPts val="1800"/>
              <a:buFont typeface="Calibri"/>
              <a:buChar char="•"/>
            </a:pPr>
            <a:r>
              <a:rPr i="0" lang="en-GB" sz="1800" u="none" cap="none" strike="noStrike">
                <a:solidFill>
                  <a:srgbClr val="000000"/>
                </a:solidFill>
                <a:latin typeface="Calibri"/>
                <a:ea typeface="Calibri"/>
                <a:cs typeface="Calibri"/>
                <a:sym typeface="Calibri"/>
              </a:rPr>
              <a:t>The MK Staff Training course that CBC has hosted since 2017 will now be going online. Pray for us as we seek to develop a good interactive course in the next few months.</a:t>
            </a:r>
            <a:endParaRPr i="0" sz="1800" u="none" cap="none" strike="noStrike">
              <a:latin typeface="Calibri"/>
              <a:ea typeface="Calibri"/>
              <a:cs typeface="Calibri"/>
              <a:sym typeface="Calibri"/>
            </a:endParaRPr>
          </a:p>
          <a:p>
            <a:pPr indent="-415512" lvl="0" marL="343080" marR="0" rtl="0" algn="l">
              <a:lnSpc>
                <a:spcPct val="100000"/>
              </a:lnSpc>
              <a:spcBef>
                <a:spcPts val="641"/>
              </a:spcBef>
              <a:spcAft>
                <a:spcPts val="0"/>
              </a:spcAft>
              <a:buClr>
                <a:srgbClr val="000000"/>
              </a:buClr>
              <a:buSzPts val="1800"/>
              <a:buFont typeface="Arial"/>
              <a:buChar char="•"/>
            </a:pPr>
            <a:r>
              <a:rPr i="0" lang="en-GB" sz="1800" u="none" cap="none" strike="noStrike">
                <a:solidFill>
                  <a:srgbClr val="000000"/>
                </a:solidFill>
                <a:latin typeface="Calibri"/>
                <a:ea typeface="Calibri"/>
                <a:cs typeface="Calibri"/>
                <a:sym typeface="Calibri"/>
              </a:rPr>
              <a:t>Praise God that our three sons and two daughters-in-law are well. </a:t>
            </a:r>
            <a:endParaRPr i="0" sz="1800" u="none" cap="none" strike="noStrike">
              <a:latin typeface="Calibri"/>
              <a:ea typeface="Calibri"/>
              <a:cs typeface="Calibri"/>
              <a:sym typeface="Calibri"/>
            </a:endParaRPr>
          </a:p>
          <a:p>
            <a:pPr indent="0" lvl="0" marL="0" marR="0" rtl="0" algn="l">
              <a:lnSpc>
                <a:spcPct val="100000"/>
              </a:lnSpc>
              <a:spcBef>
                <a:spcPts val="641"/>
              </a:spcBef>
              <a:spcAft>
                <a:spcPts val="0"/>
              </a:spcAft>
              <a:buNone/>
            </a:pPr>
            <a:r>
              <a:t/>
            </a:r>
            <a:endParaRPr b="0" i="0" sz="576"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Song 3: Tell out my soul</a:t>
            </a:r>
            <a:endParaRPr b="0" i="0" sz="4400" u="none" cap="none" strike="noStrike">
              <a:latin typeface="Arial"/>
              <a:ea typeface="Arial"/>
              <a:cs typeface="Arial"/>
              <a:sym typeface="Arial"/>
            </a:endParaRPr>
          </a:p>
        </p:txBody>
      </p:sp>
      <p:sp>
        <p:nvSpPr>
          <p:cNvPr id="210" name="Google Shape;210;p1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You can join in this one at the link below. The words will appear on the screen.</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Arial"/>
              <a:buChar char="•"/>
            </a:pPr>
            <a:r>
              <a:rPr b="0" i="0" lang="en-GB" sz="3200" u="sng" cap="none" strike="noStrike">
                <a:solidFill>
                  <a:srgbClr val="0000FF"/>
                </a:solidFill>
                <a:latin typeface="Calibri"/>
                <a:ea typeface="Calibri"/>
                <a:cs typeface="Calibri"/>
                <a:sym typeface="Calibri"/>
                <a:hlinkClick r:id="rId3"/>
              </a:rPr>
              <a:t>https://www.youtube.com/watch?v=qf3mgRUZkAk</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Pray for unreached people</a:t>
            </a:r>
            <a:endParaRPr b="0" i="0" sz="4400" u="none" cap="none" strike="noStrike">
              <a:latin typeface="Arial"/>
              <a:ea typeface="Arial"/>
              <a:cs typeface="Arial"/>
              <a:sym typeface="Arial"/>
            </a:endParaRPr>
          </a:p>
        </p:txBody>
      </p:sp>
      <p:sp>
        <p:nvSpPr>
          <p:cNvPr id="216" name="Google Shape;216;p18"/>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None/>
            </a:pPr>
            <a:r>
              <a:rPr b="0" i="0" lang="en-GB" sz="2400" u="none" cap="none" strike="noStrike">
                <a:solidFill>
                  <a:srgbClr val="000000"/>
                </a:solidFill>
                <a:latin typeface="Calibri"/>
                <a:ea typeface="Calibri"/>
                <a:cs typeface="Calibri"/>
                <a:sym typeface="Calibri"/>
              </a:rPr>
              <a:t>    You can make a difference with your prayers! Remember that 42% of the world’s people groups do not have access to the Gospel. Some of them live hundreds of miles from the nearest Christians. Did you know that there is an App to help you pray each day for an unreached people group? It only takes 2 or 3 minutes and you will learn so much while you are doing it.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rPr b="0" i="0" lang="en-GB" sz="2400" u="none" cap="none" strike="noStrike">
                <a:solidFill>
                  <a:srgbClr val="000000"/>
                </a:solidFill>
                <a:latin typeface="Calibri"/>
                <a:ea typeface="Calibri"/>
                <a:cs typeface="Calibri"/>
                <a:sym typeface="Calibri"/>
              </a:rPr>
              <a:t>    Go to this link:</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rPr b="0" i="0" lang="en-GB" sz="2400" u="sng" cap="none" strike="noStrike">
                <a:solidFill>
                  <a:srgbClr val="0000FF"/>
                </a:solidFill>
                <a:latin typeface="Calibri"/>
                <a:ea typeface="Calibri"/>
                <a:cs typeface="Calibri"/>
                <a:sym typeface="Calibri"/>
                <a:hlinkClick r:id="rId3"/>
              </a:rPr>
              <a:t>https://joshuaproject.net/pray/unreachedoftheday</a:t>
            </a:r>
            <a:endParaRPr b="0" i="0" sz="24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Closing Prayer</a:t>
            </a:r>
            <a:endParaRPr b="0" i="0" sz="4400" u="none" cap="none" strike="noStrike">
              <a:latin typeface="Arial"/>
              <a:ea typeface="Arial"/>
              <a:cs typeface="Arial"/>
              <a:sym typeface="Arial"/>
            </a:endParaRPr>
          </a:p>
        </p:txBody>
      </p:sp>
      <p:sp>
        <p:nvSpPr>
          <p:cNvPr id="222" name="Google Shape;222;p19"/>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None/>
            </a:pPr>
            <a:r>
              <a:rPr i="0" lang="en-GB" sz="1800" u="none" cap="none" strike="noStrike">
                <a:solidFill>
                  <a:srgbClr val="000000"/>
                </a:solidFill>
                <a:latin typeface="Calibri"/>
                <a:ea typeface="Calibri"/>
                <a:cs typeface="Calibri"/>
                <a:sym typeface="Calibri"/>
              </a:rPr>
              <a:t>Thank you so much for joining us tonight. Let’s pray.</a:t>
            </a:r>
            <a:endParaRPr i="0" sz="1800" u="none" cap="none" strike="noStrike">
              <a:latin typeface="Calibri"/>
              <a:ea typeface="Calibri"/>
              <a:cs typeface="Calibri"/>
              <a:sym typeface="Calibri"/>
            </a:endParaRPr>
          </a:p>
          <a:p>
            <a:pPr indent="-342360" lvl="0" marL="343080" marR="0" rtl="0" algn="l">
              <a:lnSpc>
                <a:spcPct val="100000"/>
              </a:lnSpc>
              <a:spcBef>
                <a:spcPts val="1919"/>
              </a:spcBef>
              <a:spcAft>
                <a:spcPts val="0"/>
              </a:spcAft>
              <a:buNone/>
            </a:pPr>
            <a:r>
              <a:rPr i="0" lang="en-GB" sz="1800" u="none" cap="none" strike="noStrike">
                <a:solidFill>
                  <a:srgbClr val="000000"/>
                </a:solidFill>
                <a:latin typeface="Calibri"/>
                <a:ea typeface="Calibri"/>
                <a:cs typeface="Calibri"/>
                <a:sym typeface="Calibri"/>
              </a:rPr>
              <a:t>Lord, these are such challenging times for all of us. We thank you that you are still at work around the world even in the midst of the coronavirus, and that your desire is that men, women and children of all nations come to know you. Help us to continue to pray and work towards this. </a:t>
            </a:r>
            <a:endParaRPr i="0" sz="1800" u="none" cap="none" strike="noStrike">
              <a:latin typeface="Calibri"/>
              <a:ea typeface="Calibri"/>
              <a:cs typeface="Calibri"/>
              <a:sym typeface="Calibri"/>
            </a:endParaRPr>
          </a:p>
          <a:p>
            <a:pPr indent="-342360" lvl="0" marL="343080" marR="0" rtl="0" algn="l">
              <a:lnSpc>
                <a:spcPct val="100000"/>
              </a:lnSpc>
              <a:spcBef>
                <a:spcPts val="1919"/>
              </a:spcBef>
              <a:spcAft>
                <a:spcPts val="0"/>
              </a:spcAft>
              <a:buNone/>
            </a:pPr>
            <a:r>
              <a:rPr i="0" lang="en-GB" sz="1800" u="none" cap="none" strike="noStrike">
                <a:solidFill>
                  <a:srgbClr val="000000"/>
                </a:solidFill>
                <a:latin typeface="Calibri"/>
                <a:ea typeface="Calibri"/>
                <a:cs typeface="Calibri"/>
                <a:sym typeface="Calibri"/>
              </a:rPr>
              <a:t>May the God of peace fill us with all joy and peace as we trust in Him, so that we may overflow with hope by the power of the Holy Spirit. At this time, may we find new ways of blessing others, building up our families and loving our neighbours.   </a:t>
            </a:r>
            <a:endParaRPr i="0" sz="1800" u="none" cap="none" strike="noStrike">
              <a:latin typeface="Calibri"/>
              <a:ea typeface="Calibri"/>
              <a:cs typeface="Calibri"/>
              <a:sym typeface="Calibri"/>
            </a:endParaRPr>
          </a:p>
          <a:p>
            <a:pPr indent="-342360" lvl="0" marL="343080" marR="0" rtl="0" algn="l">
              <a:lnSpc>
                <a:spcPct val="100000"/>
              </a:lnSpc>
              <a:spcBef>
                <a:spcPts val="1919"/>
              </a:spcBef>
              <a:spcAft>
                <a:spcPts val="0"/>
              </a:spcAft>
              <a:buNone/>
            </a:pPr>
            <a:r>
              <a:rPr i="0" lang="en-GB" sz="1800" u="none" cap="none" strike="noStrike">
                <a:solidFill>
                  <a:srgbClr val="000000"/>
                </a:solidFill>
                <a:latin typeface="Calibri"/>
                <a:ea typeface="Calibri"/>
                <a:cs typeface="Calibri"/>
                <a:sym typeface="Calibri"/>
              </a:rPr>
              <a:t>Thank you that your Word says that nothing can separate us from Your love. (Romans 8: 38-39). We give glory and praise to You. </a:t>
            </a:r>
            <a:endParaRPr i="0" sz="1800" u="none" cap="none" strike="noStrike">
              <a:latin typeface="Calibri"/>
              <a:ea typeface="Calibri"/>
              <a:cs typeface="Calibri"/>
              <a:sym typeface="Calibri"/>
            </a:endParaRPr>
          </a:p>
          <a:p>
            <a:pPr indent="-342360" lvl="0" marL="343080" marR="0" rtl="0" algn="l">
              <a:lnSpc>
                <a:spcPct val="100000"/>
              </a:lnSpc>
              <a:spcBef>
                <a:spcPts val="1919"/>
              </a:spcBef>
              <a:spcAft>
                <a:spcPts val="0"/>
              </a:spcAft>
              <a:buNone/>
            </a:pPr>
            <a:r>
              <a:t/>
            </a:r>
            <a:endParaRPr sz="1800">
              <a:latin typeface="Calibri"/>
              <a:ea typeface="Calibri"/>
              <a:cs typeface="Calibri"/>
              <a:sym typeface="Calibri"/>
            </a:endParaRPr>
          </a:p>
          <a:p>
            <a:pPr indent="-342360" lvl="0" marL="343080" marR="0" rtl="0" algn="l">
              <a:lnSpc>
                <a:spcPct val="100000"/>
              </a:lnSpc>
              <a:spcBef>
                <a:spcPts val="1919"/>
              </a:spcBef>
              <a:spcAft>
                <a:spcPts val="0"/>
              </a:spcAft>
              <a:buNone/>
            </a:pPr>
            <a:r>
              <a:rPr i="0" lang="en-GB" sz="1800" u="none" cap="none" strike="noStrike">
                <a:solidFill>
                  <a:srgbClr val="000000"/>
                </a:solidFill>
                <a:latin typeface="Calibri"/>
                <a:ea typeface="Calibri"/>
                <a:cs typeface="Calibri"/>
                <a:sym typeface="Calibri"/>
              </a:rPr>
              <a:t>Amen</a:t>
            </a:r>
            <a:endParaRPr i="0" sz="1800" u="none" cap="none" strike="noStrike">
              <a:latin typeface="Calibri"/>
              <a:ea typeface="Calibri"/>
              <a:cs typeface="Calibri"/>
              <a:sym typeface="Calibri"/>
            </a:endParaRPr>
          </a:p>
          <a:p>
            <a:pPr indent="-342360" lvl="0" marL="343080" marR="0" rtl="0" algn="l">
              <a:lnSpc>
                <a:spcPct val="100000"/>
              </a:lnSpc>
              <a:spcBef>
                <a:spcPts val="1919"/>
              </a:spcBef>
              <a:spcAft>
                <a:spcPts val="0"/>
              </a:spcAft>
              <a:buNone/>
            </a:pPr>
            <a:r>
              <a:t/>
            </a:r>
            <a:endParaRPr i="0" sz="1800" u="none" cap="none" strike="noStrike">
              <a:latin typeface="Calibri"/>
              <a:ea typeface="Calibri"/>
              <a:cs typeface="Calibri"/>
              <a:sym typeface="Calibri"/>
            </a:endParaRPr>
          </a:p>
          <a:p>
            <a:pPr indent="-342360" lvl="0" marL="343080" marR="0" rtl="0" algn="l">
              <a:lnSpc>
                <a:spcPct val="100000"/>
              </a:lnSpc>
              <a:spcBef>
                <a:spcPts val="1919"/>
              </a:spcBef>
              <a:spcAft>
                <a:spcPts val="0"/>
              </a:spcAft>
              <a:buNone/>
            </a:pPr>
            <a:r>
              <a:t/>
            </a:r>
            <a:endParaRPr i="0" sz="1800" u="none" cap="none" strike="noStrike">
              <a:latin typeface="Calibri"/>
              <a:ea typeface="Calibri"/>
              <a:cs typeface="Calibri"/>
              <a:sym typeface="Calibri"/>
            </a:endParaRPr>
          </a:p>
          <a:p>
            <a:pPr indent="-342360" lvl="0" marL="343080" marR="0" rtl="0" algn="l">
              <a:lnSpc>
                <a:spcPct val="100000"/>
              </a:lnSpc>
              <a:spcBef>
                <a:spcPts val="1919"/>
              </a:spcBef>
              <a:spcAft>
                <a:spcPts val="0"/>
              </a:spcAft>
              <a:buNone/>
            </a:pPr>
            <a:r>
              <a:rPr i="0" lang="en-GB" sz="1800" u="none" cap="none" strike="noStrike">
                <a:solidFill>
                  <a:srgbClr val="000000"/>
                </a:solidFill>
                <a:latin typeface="Calibri"/>
                <a:ea typeface="Calibri"/>
                <a:cs typeface="Calibri"/>
                <a:sym typeface="Calibri"/>
              </a:rPr>
              <a:t>God bless you!</a:t>
            </a:r>
            <a:endParaRPr i="0" sz="1800" u="none" cap="none" strike="noStrike">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Programme</a:t>
            </a:r>
            <a:endParaRPr b="0" i="0" sz="4400" u="none" cap="none" strike="noStrike">
              <a:latin typeface="Arial"/>
              <a:ea typeface="Arial"/>
              <a:cs typeface="Arial"/>
              <a:sym typeface="Arial"/>
            </a:endParaRPr>
          </a:p>
        </p:txBody>
      </p:sp>
      <p:sp>
        <p:nvSpPr>
          <p:cNvPr id="118" name="Google Shape;118;p2"/>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Clr>
                <a:srgbClr val="3333FF"/>
              </a:buClr>
              <a:buSzPts val="2688"/>
              <a:buFont typeface="Arial"/>
              <a:buChar char="•"/>
            </a:pPr>
            <a:r>
              <a:rPr b="0" i="0" lang="en-GB" sz="2688" u="none" cap="none" strike="noStrike">
                <a:solidFill>
                  <a:srgbClr val="3333FF"/>
                </a:solidFill>
                <a:latin typeface="Calibri"/>
                <a:ea typeface="Calibri"/>
                <a:cs typeface="Calibri"/>
                <a:sym typeface="Calibri"/>
              </a:rPr>
              <a:t>Worship song</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2688"/>
              <a:buFont typeface="Arial"/>
              <a:buChar char="•"/>
            </a:pPr>
            <a:r>
              <a:rPr b="0" i="0" lang="en-GB" sz="2688" u="none" cap="none" strike="noStrike">
                <a:solidFill>
                  <a:srgbClr val="000000"/>
                </a:solidFill>
                <a:latin typeface="Calibri"/>
                <a:ea typeface="Calibri"/>
                <a:cs typeface="Calibri"/>
                <a:sym typeface="Calibri"/>
              </a:rPr>
              <a:t>Introduction to WEC</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2688"/>
              <a:buFont typeface="Arial"/>
              <a:buChar char="•"/>
            </a:pPr>
            <a:r>
              <a:rPr b="0" i="0" lang="en-GB" sz="2688" u="none" cap="none" strike="noStrike">
                <a:solidFill>
                  <a:srgbClr val="000000"/>
                </a:solidFill>
                <a:latin typeface="Calibri"/>
                <a:ea typeface="Calibri"/>
                <a:cs typeface="Calibri"/>
                <a:sym typeface="Calibri"/>
              </a:rPr>
              <a:t>The Gospel in Europe</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3333FF"/>
              </a:buClr>
              <a:buSzPts val="2688"/>
              <a:buFont typeface="Arial"/>
              <a:buChar char="•"/>
            </a:pPr>
            <a:r>
              <a:rPr b="0" i="0" lang="en-GB" sz="2688" u="none" cap="none" strike="noStrike">
                <a:solidFill>
                  <a:srgbClr val="3333FF"/>
                </a:solidFill>
                <a:latin typeface="Calibri"/>
                <a:ea typeface="Calibri"/>
                <a:cs typeface="Calibri"/>
                <a:sym typeface="Calibri"/>
              </a:rPr>
              <a:t>Worship song</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2688"/>
              <a:buFont typeface="Arial"/>
              <a:buChar char="•"/>
            </a:pPr>
            <a:r>
              <a:rPr b="0" i="0" lang="en-GB" sz="2688" u="none" cap="none" strike="noStrike">
                <a:solidFill>
                  <a:srgbClr val="000000"/>
                </a:solidFill>
                <a:latin typeface="Calibri"/>
                <a:ea typeface="Calibri"/>
                <a:cs typeface="Calibri"/>
                <a:sym typeface="Calibri"/>
              </a:rPr>
              <a:t>A testimony from our time in Senegal</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2688"/>
              <a:buFont typeface="Arial"/>
              <a:buChar char="•"/>
            </a:pPr>
            <a:r>
              <a:rPr b="0" i="0" lang="en-GB" sz="2688" u="none" cap="none" strike="noStrike">
                <a:solidFill>
                  <a:srgbClr val="000000"/>
                </a:solidFill>
                <a:latin typeface="Calibri"/>
                <a:ea typeface="Calibri"/>
                <a:cs typeface="Calibri"/>
                <a:sym typeface="Calibri"/>
              </a:rPr>
              <a:t>Points for prayer</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2688"/>
              <a:buFont typeface="Arial"/>
              <a:buChar char="•"/>
            </a:pPr>
            <a:r>
              <a:rPr b="0" i="0" lang="en-GB" sz="2688" u="none" cap="none" strike="noStrike">
                <a:solidFill>
                  <a:srgbClr val="000000"/>
                </a:solidFill>
                <a:latin typeface="Calibri"/>
                <a:ea typeface="Calibri"/>
                <a:cs typeface="Calibri"/>
                <a:sym typeface="Calibri"/>
              </a:rPr>
              <a:t>How to pray for unreached people</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3333FF"/>
              </a:buClr>
              <a:buSzPts val="2688"/>
              <a:buFont typeface="Arial"/>
              <a:buChar char="•"/>
            </a:pPr>
            <a:r>
              <a:rPr b="0" i="0" lang="en-GB" sz="2688" u="none" cap="none" strike="noStrike">
                <a:solidFill>
                  <a:srgbClr val="3333FF"/>
                </a:solidFill>
                <a:latin typeface="Calibri"/>
                <a:ea typeface="Calibri"/>
                <a:cs typeface="Calibri"/>
                <a:sym typeface="Calibri"/>
              </a:rPr>
              <a:t>Worship song</a:t>
            </a:r>
            <a:endParaRPr b="0" i="0" sz="2688"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2688"/>
              <a:buFont typeface="Arial"/>
              <a:buChar char="•"/>
            </a:pPr>
            <a:r>
              <a:rPr b="0" i="0" lang="en-GB" sz="2688" u="none" cap="none" strike="noStrike">
                <a:solidFill>
                  <a:srgbClr val="000000"/>
                </a:solidFill>
                <a:latin typeface="Calibri"/>
                <a:ea typeface="Calibri"/>
                <a:cs typeface="Calibri"/>
                <a:sym typeface="Calibri"/>
              </a:rPr>
              <a:t>Closing prayer</a:t>
            </a:r>
            <a:endParaRPr b="0" i="0" sz="2688"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Song 1: Our God reigns</a:t>
            </a:r>
            <a:endParaRPr b="0" i="0" sz="4400" u="none" cap="none" strike="noStrike">
              <a:latin typeface="Arial"/>
              <a:ea typeface="Arial"/>
              <a:cs typeface="Arial"/>
              <a:sym typeface="Arial"/>
            </a:endParaRPr>
          </a:p>
        </p:txBody>
      </p:sp>
      <p:sp>
        <p:nvSpPr>
          <p:cNvPr id="124" name="Google Shape;124;p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This song is based on Isaiah 52:7-10. You can see the lyrics in your Bible.</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rPr b="0" i="0" lang="en-GB" sz="3200" u="none" cap="none" strike="noStrike">
                <a:solidFill>
                  <a:srgbClr val="000000"/>
                </a:solidFill>
                <a:latin typeface="Calibri"/>
                <a:ea typeface="Calibri"/>
                <a:cs typeface="Calibri"/>
                <a:sym typeface="Calibri"/>
              </a:rPr>
              <a:t>    Click on this link and sing along.</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rPr b="0" i="0" lang="en-GB" sz="3200" u="sng" cap="none" strike="noStrike">
                <a:solidFill>
                  <a:srgbClr val="0000FF"/>
                </a:solidFill>
                <a:latin typeface="Calibri"/>
                <a:ea typeface="Calibri"/>
                <a:cs typeface="Calibri"/>
                <a:sym typeface="Calibri"/>
                <a:hlinkClick r:id="rId3"/>
              </a:rPr>
              <a:t> https://www.youtube.com/watch?v=QPq1Gf6SNPU</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What is WEC International?</a:t>
            </a:r>
            <a:endParaRPr b="0" i="0" sz="4400" u="none" cap="none" strike="noStrike">
              <a:latin typeface="Arial"/>
              <a:ea typeface="Arial"/>
              <a:cs typeface="Arial"/>
              <a:sym typeface="Arial"/>
            </a:endParaRPr>
          </a:p>
        </p:txBody>
      </p:sp>
      <p:sp>
        <p:nvSpPr>
          <p:cNvPr id="130" name="Google Shape;130;p4"/>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WEC stands for Worldwide Evangelisation for Christ. The organisation was started in 1913 by CT Studd, a very wealthy and privileged young man who gave away most of his fortune and served as a missionary overseas in China, India and Africa.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Today WEC has 1800 workers engaged in taking the Gospel to the unreached peoples of the world.</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B050"/>
              </a:buClr>
              <a:buSzPts val="2400"/>
              <a:buFont typeface="Arial"/>
              <a:buChar char="•"/>
            </a:pPr>
            <a:r>
              <a:rPr b="0" i="0" lang="en-GB" sz="2400" u="none" cap="none" strike="noStrike">
                <a:solidFill>
                  <a:srgbClr val="00B050"/>
                </a:solidFill>
                <a:latin typeface="Calibri"/>
                <a:ea typeface="Calibri"/>
                <a:cs typeface="Calibri"/>
                <a:sym typeface="Calibri"/>
              </a:rPr>
              <a:t>A bit of homework for later</a:t>
            </a:r>
            <a:r>
              <a:rPr b="0" i="0" lang="en-GB" sz="2400" u="none" cap="none" strike="noStrike">
                <a:solidFill>
                  <a:srgbClr val="000000"/>
                </a:solidFill>
                <a:latin typeface="Calibri"/>
                <a:ea typeface="Calibri"/>
                <a:cs typeface="Calibri"/>
                <a:sym typeface="Calibri"/>
              </a:rPr>
              <a:t>…..Go to this link, scroll down and click on the map to see more information about WEC’s work across the globe. </a:t>
            </a:r>
            <a:r>
              <a:rPr b="0" i="0" lang="en-GB" sz="2400" u="sng" cap="none" strike="noStrike">
                <a:solidFill>
                  <a:srgbClr val="0000FF"/>
                </a:solidFill>
                <a:latin typeface="Calibri"/>
                <a:ea typeface="Calibri"/>
                <a:cs typeface="Calibri"/>
                <a:sym typeface="Calibri"/>
                <a:hlinkClick r:id="rId3"/>
              </a:rPr>
              <a:t>https://www.wecinternational.org/</a:t>
            </a:r>
            <a:endParaRPr b="0" i="0" sz="2400" u="none" cap="none" strike="noStrike">
              <a:latin typeface="Arial"/>
              <a:ea typeface="Arial"/>
              <a:cs typeface="Arial"/>
              <a:sym typeface="Arial"/>
            </a:endParaRPr>
          </a:p>
          <a:p>
            <a:pPr indent="0" lvl="0" marL="0" marR="0" rtl="0" algn="l">
              <a:lnSpc>
                <a:spcPct val="100000"/>
              </a:lnSpc>
              <a:spcBef>
                <a:spcPts val="400"/>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God is at work in Europe</a:t>
            </a:r>
            <a:endParaRPr b="0" i="0" sz="4400" u="none" cap="none" strike="noStrike">
              <a:latin typeface="Arial"/>
              <a:ea typeface="Arial"/>
              <a:cs typeface="Arial"/>
              <a:sym typeface="Arial"/>
            </a:endParaRPr>
          </a:p>
        </p:txBody>
      </p:sp>
      <p:sp>
        <p:nvSpPr>
          <p:cNvPr id="136" name="Google Shape;136;p5"/>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Clr>
                <a:srgbClr val="000000"/>
              </a:buClr>
              <a:buSzPts val="2040"/>
              <a:buFont typeface="Arial"/>
              <a:buChar char="•"/>
            </a:pPr>
            <a:r>
              <a:rPr b="0" i="0" lang="en-GB" sz="2040" u="none" cap="none" strike="noStrike">
                <a:solidFill>
                  <a:srgbClr val="000000"/>
                </a:solidFill>
                <a:latin typeface="Calibri"/>
                <a:ea typeface="Calibri"/>
                <a:cs typeface="Calibri"/>
                <a:sym typeface="Calibri"/>
              </a:rPr>
              <a:t>We have chosen to focus on Europe tonight. Back in September, Steve attended Eurocon, a conference for all of our European branches which was held in Spain. </a:t>
            </a:r>
            <a:endParaRPr b="0" i="0" sz="204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04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040"/>
              <a:buFont typeface="Arial"/>
              <a:buChar char="•"/>
            </a:pPr>
            <a:r>
              <a:rPr b="0" i="0" lang="en-GB" sz="2040" u="none" cap="none" strike="noStrike">
                <a:solidFill>
                  <a:srgbClr val="000000"/>
                </a:solidFill>
                <a:latin typeface="Calibri"/>
                <a:ea typeface="Calibri"/>
                <a:cs typeface="Calibri"/>
                <a:sym typeface="Calibri"/>
              </a:rPr>
              <a:t> On the next few slides we will share some information that we hope will encourage you. Let’s praise God – He is at work in Europe, often described as ‘the forgotten mission field’. </a:t>
            </a:r>
            <a:endParaRPr b="0" i="0" sz="204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t/>
            </a:r>
            <a:endParaRPr b="0" i="0" sz="204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040"/>
              <a:buFont typeface="Arial"/>
              <a:buChar char="•"/>
            </a:pPr>
            <a:r>
              <a:rPr b="0" i="0" lang="en-GB" sz="2040" u="none" cap="none" strike="noStrike">
                <a:solidFill>
                  <a:srgbClr val="000000"/>
                </a:solidFill>
                <a:latin typeface="Calibri"/>
                <a:ea typeface="Calibri"/>
                <a:cs typeface="Calibri"/>
                <a:sym typeface="Calibri"/>
              </a:rPr>
              <a:t>Many ministries are conducted face-to-face and have therefore closed temporarily due to Covid 19. They are continuing online where possible.</a:t>
            </a:r>
            <a:endParaRPr b="0" i="0" sz="204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04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6"/>
          <p:cNvSpPr/>
          <p:nvPr/>
        </p:nvSpPr>
        <p:spPr>
          <a:xfrm>
            <a:off x="457200" y="274680"/>
            <a:ext cx="8228880" cy="114228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France</a:t>
            </a:r>
            <a:endParaRPr b="0" i="0" sz="4400" u="none" cap="none" strike="noStrike">
              <a:latin typeface="Arial"/>
              <a:ea typeface="Arial"/>
              <a:cs typeface="Arial"/>
              <a:sym typeface="Arial"/>
            </a:endParaRPr>
          </a:p>
        </p:txBody>
      </p:sp>
      <p:sp>
        <p:nvSpPr>
          <p:cNvPr id="142" name="Google Shape;142;p6"/>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Church planting and evangelism, northern France</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Student ministry in Mulhouse</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Outreach through arts and music, southwest France</a:t>
            </a:r>
            <a:endParaRPr b="0" i="0" sz="24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t/>
            </a:r>
            <a:endParaRPr b="0" i="0" sz="2400" u="none" cap="none" strike="noStrike">
              <a:latin typeface="Arial"/>
              <a:ea typeface="Arial"/>
              <a:cs typeface="Arial"/>
              <a:sym typeface="Arial"/>
            </a:endParaRPr>
          </a:p>
        </p:txBody>
      </p:sp>
      <p:pic>
        <p:nvPicPr>
          <p:cNvPr id="143" name="Google Shape;143;p6"/>
          <p:cNvPicPr preferRelativeResize="0"/>
          <p:nvPr/>
        </p:nvPicPr>
        <p:blipFill rotWithShape="1">
          <a:blip r:embed="rId3">
            <a:alphaModFix/>
          </a:blip>
          <a:srcRect b="0" l="0" r="0" t="0"/>
          <a:stretch/>
        </p:blipFill>
        <p:spPr>
          <a:xfrm>
            <a:off x="683640" y="3285000"/>
            <a:ext cx="4222440" cy="2814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Spain and Italy</a:t>
            </a:r>
            <a:endParaRPr b="0" i="0" sz="4400" u="none" cap="none" strike="noStrike">
              <a:latin typeface="Arial"/>
              <a:ea typeface="Arial"/>
              <a:cs typeface="Arial"/>
              <a:sym typeface="Arial"/>
            </a:endParaRPr>
          </a:p>
        </p:txBody>
      </p:sp>
      <p:sp>
        <p:nvSpPr>
          <p:cNvPr id="149" name="Google Shape;149;p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Planting new churches</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Outreach to migrants</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Outreach to pilgrims on their way to places such as Santiago de Compostela. This is done by a performing arts team called Arts Release.</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Work with vulnerable children</a:t>
            </a:r>
            <a:endParaRPr b="0" i="0" sz="24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Romania</a:t>
            </a:r>
            <a:endParaRPr b="0" i="0" sz="4400" u="none" cap="none" strike="noStrike">
              <a:latin typeface="Arial"/>
              <a:ea typeface="Arial"/>
              <a:cs typeface="Arial"/>
              <a:sym typeface="Arial"/>
            </a:endParaRPr>
          </a:p>
        </p:txBody>
      </p:sp>
      <p:sp>
        <p:nvSpPr>
          <p:cNvPr id="155" name="Google Shape;155;p8"/>
          <p:cNvSpPr/>
          <p:nvPr/>
        </p:nvSpPr>
        <p:spPr>
          <a:xfrm>
            <a:off x="457200" y="1600200"/>
            <a:ext cx="8228880" cy="4525200"/>
          </a:xfrm>
          <a:prstGeom prst="rect">
            <a:avLst/>
          </a:prstGeom>
          <a:noFill/>
          <a:ln>
            <a:noFill/>
          </a:ln>
        </p:spPr>
        <p:txBody>
          <a:bodyPr anchorCtr="0" anchor="t" bIns="45000" lIns="90000" spcFirstLastPara="1" rIns="90000" wrap="square" tIns="45000">
            <a:normAutofit/>
          </a:bodyPr>
          <a:lstStyle/>
          <a:p>
            <a:pPr indent="-34236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There is still much need in Romania. There are significant areas of poverty, and most pastors are part-time. </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However WEC is now beginning to send missionaries from Romania.</a:t>
            </a:r>
            <a:endParaRPr b="0" i="0" sz="24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400" u="none" cap="none" strike="noStrike">
              <a:latin typeface="Arial"/>
              <a:ea typeface="Arial"/>
              <a:cs typeface="Arial"/>
              <a:sym typeface="Arial"/>
            </a:endParaRPr>
          </a:p>
        </p:txBody>
      </p:sp>
      <p:pic>
        <p:nvPicPr>
          <p:cNvPr id="156" name="Google Shape;156;p8"/>
          <p:cNvPicPr preferRelativeResize="0"/>
          <p:nvPr/>
        </p:nvPicPr>
        <p:blipFill rotWithShape="1">
          <a:blip r:embed="rId3">
            <a:alphaModFix/>
          </a:blip>
          <a:srcRect b="0" l="0" r="0" t="0"/>
          <a:stretch/>
        </p:blipFill>
        <p:spPr>
          <a:xfrm>
            <a:off x="3780000" y="3141000"/>
            <a:ext cx="2687760" cy="2340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Europe-wide ministries</a:t>
            </a:r>
            <a:endParaRPr b="0" i="0" sz="4400" u="none" cap="none" strike="noStrike">
              <a:latin typeface="Arial"/>
              <a:ea typeface="Arial"/>
              <a:cs typeface="Arial"/>
              <a:sym typeface="Arial"/>
            </a:endParaRPr>
          </a:p>
        </p:txBody>
      </p:sp>
      <p:sp>
        <p:nvSpPr>
          <p:cNvPr id="162" name="Google Shape;162;p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All over Europe our WEC branches are involved in outreach to migrants and refugees.</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There are ministries to children at risk.</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Betel, a ministry of WEC, runs drug rehabilitation centres in numerous cities across Europe and the rest of the world. For more information see this web link:</a:t>
            </a:r>
            <a:endParaRPr b="0" i="0" sz="2400" u="none" cap="none" strike="noStrike">
              <a:latin typeface="Arial"/>
              <a:ea typeface="Arial"/>
              <a:cs typeface="Arial"/>
              <a:sym typeface="Arial"/>
            </a:endParaRPr>
          </a:p>
          <a:p>
            <a:pPr indent="-342360" lvl="0" marL="343080" marR="0" rtl="0" algn="ctr">
              <a:lnSpc>
                <a:spcPct val="100000"/>
              </a:lnSpc>
              <a:spcBef>
                <a:spcPts val="479"/>
              </a:spcBef>
              <a:spcAft>
                <a:spcPts val="0"/>
              </a:spcAft>
              <a:buNone/>
            </a:pPr>
            <a:r>
              <a:rPr b="0" i="0" lang="en-GB" sz="2400" u="none" cap="none" strike="noStrike">
                <a:solidFill>
                  <a:srgbClr val="000000"/>
                </a:solidFill>
                <a:latin typeface="Calibri"/>
                <a:ea typeface="Calibri"/>
                <a:cs typeface="Calibri"/>
                <a:sym typeface="Calibri"/>
              </a:rPr>
              <a:t> </a:t>
            </a:r>
            <a:r>
              <a:rPr b="0" i="0" lang="en-GB" sz="2400" u="sng" cap="none" strike="noStrike">
                <a:solidFill>
                  <a:srgbClr val="0000FF"/>
                </a:solidFill>
                <a:latin typeface="Calibri"/>
                <a:ea typeface="Calibri"/>
                <a:cs typeface="Calibri"/>
                <a:sym typeface="Calibri"/>
                <a:hlinkClick r:id="rId3"/>
              </a:rPr>
              <a:t>https://www.betel.uk/</a:t>
            </a:r>
            <a:endParaRPr b="0" i="0" sz="24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t/>
            </a:r>
            <a:endParaRPr b="0" i="0" sz="2400" u="none" cap="none" strike="noStrike">
              <a:latin typeface="Arial"/>
              <a:ea typeface="Arial"/>
              <a:cs typeface="Arial"/>
              <a:sym typeface="Arial"/>
            </a:endParaRPr>
          </a:p>
          <a:p>
            <a:pPr indent="-342360" lvl="0" marL="343080" marR="0" rtl="0" algn="l">
              <a:lnSpc>
                <a:spcPct val="100000"/>
              </a:lnSpc>
              <a:spcBef>
                <a:spcPts val="641"/>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2020-03-28T08:55:42Z</dcterms:created>
  <dc:creator>Bryant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WEC International</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