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2" r:id="rId12"/>
    <p:sldId id="265" r:id="rId13"/>
    <p:sldId id="266" r:id="rId14"/>
    <p:sldId id="267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3241" autoAdjust="0"/>
  </p:normalViewPr>
  <p:slideViewPr>
    <p:cSldViewPr snapToGrid="0">
      <p:cViewPr varScale="1">
        <p:scale>
          <a:sx n="45" d="100"/>
          <a:sy n="45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A7CD-9413-4BDF-8A78-FDDA3C329B5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6F457-1AD3-40B3-9ED2-DFA5B2A59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ER-alpha based on RPPA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4964E-25E5-48C0-B906-81372A61C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Stats of transformed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is a shift in the mean between RNA and RPPA values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max FC values are transformed RPPA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two gene lists: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Genes and FCs from RNA-only dataset (DESeq2)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Genes and FCs from integrative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Seems to be a slight shift to the left when comparing RNA-only to Integrative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Integrative gene list has less genes than RNA-only because of </a:t>
            </a:r>
            <a:r>
              <a:rPr lang="en-US"/>
              <a:t>more Inf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8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Larger –log10(</a:t>
            </a:r>
            <a:r>
              <a:rPr lang="en-US" dirty="0" err="1"/>
              <a:t>benjamini_val</a:t>
            </a:r>
            <a:r>
              <a:rPr lang="en-US" dirty="0"/>
              <a:t>) = more significant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Larger </a:t>
            </a:r>
            <a:r>
              <a:rPr lang="en-US" dirty="0" err="1"/>
              <a:t>ratio_val</a:t>
            </a:r>
            <a:r>
              <a:rPr lang="en-US" dirty="0"/>
              <a:t> = more genes in pathway gene set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7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that </a:t>
            </a:r>
            <a:r>
              <a:rPr lang="en-US" dirty="0" err="1"/>
              <a:t>MetaCore</a:t>
            </a:r>
            <a:r>
              <a:rPr lang="en-US" dirty="0"/>
              <a:t> mostly does over-representation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Upregulated pathways: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Larger </a:t>
            </a:r>
            <a:r>
              <a:rPr lang="en-US" dirty="0" err="1"/>
              <a:t>NES_val</a:t>
            </a:r>
            <a:r>
              <a:rPr lang="en-US" dirty="0"/>
              <a:t> = larger enrichment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Larger –log10(</a:t>
            </a:r>
            <a:r>
              <a:rPr lang="en-US" dirty="0" err="1"/>
              <a:t>pval_val</a:t>
            </a:r>
            <a:r>
              <a:rPr lang="en-US" dirty="0"/>
              <a:t>) = more significant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Downregulated pathways: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Larger abs(</a:t>
            </a:r>
            <a:r>
              <a:rPr lang="en-US" dirty="0" err="1"/>
              <a:t>NES_val</a:t>
            </a:r>
            <a:r>
              <a:rPr lang="en-US" dirty="0"/>
              <a:t>) = larger enrichment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Larger –log10(</a:t>
            </a:r>
            <a:r>
              <a:rPr lang="en-US" dirty="0" err="1"/>
              <a:t>pval_val</a:t>
            </a:r>
            <a:r>
              <a:rPr lang="en-US" dirty="0"/>
              <a:t>) = more significant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Seem to be bringing up pathways more related to breast cancer than before (which brought up eye pathways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Have quite a lot of pathways that match in direction and are significant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quite a lot of pathways that match in direction but only RNA NES are significant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some pathways that match in direction but only int NES are 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 </a:t>
            </a:r>
            <a:r>
              <a:rPr lang="en-US" dirty="0" err="1"/>
              <a:t>NES_val</a:t>
            </a:r>
            <a:r>
              <a:rPr lang="en-US" dirty="0"/>
              <a:t> = larger enrichment</a:t>
            </a:r>
          </a:p>
          <a:p>
            <a:r>
              <a:rPr lang="en-US" dirty="0"/>
              <a:t>Larger –log10(</a:t>
            </a:r>
            <a:r>
              <a:rPr lang="en-US" dirty="0" err="1"/>
              <a:t>qval_val</a:t>
            </a:r>
            <a:r>
              <a:rPr lang="en-US" dirty="0"/>
              <a:t>) = more significant</a:t>
            </a:r>
          </a:p>
          <a:p>
            <a:endParaRPr lang="en-US" dirty="0"/>
          </a:p>
          <a:p>
            <a:r>
              <a:rPr lang="en-US" dirty="0"/>
              <a:t>New pathways added with integrative dataset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Made more significant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Mostly downregulated pathways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Would these be relevant to breast cancer?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6F457-1AD3-40B3-9ED2-DFA5B2A599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3561-56A9-414D-AB53-599BF6EA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39722-E4A9-4791-ABF4-F1EF54EA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3170-92B5-4705-BAE0-304DB01F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3F30-3C38-4D37-9DF9-0BC98244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AAA8-FC03-48F3-9C6F-BF4B7E85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64F4-E706-4418-B472-A19BEAC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ACEF5-5A3A-4205-8F5F-2F2DD94E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1CA7-8F85-4038-9696-7CF98CDD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E2A4-6F4B-407B-8A7E-8965AC4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988D-C0F4-4C2B-AABE-744214E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9BCA1-94CA-44BC-B350-E8E3CF08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2731-AD8D-4733-AA63-0A6C67A06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C798-5643-4E48-8F2D-4059A5B0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F8AC-8F01-45DF-869B-6DEC4BF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DF68-5FD3-4569-9364-314BF4E0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082-5F81-4A4C-91E9-613597EC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12B-C6B8-4267-A031-EC2C82D3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FB63-C5DB-41B1-8700-9BE0ABF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5B33-BEA5-4165-8858-7BFEABAC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A905-E206-49A6-909C-3FCD8FFA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3D4-B540-4B73-8B70-6BF04583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1FFB-5386-4050-9910-279490CC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19FC-3118-4840-9434-E8432264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3F4B-50B9-499E-A31E-A94C05A8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43D5-AC78-4A35-9286-BDA192D8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5911-C139-4740-A13E-850B0E4B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97FF-033E-4E98-A7ED-1C945F3EC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61F2-FCC0-4991-A4BE-BD43D388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C16DC-1757-4CAE-8098-74DAA8D5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3E810-3659-4943-BD95-68216030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F94D-3A06-442A-9E09-BC27111F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1EC-E04C-4400-AF4D-F2E811B6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8BF5-010A-44CD-8E24-B7986078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2B8F-43E1-4AFD-B3AF-86FC2A5F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1E696-8F22-4423-A6A5-CC7180275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61C51-7358-4EA2-BE34-DBB0EE22C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E134A-59D8-4CE3-A7FD-26E78630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FE7BC-0FF6-4B72-8DD5-01CEF260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B5646-3472-4A32-9495-FD65C3F6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4307-C924-4C52-8278-18B3FBDB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6BDEB-035F-45CB-8A5A-69BAD162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0A15D-391A-4C99-B928-3B26222D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30E40-EE7F-4241-AC14-44D8CDF4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A6CE6-F11A-4D17-B565-9ED1196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62744-0B88-4A41-95F3-C888C4A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64491-6FA1-44D6-8E89-2770307E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9F22-AA62-4438-86DC-34238679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13CF-93D1-4B74-97ED-797D47CA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80D67-552E-4C43-B48D-D89E9B95B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9499-0DC0-4E9F-B476-CE4F0EF4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7D9EE-0F96-40DD-AFFD-F1BF8E8C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5B33-6D85-4CAE-A9D0-C5DABBBE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A283-D6F1-45C2-AAF4-8AF9E76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18428-A924-42FF-BE72-835F09D6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0B17-DA3B-4700-8B26-E01A3626D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2A6D-C2A8-465F-A373-63756C5E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387E-B9D1-453A-82A2-9D6C74B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20E7-C8F5-43C6-84A9-BEFF851E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A51D8-713F-452B-86CF-72B41A96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6721-4458-40D4-8E9B-807CE32C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6FB1-EC43-4E19-8BD6-447808D15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FE82-7D2E-4235-A535-C5BEDB5524C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C2E0-E5FE-462B-82C5-EAB531B1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944B-D7C6-450D-BB36-21FDA7944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AFDE-CFF4-4A30-9EE9-0C3F283A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5378-61CD-4022-AE85-35AC7CA21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CCLE Integrative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9313-916E-4D73-9F4E-112CB745C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7/9/20</a:t>
            </a:r>
          </a:p>
        </p:txBody>
      </p:sp>
    </p:spTree>
    <p:extLst>
      <p:ext uri="{BB962C8B-B14F-4D97-AF65-F5344CB8AC3E}">
        <p14:creationId xmlns:p14="http://schemas.microsoft.com/office/powerpoint/2010/main" val="375966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3E6-B709-4947-A750-5AC0C25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MetaCore</a:t>
            </a:r>
            <a:r>
              <a:rPr lang="en-US" dirty="0"/>
              <a:t>: Integrative vs. RNA Common Paths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B7504D-2D24-4ABC-BB07-48B7A00DB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69" y="2641599"/>
            <a:ext cx="5791998" cy="2895999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241981-A275-4C86-9922-67EC9D15D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68" y="2641598"/>
            <a:ext cx="5791998" cy="28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3E6-B709-4947-A750-5AC0C25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Integrative vs. RNA Common Paths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AAFC99-4952-440F-9440-0CF6DD488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31" y="2235827"/>
            <a:ext cx="5417623" cy="325057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999A05-2970-4411-BE51-9CD475FA9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5" y="2235826"/>
            <a:ext cx="5417623" cy="32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B501-C318-4976-B4A4-953C810A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NES and q-value comparisons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8DFC98-3CA0-46A3-AB48-24D30913E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13439"/>
              </p:ext>
            </p:extLst>
          </p:nvPr>
        </p:nvGraphicFramePr>
        <p:xfrm>
          <a:off x="588431" y="2736955"/>
          <a:ext cx="11015137" cy="21320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73591">
                  <a:extLst>
                    <a:ext uri="{9D8B030D-6E8A-4147-A177-3AD203B41FA5}">
                      <a16:colId xmlns:a16="http://schemas.microsoft.com/office/drawing/2014/main" val="1725701666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840148473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276033161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2449463351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2974624951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914571055"/>
                    </a:ext>
                  </a:extLst>
                </a:gridCol>
                <a:gridCol w="1573591">
                  <a:extLst>
                    <a:ext uri="{9D8B030D-6E8A-4147-A177-3AD203B41FA5}">
                      <a16:colId xmlns:a16="http://schemas.microsoft.com/office/drawing/2014/main" val="608731045"/>
                    </a:ext>
                  </a:extLst>
                </a:gridCol>
              </a:tblGrid>
              <a:tr h="1208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NES direction; both q &lt; 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NES direction; int q &lt; 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NES direction; </a:t>
                      </a:r>
                      <a:r>
                        <a:rPr lang="en-US" dirty="0" err="1"/>
                        <a:t>rna</a:t>
                      </a:r>
                      <a:r>
                        <a:rPr lang="en-US" dirty="0"/>
                        <a:t> q &lt; 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NES direction; both q &lt; .05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NES direction; int q &lt; .05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 NES direction; </a:t>
                      </a:r>
                      <a:r>
                        <a:rPr lang="en-US" dirty="0" err="1"/>
                        <a:t>rna</a:t>
                      </a:r>
                      <a:r>
                        <a:rPr lang="en-US" dirty="0"/>
                        <a:t> q &lt; 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q &gt; 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21368"/>
                  </a:ext>
                </a:extLst>
              </a:tr>
              <a:tr h="92355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/>
                        </a:rPr>
                        <a:t>624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effectLst/>
                        </a:rPr>
                        <a:t>3172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61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CCD0-14D3-4525-BF88-3CA85A8F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GSEA: Same NES Direction; Integrative Significant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AAE70AE-8B01-490C-B9EE-ABA064D66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16" y="2116232"/>
            <a:ext cx="9590567" cy="38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6F7D-2667-4085-88F9-E091DFE6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C1F7-DF7D-4CD5-9B18-0BCCEA7B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Transforming FCs instead of means works better.</a:t>
            </a:r>
          </a:p>
          <a:p>
            <a:pPr lvl="1"/>
            <a:r>
              <a:rPr lang="en-US" dirty="0"/>
              <a:t>Slight shift of transformed values to the left (more negative FCs)</a:t>
            </a:r>
          </a:p>
          <a:p>
            <a:pPr lvl="1"/>
            <a:r>
              <a:rPr lang="en-US" dirty="0"/>
              <a:t>More pathways that agree in directions and are significant</a:t>
            </a:r>
          </a:p>
          <a:p>
            <a:pPr lvl="2"/>
            <a:r>
              <a:rPr lang="en-US" dirty="0"/>
              <a:t>Lots of pathways that are significant for RNA-pathways</a:t>
            </a:r>
          </a:p>
          <a:p>
            <a:r>
              <a:rPr lang="en-US" dirty="0"/>
              <a:t>Pathway tools:</a:t>
            </a:r>
          </a:p>
          <a:p>
            <a:pPr lvl="1"/>
            <a:r>
              <a:rPr lang="en-US" dirty="0" err="1"/>
              <a:t>MetaCore</a:t>
            </a:r>
            <a:r>
              <a:rPr lang="en-US" dirty="0"/>
              <a:t> is good for over-enrichment analysis </a:t>
            </a:r>
          </a:p>
          <a:p>
            <a:pPr lvl="1"/>
            <a:r>
              <a:rPr lang="en-US" dirty="0"/>
              <a:t>GSEA seems to work well with MSIGDB database</a:t>
            </a:r>
          </a:p>
          <a:p>
            <a:pPr lvl="1"/>
            <a:r>
              <a:rPr lang="en-US" dirty="0"/>
              <a:t>Was unable to test IPA, but assuming that it is good if considers FCs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Shift in values?</a:t>
            </a:r>
          </a:p>
          <a:p>
            <a:pPr lvl="1"/>
            <a:r>
              <a:rPr lang="en-US" dirty="0"/>
              <a:t>Less genes in integrative vs. RNA-only dataset</a:t>
            </a:r>
          </a:p>
        </p:txBody>
      </p:sp>
    </p:spTree>
    <p:extLst>
      <p:ext uri="{BB962C8B-B14F-4D97-AF65-F5344CB8AC3E}">
        <p14:creationId xmlns:p14="http://schemas.microsoft.com/office/powerpoint/2010/main" val="240348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26D-9E9C-42DC-BCF5-C01833DE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43DD-B67A-4B3F-BFD8-ED99496D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breast cancer cell lines</a:t>
            </a:r>
          </a:p>
          <a:p>
            <a:pPr lvl="1"/>
            <a:r>
              <a:rPr lang="en-US" dirty="0"/>
              <a:t>Positive or negative for ER-alpha/ESR1</a:t>
            </a:r>
          </a:p>
          <a:p>
            <a:pPr lvl="1"/>
            <a:r>
              <a:rPr lang="en-US" dirty="0"/>
              <a:t>Originally 47 cell lines, but after PCA to look at batch effect, some were filtered to make downstream analysis easier</a:t>
            </a:r>
          </a:p>
          <a:p>
            <a:r>
              <a:rPr lang="en-US" dirty="0"/>
              <a:t>RNA-seq</a:t>
            </a:r>
          </a:p>
          <a:p>
            <a:pPr lvl="1"/>
            <a:r>
              <a:rPr lang="en-US" dirty="0"/>
              <a:t>Normalization: TPM</a:t>
            </a:r>
          </a:p>
          <a:p>
            <a:r>
              <a:rPr lang="en-US" dirty="0"/>
              <a:t>RPPA</a:t>
            </a:r>
          </a:p>
          <a:p>
            <a:pPr lvl="1"/>
            <a:r>
              <a:rPr lang="en-US" dirty="0"/>
              <a:t>Normalization: log2 median-centered </a:t>
            </a:r>
          </a:p>
        </p:txBody>
      </p:sp>
    </p:spTree>
    <p:extLst>
      <p:ext uri="{BB962C8B-B14F-4D97-AF65-F5344CB8AC3E}">
        <p14:creationId xmlns:p14="http://schemas.microsoft.com/office/powerpoint/2010/main" val="51191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114F-C8C4-4681-9356-29809FF6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18C6-EA37-4532-84E3-0A61F7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common genes between RNA-seq and RPPA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FC for these common genes for RNA and RPPA (total protein values) datasets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Log2(FC) = log2(positive / negative)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regression transformation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RNA = m*RPPA + 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All RPPA values (total and phosphorylated) were transformed into RNA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new FC for RPPA combining total and phosphorylated values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FC = phosphorylated / total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Pathway Analysis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DAVID, GSEA, </a:t>
            </a:r>
            <a:r>
              <a:rPr lang="en-US" dirty="0" err="1"/>
              <a:t>MetaCore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7A80-B782-4888-8275-1CC1509F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Transformation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A92341D-6353-4CD3-95EF-2854A5CD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01" y="2256366"/>
            <a:ext cx="5080532" cy="38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A7C4-4C8A-45F2-A037-D9EA438C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Stats: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5C505-8006-4A89-9D83-C8907C9A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60" y="2234935"/>
            <a:ext cx="5308998" cy="353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130A13-7977-4330-82FF-E45AF4D9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16" y="2309019"/>
            <a:ext cx="5076825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0B4FF-3DC8-4D79-9BFF-8B6460537582}"/>
              </a:ext>
            </a:extLst>
          </p:cNvPr>
          <p:cNvSpPr txBox="1"/>
          <p:nvPr/>
        </p:nvSpPr>
        <p:spPr>
          <a:xfrm>
            <a:off x="2227261" y="1690688"/>
            <a:ext cx="215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AEDF9-263E-427D-A57F-160564226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37" y="3513484"/>
            <a:ext cx="5207004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5BC4D-FD3A-4620-A871-63321ED97C73}"/>
              </a:ext>
            </a:extLst>
          </p:cNvPr>
          <p:cNvSpPr txBox="1"/>
          <p:nvPr/>
        </p:nvSpPr>
        <p:spPr>
          <a:xfrm>
            <a:off x="1495687" y="2940008"/>
            <a:ext cx="361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RPPA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8B21D5C-C895-4622-9F88-E1D2B882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34099"/>
              </p:ext>
            </p:extLst>
          </p:nvPr>
        </p:nvGraphicFramePr>
        <p:xfrm>
          <a:off x="1450841" y="4902393"/>
          <a:ext cx="4018227" cy="115922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9409">
                  <a:extLst>
                    <a:ext uri="{9D8B030D-6E8A-4147-A177-3AD203B41FA5}">
                      <a16:colId xmlns:a16="http://schemas.microsoft.com/office/drawing/2014/main" val="2018282768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720005561"/>
                    </a:ext>
                  </a:extLst>
                </a:gridCol>
                <a:gridCol w="1339409">
                  <a:extLst>
                    <a:ext uri="{9D8B030D-6E8A-4147-A177-3AD203B41FA5}">
                      <a16:colId xmlns:a16="http://schemas.microsoft.com/office/drawing/2014/main" val="2036319332"/>
                    </a:ext>
                  </a:extLst>
                </a:gridCol>
              </a:tblGrid>
              <a:tr h="5447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20122"/>
                  </a:ext>
                </a:extLst>
              </a:tr>
              <a:tr h="61448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34415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96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34511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483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D74CCE-F75C-4DDE-B7A5-1B54F594145F}"/>
              </a:ext>
            </a:extLst>
          </p:cNvPr>
          <p:cNvSpPr txBox="1"/>
          <p:nvPr/>
        </p:nvSpPr>
        <p:spPr>
          <a:xfrm>
            <a:off x="1653114" y="4286693"/>
            <a:ext cx="361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Max FC</a:t>
            </a:r>
          </a:p>
        </p:txBody>
      </p:sp>
    </p:spTree>
    <p:extLst>
      <p:ext uri="{BB962C8B-B14F-4D97-AF65-F5344CB8AC3E}">
        <p14:creationId xmlns:p14="http://schemas.microsoft.com/office/powerpoint/2010/main" val="5636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A384-DA41-4206-9121-463ACC6F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Stats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E10EDC-5E5F-4884-88AE-5EB30235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03" y="1981199"/>
            <a:ext cx="4010553" cy="401055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E2257-BC2F-4AAB-9398-F58D99371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1199"/>
            <a:ext cx="4010554" cy="4010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9F1FC9-4726-44E2-98BE-EF635E5B6FE7}"/>
              </a:ext>
            </a:extLst>
          </p:cNvPr>
          <p:cNvSpPr txBox="1"/>
          <p:nvPr/>
        </p:nvSpPr>
        <p:spPr>
          <a:xfrm>
            <a:off x="1482990" y="1583354"/>
            <a:ext cx="394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RNA-only FC (DESeq2)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DFC86-E20E-42D9-85CC-4F873595F0CB}"/>
              </a:ext>
            </a:extLst>
          </p:cNvPr>
          <p:cNvSpPr txBox="1"/>
          <p:nvPr/>
        </p:nvSpPr>
        <p:spPr>
          <a:xfrm>
            <a:off x="6932877" y="1637021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Integrative FC</a:t>
            </a:r>
          </a:p>
        </p:txBody>
      </p:sp>
    </p:spTree>
    <p:extLst>
      <p:ext uri="{BB962C8B-B14F-4D97-AF65-F5344CB8AC3E}">
        <p14:creationId xmlns:p14="http://schemas.microsoft.com/office/powerpoint/2010/main" val="376117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70537-077F-434F-8E0D-C75AB761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Pathway Analysis: Transformed</a:t>
            </a:r>
          </a:p>
        </p:txBody>
      </p:sp>
    </p:spTree>
    <p:extLst>
      <p:ext uri="{BB962C8B-B14F-4D97-AF65-F5344CB8AC3E}">
        <p14:creationId xmlns:p14="http://schemas.microsoft.com/office/powerpoint/2010/main" val="343219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3E6-B709-4947-A750-5AC0C25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Integrative vs. RNA Common Paths (GO)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A03036E-16A1-45BD-9477-27872B476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6" y="2506134"/>
            <a:ext cx="5427931" cy="271396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DE942F9-2245-409D-ADE8-AB5DEDDCF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5" y="2506134"/>
            <a:ext cx="5427932" cy="271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3E6-B709-4947-A750-5AC0C25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DAVID: Integrative vs. RNA Common Paths (KEGG)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283444-4ACC-4C00-A64C-908BE1DC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7" y="2230569"/>
            <a:ext cx="4499154" cy="33743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A1E91-4FC3-4A12-BB19-4FD64442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51" y="2230569"/>
            <a:ext cx="5623942" cy="33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1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44D69218EDA47B6C0E15B5F48C126" ma:contentTypeVersion="0" ma:contentTypeDescription="Create a new document." ma:contentTypeScope="" ma:versionID="0649ef3b3d7f1090ba27070255b2c0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0341df0f843eeef59379afac94c91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5769F-0222-41AC-A787-AB0BA192B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935BED-7DEA-4572-B113-CA471FAB07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D7D91D-8646-423B-B85E-3C3B0B62E222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621</Words>
  <Application>Microsoft Office PowerPoint</Application>
  <PresentationFormat>Widescreen</PresentationFormat>
  <Paragraphs>107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CCLE Integrative Project</vt:lpstr>
      <vt:lpstr>Data Summary</vt:lpstr>
      <vt:lpstr>Steps</vt:lpstr>
      <vt:lpstr>Linear Regression Transformation</vt:lpstr>
      <vt:lpstr>Transformation Stats:</vt:lpstr>
      <vt:lpstr>Transformation Stats</vt:lpstr>
      <vt:lpstr>Pathway Analysis: Transformed</vt:lpstr>
      <vt:lpstr>DAVID: Integrative vs. RNA Common Paths (GO)</vt:lpstr>
      <vt:lpstr>DAVID: Integrative vs. RNA Common Paths (KEGG) </vt:lpstr>
      <vt:lpstr>MetaCore: Integrative vs. RNA Common Paths </vt:lpstr>
      <vt:lpstr>GSEA: Integrative vs. RNA Common Paths </vt:lpstr>
      <vt:lpstr>GSEA: NES and q-value comparisons </vt:lpstr>
      <vt:lpstr>GSEA: Same NES Direction; Integrative Significant</vt:lpstr>
      <vt:lpstr>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CCLE Integrative Project</dc:title>
  <dc:creator>The, Stephanie</dc:creator>
  <cp:lastModifiedBy>The, Stephanie</cp:lastModifiedBy>
  <cp:revision>10</cp:revision>
  <dcterms:created xsi:type="dcterms:W3CDTF">2020-07-09T14:56:47Z</dcterms:created>
  <dcterms:modified xsi:type="dcterms:W3CDTF">2021-01-31T20:50:48Z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0x010100BBE44D69218EDA47B6C0E15B5F48C126</vt:lpwstr>
  </property>
</Properties>
</file>