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99" r:id="rId4"/>
    <p:sldId id="298" r:id="rId5"/>
    <p:sldId id="30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5" r:id="rId25"/>
    <p:sldId id="276" r:id="rId26"/>
    <p:sldId id="277" r:id="rId27"/>
    <p:sldId id="278" r:id="rId28"/>
    <p:sldId id="279" r:id="rId29"/>
    <p:sldId id="274" r:id="rId30"/>
    <p:sldId id="259" r:id="rId31"/>
    <p:sldId id="258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52" autoAdjust="0"/>
  </p:normalViewPr>
  <p:slideViewPr>
    <p:cSldViewPr snapToGrid="0">
      <p:cViewPr varScale="1">
        <p:scale>
          <a:sx n="65" d="100"/>
          <a:sy n="65" d="100"/>
        </p:scale>
        <p:origin x="13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D689A-C7A1-478A-B8BA-E184011D2AB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4964E-25E5-48C0-B906-81372A61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ER-alpha based on RPPA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4964E-25E5-48C0-B906-81372A61C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 RPKM</a:t>
            </a:r>
          </a:p>
          <a:p>
            <a:endParaRPr lang="en-US" dirty="0"/>
          </a:p>
          <a:p>
            <a:r>
              <a:rPr lang="en-US" dirty="0"/>
              <a:t>Black dots: untransformed positive sample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Dark green dots: untransformed negative sample values</a:t>
            </a:r>
          </a:p>
          <a:p>
            <a:r>
              <a:rPr lang="en-US" dirty="0"/>
              <a:t>Blue dots: transformed positive/negative sample values</a:t>
            </a:r>
          </a:p>
          <a:p>
            <a:r>
              <a:rPr lang="en-US" dirty="0"/>
              <a:t>Red line: linear regression line for positive</a:t>
            </a:r>
          </a:p>
          <a:p>
            <a:r>
              <a:rPr lang="en-US" dirty="0"/>
              <a:t>Dark red line: linear regression line for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4964E-25E5-48C0-B906-81372A61C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top pathways could be related to breast cancer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Thyroid cancer, liver cancer?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RPKM and RNA match sometimes, but sometimes go the other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4964E-25E5-48C0-B906-81372A61C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Pathways that agree in direction</a:t>
            </a:r>
          </a:p>
          <a:p>
            <a:r>
              <a:rPr lang="en-US" dirty="0"/>
              <a:t>- olfactory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4964E-25E5-48C0-B906-81372A61C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DB8F-7D74-4B17-BEF3-759EC1EA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6EE1B-60F7-4DA2-8050-0CC359BE8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CD5F-FA43-44C8-8436-8260B97E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FEE1-F199-446F-9AFA-2583CE70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F9FD-A9BD-45C3-80C3-718B1005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7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CEFC-A5A5-4495-8901-D8D79FCD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2A613-D47B-4991-B096-7D237BF6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68F4-3920-4AC4-B40F-6B8B9990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7B94-2165-492E-8D1A-B544CFF3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97D7-AC84-4D8B-87F7-866072E4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9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9B304-337F-4313-BC35-260DD980E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21A7D-262D-43F4-ABC7-4200CDEBB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AA1D-C2FD-4528-9988-CF2145CE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7ED6-8A87-4BC4-B705-C61EC6AD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174D-1906-40F9-A7AA-28C9F0B7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0F2F-840B-48DA-AB72-080C4CDA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67CC-9B2D-483C-9F8A-3791F405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9AC0-D841-4117-887F-50D8873F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3854-1476-4DC2-B6BF-850B4940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3316-3C24-4E32-9A31-AB06B9F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E63E-027A-451F-9198-B0476EC1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5C876-9C4F-4332-9DA8-15691ED6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5E8C-78F1-4BD4-B024-CF4DE605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4EDD-C7A7-4C98-A63D-DF7DA279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DCFE-4A62-4DDD-A919-F0A12CB4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5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E03-C2D5-449E-9931-24FDC4E2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55F8-8A8B-4F88-93E4-08FFE498F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51E21-128D-4539-8387-485D30069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6980-49BD-4639-809F-E38BC547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E6484-8B0C-4EF1-A027-A4C36F3E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30DFB-F370-4222-ADBA-9828197F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C896-FE38-418D-86E2-BE539156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9D13E-4766-4BCD-B5DC-16B7E79B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EB1E-D53C-42D9-8C69-58D4F46A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9A884-2A99-4335-B744-93E75572E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74BEF-6D4F-4769-9A95-9A7FB1F1A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37E7A-F329-413D-ADFC-70154A0C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79CE7-C4DA-493E-B133-01293C9B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874CC-63BD-4318-9199-F6706F3A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E9B6-BC00-4EE5-A155-9BA13778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92410-A467-4D4D-9E43-ECBA825F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5177-FE36-4D3D-A4DF-CD6F67E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72B02-CC9C-4E36-90E2-EA87B76B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FCB2-C785-43D4-848F-26DDA79A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4913E-BD22-4371-81F4-95AA64E7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3D191-A881-40EC-AA43-2808B0F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2803-29DA-4EBC-BA34-A684D9B4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8841-8DE9-4392-8C87-852157D8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34E55-9F05-4F75-A2AE-AE699B373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FEF4B-2969-4B17-925A-914B5491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52753-B0F6-4C5A-BEB0-DEFD08FE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4DFAB-226D-4603-9148-93683E9E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7149-2FD7-4109-B1C2-757DE81E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65F89-EC82-4EDD-9296-634291E18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7FDDA-6CD1-48FB-B13F-E0AFA50B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86D06-A254-4D3E-BD76-91E7431F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E6CD-32ED-4AC3-9441-A221EDBD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36A3E-00F2-4F26-A273-A9BE056D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0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F6086-2381-4190-9953-27C9CBBD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99186-AD02-45F5-8300-33B23061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006F-E3CF-4BB1-A233-DBE9F1328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29D6-85EA-484B-B998-2EDDC8D118D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27B7-8B8D-4884-BBC2-0FF830B32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E38C-A51F-456B-992E-741B2E16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E309-0DE2-4CCB-B979-56233E3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8017-8FE3-4CFC-B41C-B351932C3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CCLE Integrative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66BC-EBCE-4761-9458-718268D17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5/26/20</a:t>
            </a:r>
          </a:p>
        </p:txBody>
      </p:sp>
    </p:spTree>
    <p:extLst>
      <p:ext uri="{BB962C8B-B14F-4D97-AF65-F5344CB8AC3E}">
        <p14:creationId xmlns:p14="http://schemas.microsoft.com/office/powerpoint/2010/main" val="47432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</a:t>
            </a:r>
            <a:r>
              <a:rPr lang="en-US" dirty="0" err="1"/>
              <a:t>Reactome</a:t>
            </a:r>
            <a:r>
              <a:rPr lang="en-US" dirty="0"/>
              <a:t> Up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F997AC-67FE-45C5-830E-5A3A9B0A4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7" y="2359841"/>
            <a:ext cx="5605231" cy="355518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794B0-3A2E-4BC3-BD8D-D42125AC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357986"/>
            <a:ext cx="5608800" cy="35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2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MSIGDB Down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8B855-5FD2-4D59-88C8-DD37C9C5C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9" y="2236245"/>
            <a:ext cx="5633870" cy="373592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9FE2B-D9BE-4451-9FBD-BEB674EA3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28" y="2236246"/>
            <a:ext cx="5626383" cy="37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3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GO Down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B9FF06-89B1-4EDA-9E38-3E243A46F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2" y="2247798"/>
            <a:ext cx="5477026" cy="36291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25A69-405F-468C-80A4-197A0E689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23" y="2247798"/>
            <a:ext cx="5477028" cy="3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6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KEGG Down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2A4B08-82A5-4DEB-8FD2-F337D959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2" y="2247799"/>
            <a:ext cx="5109898" cy="342910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E95F89-89D3-48E3-955A-9588CBAB3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73" y="2247798"/>
            <a:ext cx="5109898" cy="34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1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</a:t>
            </a:r>
            <a:r>
              <a:rPr lang="en-US" dirty="0" err="1"/>
              <a:t>Reactome</a:t>
            </a:r>
            <a:r>
              <a:rPr lang="en-US" dirty="0"/>
              <a:t> Down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1A214-DB60-4CF4-A3D4-F20D71BF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1" y="2224694"/>
            <a:ext cx="5477026" cy="379510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2C352-032B-417E-8FBD-7B14A2699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05" y="2224694"/>
            <a:ext cx="5477026" cy="37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7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35D-A730-4BBB-A084-51EC55E9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RNA-only vs. Integrative Pathways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Take top RNA-only and compare with integrative pathways (RPKM and TPM) pathway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MSIGDB Up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481C2E-EC69-4312-82BB-70C83803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3" y="2247798"/>
            <a:ext cx="5461447" cy="353387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1DDAB-0425-4B7E-B3CF-2B6695B70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02" y="2247798"/>
            <a:ext cx="5461447" cy="35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7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GO Up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237A05-0E90-405E-8671-4E2E9774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6" y="2485206"/>
            <a:ext cx="5524015" cy="3115494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118EC9-426F-45F2-A533-EF7FE6B76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92" y="2485205"/>
            <a:ext cx="5524015" cy="31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2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KEGG Up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8BC000-AD8C-47FC-94EC-CA864A969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0" y="2224694"/>
            <a:ext cx="5565625" cy="348078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96D92-CE8F-4080-9F92-0AEFA033A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66" y="2247798"/>
            <a:ext cx="5565624" cy="34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6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</a:t>
            </a:r>
            <a:r>
              <a:rPr lang="en-US" dirty="0" err="1"/>
              <a:t>Reactome</a:t>
            </a:r>
            <a:r>
              <a:rPr lang="en-US" dirty="0"/>
              <a:t> Up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1B32F8-098C-4C6A-BBF6-10E42FBBE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8" y="2324099"/>
            <a:ext cx="5065217" cy="370522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CD8A41-878F-47B6-8909-847DEC28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83" y="2324099"/>
            <a:ext cx="5065217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4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826D-9E9C-42DC-BCF5-C01833DE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43DD-B67A-4B3F-BFD8-ED99496D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34 breast cancer cell lines</a:t>
            </a:r>
          </a:p>
          <a:p>
            <a:pPr lvl="1"/>
            <a:r>
              <a:rPr lang="en-US" dirty="0"/>
              <a:t>Positive or negative for ER-alpha/ESR1</a:t>
            </a:r>
          </a:p>
          <a:p>
            <a:pPr lvl="1"/>
            <a:r>
              <a:rPr lang="en-US" dirty="0"/>
              <a:t>Originally 47 cell lines, but after PCA to look at batch effect, some were filtered to make downstream analysis easier</a:t>
            </a:r>
          </a:p>
          <a:p>
            <a:r>
              <a:rPr lang="en-US" dirty="0"/>
              <a:t>RNA-seq</a:t>
            </a:r>
          </a:p>
          <a:p>
            <a:pPr lvl="1"/>
            <a:r>
              <a:rPr lang="en-US" dirty="0"/>
              <a:t>Normalization</a:t>
            </a:r>
          </a:p>
          <a:p>
            <a:pPr lvl="2"/>
            <a:r>
              <a:rPr lang="en-US" dirty="0"/>
              <a:t>RPKM</a:t>
            </a:r>
          </a:p>
          <a:p>
            <a:pPr lvl="2"/>
            <a:r>
              <a:rPr lang="en-US" dirty="0"/>
              <a:t>TPM</a:t>
            </a:r>
          </a:p>
          <a:p>
            <a:r>
              <a:rPr lang="en-US" dirty="0"/>
              <a:t>RPPA</a:t>
            </a:r>
          </a:p>
        </p:txBody>
      </p:sp>
    </p:spTree>
    <p:extLst>
      <p:ext uri="{BB962C8B-B14F-4D97-AF65-F5344CB8AC3E}">
        <p14:creationId xmlns:p14="http://schemas.microsoft.com/office/powerpoint/2010/main" val="5119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MSIGDB Down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9CA7F6-2BBB-4C21-B3AA-8FE3D5C4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" y="2228281"/>
            <a:ext cx="5082473" cy="372484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D72D2-00B6-4FCA-A66D-DAAFC3F60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42" y="2228281"/>
            <a:ext cx="5082473" cy="37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5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GO Down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362DBF-EF4E-4FA7-9AD6-02B9F5AA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" y="2224694"/>
            <a:ext cx="5599105" cy="383320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0E8C88-EE55-40FB-ABBF-DDEB1FA52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39" y="2224694"/>
            <a:ext cx="5599105" cy="38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4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KEGG Down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73CA50F-E637-49F0-9DAD-C64D0B17A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2" y="2247798"/>
            <a:ext cx="5479348" cy="382915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9A9823-C7C4-42D6-89FD-9141852EE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85" y="2247798"/>
            <a:ext cx="5479348" cy="38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9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</a:t>
            </a:r>
            <a:r>
              <a:rPr lang="en-US" dirty="0" err="1"/>
              <a:t>Reactome</a:t>
            </a:r>
            <a:r>
              <a:rPr lang="en-US" dirty="0"/>
              <a:t> Down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23EE96-1201-49E4-BB6D-536E5D9BD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1" y="2224696"/>
            <a:ext cx="5531114" cy="354745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7498E5-E2B8-4308-ABCE-1E744FF49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64" y="2224694"/>
            <a:ext cx="5531112" cy="35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2E4D-8078-49A8-B0AE-9E40F3C8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RNA-only vs. Integrative Common Pathways</a:t>
            </a:r>
          </a:p>
        </p:txBody>
      </p:sp>
    </p:spTree>
    <p:extLst>
      <p:ext uri="{BB962C8B-B14F-4D97-AF65-F5344CB8AC3E}">
        <p14:creationId xmlns:p14="http://schemas.microsoft.com/office/powerpoint/2010/main" val="298228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C1C2-D0E3-422C-9AD6-398D1B2F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829DBFE-5FA5-4992-B15D-95FA8F46F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25" y="1437981"/>
            <a:ext cx="9719750" cy="50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21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140-D853-4610-B7E0-DCF16F98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A48CA3-7C52-49FA-B3C4-26C4100F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45" y="1460664"/>
            <a:ext cx="9275866" cy="48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8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572B-09E7-45C4-B1F7-BFD2EAD7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KEGG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A9F55-1C0E-4F30-8637-E9497145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53" y="1563407"/>
            <a:ext cx="8867493" cy="46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FF7B-BD91-4979-B5C9-5A212864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Reactome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715316-2B22-4A2D-AAB0-B1B8F5B3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90" y="1690688"/>
            <a:ext cx="8539020" cy="44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0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DF4937-27F8-4AAA-927D-53AA47D2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 Top Pathways</a:t>
            </a:r>
          </a:p>
        </p:txBody>
      </p:sp>
    </p:spTree>
    <p:extLst>
      <p:ext uri="{BB962C8B-B14F-4D97-AF65-F5344CB8AC3E}">
        <p14:creationId xmlns:p14="http://schemas.microsoft.com/office/powerpoint/2010/main" val="389480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3620-A9F0-4141-B85B-C1BDC1A9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16E4-B581-4A70-96AA-0E1947CA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789" cy="4351338"/>
          </a:xfrm>
        </p:spPr>
        <p:txBody>
          <a:bodyPr/>
          <a:lstStyle/>
          <a:p>
            <a:r>
              <a:rPr lang="en-US" dirty="0"/>
              <a:t>Linear regression on gene expression averages</a:t>
            </a:r>
          </a:p>
          <a:p>
            <a:pPr lvl="1"/>
            <a:r>
              <a:rPr lang="en-US" dirty="0"/>
              <a:t>RPPA vs. RNA</a:t>
            </a:r>
          </a:p>
          <a:p>
            <a:r>
              <a:rPr lang="en-US" dirty="0"/>
              <a:t>RNA</a:t>
            </a:r>
          </a:p>
          <a:p>
            <a:pPr lvl="1"/>
            <a:r>
              <a:rPr lang="en-US" dirty="0"/>
              <a:t>Log2(average_RNA + 1)  </a:t>
            </a:r>
          </a:p>
          <a:p>
            <a:r>
              <a:rPr lang="en-US" dirty="0"/>
              <a:t>RPPA</a:t>
            </a:r>
          </a:p>
          <a:p>
            <a:pPr lvl="1"/>
            <a:r>
              <a:rPr lang="en-US" dirty="0"/>
              <a:t>Log2(</a:t>
            </a:r>
            <a:r>
              <a:rPr lang="en-US" dirty="0" err="1"/>
              <a:t>average_RPPA</a:t>
            </a:r>
            <a:r>
              <a:rPr lang="en-US" dirty="0"/>
              <a:t>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DC9A61F-7FC2-4003-B969-AC138827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20" y="1690688"/>
            <a:ext cx="5733431" cy="41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64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RNA Pathways (MSIGDB)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C1DFE2-9CE4-470B-A8F8-E8234A9BD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12" y="1690688"/>
            <a:ext cx="7506438" cy="43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7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Integrative Pathways (MSIGDB)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F017C-447E-419F-81E4-B9BECE736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82" y="2219620"/>
            <a:ext cx="5611791" cy="327607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1A686F-135A-4DD3-AFC9-8F0C24FD2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6" y="2219620"/>
            <a:ext cx="5607474" cy="32735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45AFCD-3EDA-4B11-A4BB-0069D89126AC}"/>
              </a:ext>
            </a:extLst>
          </p:cNvPr>
          <p:cNvSpPr txBox="1"/>
          <p:nvPr/>
        </p:nvSpPr>
        <p:spPr>
          <a:xfrm>
            <a:off x="2000562" y="178067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E281C7-9602-451E-9020-370A334A5429}"/>
              </a:ext>
            </a:extLst>
          </p:cNvPr>
          <p:cNvSpPr txBox="1"/>
          <p:nvPr/>
        </p:nvSpPr>
        <p:spPr>
          <a:xfrm>
            <a:off x="7792076" y="1792231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</p:spTree>
    <p:extLst>
      <p:ext uri="{BB962C8B-B14F-4D97-AF65-F5344CB8AC3E}">
        <p14:creationId xmlns:p14="http://schemas.microsoft.com/office/powerpoint/2010/main" val="633347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RNA Pathways (GO)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FDC2F-87B0-4350-9F07-9674B9521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962149"/>
            <a:ext cx="9499865" cy="41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0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Integrative Pathways (GO)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242D36-9BB5-4B21-9F58-EDC9FB7D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2" y="2240003"/>
            <a:ext cx="5614416" cy="32776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757A7A-FC9A-4450-AD0B-761DB6001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0002"/>
            <a:ext cx="5614416" cy="3277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FAA4D3-38D6-46EE-8F5D-48370E97FAF3}"/>
              </a:ext>
            </a:extLst>
          </p:cNvPr>
          <p:cNvSpPr txBox="1"/>
          <p:nvPr/>
        </p:nvSpPr>
        <p:spPr>
          <a:xfrm>
            <a:off x="2000562" y="178067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9CFC6-DE13-4604-870E-822AAB2EF063}"/>
              </a:ext>
            </a:extLst>
          </p:cNvPr>
          <p:cNvSpPr txBox="1"/>
          <p:nvPr/>
        </p:nvSpPr>
        <p:spPr>
          <a:xfrm>
            <a:off x="7792076" y="1792231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</p:spTree>
    <p:extLst>
      <p:ext uri="{BB962C8B-B14F-4D97-AF65-F5344CB8AC3E}">
        <p14:creationId xmlns:p14="http://schemas.microsoft.com/office/powerpoint/2010/main" val="555237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RNA Pathways (KEGG)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621BE5-F144-4C4E-AB43-14AAEC63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98" y="1690688"/>
            <a:ext cx="7844578" cy="45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40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Integrative Pathways (KEGG)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AA4D3-38D6-46EE-8F5D-48370E97FAF3}"/>
              </a:ext>
            </a:extLst>
          </p:cNvPr>
          <p:cNvSpPr txBox="1"/>
          <p:nvPr/>
        </p:nvSpPr>
        <p:spPr>
          <a:xfrm>
            <a:off x="2000562" y="178067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9CFC6-DE13-4604-870E-822AAB2EF063}"/>
              </a:ext>
            </a:extLst>
          </p:cNvPr>
          <p:cNvSpPr txBox="1"/>
          <p:nvPr/>
        </p:nvSpPr>
        <p:spPr>
          <a:xfrm>
            <a:off x="7792076" y="1792231"/>
            <a:ext cx="2583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No pathways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647879-7C60-4410-B575-2E2ECA737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07" y="2240002"/>
            <a:ext cx="5614416" cy="32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12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RNA Pathways (</a:t>
            </a:r>
            <a:r>
              <a:rPr lang="en-US" dirty="0" err="1"/>
              <a:t>Reactome</a:t>
            </a:r>
            <a:r>
              <a:rPr lang="en-US" dirty="0"/>
              <a:t>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0E1AD9-789A-4558-8460-F6E491732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47" y="1823408"/>
            <a:ext cx="7568353" cy="44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Integrative Pathways (</a:t>
            </a:r>
            <a:r>
              <a:rPr lang="en-US" dirty="0" err="1"/>
              <a:t>Reactome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AA4D3-38D6-46EE-8F5D-48370E97FAF3}"/>
              </a:ext>
            </a:extLst>
          </p:cNvPr>
          <p:cNvSpPr txBox="1"/>
          <p:nvPr/>
        </p:nvSpPr>
        <p:spPr>
          <a:xfrm>
            <a:off x="2000562" y="178067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9CFC6-DE13-4604-870E-822AAB2EF063}"/>
              </a:ext>
            </a:extLst>
          </p:cNvPr>
          <p:cNvSpPr txBox="1"/>
          <p:nvPr/>
        </p:nvSpPr>
        <p:spPr>
          <a:xfrm>
            <a:off x="7792076" y="1792231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752B29-B499-4175-8EB6-0A15D630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4" y="2249519"/>
            <a:ext cx="5614416" cy="32776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F773C3-8DD8-472E-AA30-B6BDBA9E9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531" y="2263106"/>
            <a:ext cx="5614416" cy="32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2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Down RNA Pathways (MSIGDB)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042E5-CDFC-4924-985E-F3332705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37" y="1690688"/>
            <a:ext cx="7744563" cy="45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4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Down Integrative Pathways (MSIGDB)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5AFCD-3EDA-4B11-A4BB-0069D89126AC}"/>
              </a:ext>
            </a:extLst>
          </p:cNvPr>
          <p:cNvSpPr txBox="1"/>
          <p:nvPr/>
        </p:nvSpPr>
        <p:spPr>
          <a:xfrm>
            <a:off x="2000562" y="178067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E281C7-9602-451E-9020-370A334A5429}"/>
              </a:ext>
            </a:extLst>
          </p:cNvPr>
          <p:cNvSpPr txBox="1"/>
          <p:nvPr/>
        </p:nvSpPr>
        <p:spPr>
          <a:xfrm>
            <a:off x="7792076" y="1792231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53D917-A11A-4A51-BFEF-798A2B65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1" y="2240002"/>
            <a:ext cx="5614416" cy="32776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C4EBEE-0D69-4381-A26E-3E2EE1F3D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569" y="2240001"/>
            <a:ext cx="5614416" cy="32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6452F-2622-4D80-BD1C-CFE21271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log2(FC)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CDB572-4DB9-497E-8BFA-C22FF94A2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654" y="1321560"/>
            <a:ext cx="3450756" cy="268164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F5907B-0321-457A-99C3-9573BC45E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654" y="4024169"/>
            <a:ext cx="3450756" cy="268164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9FB09-BCD4-4BF0-AC58-4A3AA50D0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15" y="1376009"/>
            <a:ext cx="3310627" cy="2572745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0F7D2A-A370-4EDE-B677-640FF6BAD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15" y="3982935"/>
            <a:ext cx="3315057" cy="253216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CE4497-D6C4-453D-88B6-5978E8563982}"/>
              </a:ext>
            </a:extLst>
          </p:cNvPr>
          <p:cNvSpPr/>
          <p:nvPr/>
        </p:nvSpPr>
        <p:spPr>
          <a:xfrm>
            <a:off x="7429742" y="3426113"/>
            <a:ext cx="790333" cy="514350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2F1C8-7827-4909-A4B9-5305621AFB65}"/>
              </a:ext>
            </a:extLst>
          </p:cNvPr>
          <p:cNvSpPr txBox="1"/>
          <p:nvPr/>
        </p:nvSpPr>
        <p:spPr>
          <a:xfrm>
            <a:off x="390525" y="1781175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log2(FC) = log2(pos) – log2(neg)</a:t>
            </a:r>
          </a:p>
        </p:txBody>
      </p:sp>
    </p:spTree>
    <p:extLst>
      <p:ext uri="{BB962C8B-B14F-4D97-AF65-F5344CB8AC3E}">
        <p14:creationId xmlns:p14="http://schemas.microsoft.com/office/powerpoint/2010/main" val="658907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Down RNA Pathways (GO)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F9D1BC-1274-4614-AF0A-693C43F68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48" y="1690688"/>
            <a:ext cx="7854103" cy="45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89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Down Integrative Pathways (GO)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AA4D3-38D6-46EE-8F5D-48370E97FAF3}"/>
              </a:ext>
            </a:extLst>
          </p:cNvPr>
          <p:cNvSpPr txBox="1"/>
          <p:nvPr/>
        </p:nvSpPr>
        <p:spPr>
          <a:xfrm>
            <a:off x="2000562" y="178067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9CFC6-DE13-4604-870E-822AAB2EF063}"/>
              </a:ext>
            </a:extLst>
          </p:cNvPr>
          <p:cNvSpPr txBox="1"/>
          <p:nvPr/>
        </p:nvSpPr>
        <p:spPr>
          <a:xfrm>
            <a:off x="7792076" y="1792231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35022-BE3F-4ED6-957C-2A01DAE83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9" y="2240002"/>
            <a:ext cx="5614416" cy="327760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B42A61-6788-457E-AEE9-D269306FD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94" y="2240002"/>
            <a:ext cx="5614416" cy="32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44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Down RNA Pathways (KEGG)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2DD26-B4D4-4CC5-B96A-36754D523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62" y="1757779"/>
            <a:ext cx="7699186" cy="44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01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Down Integrative Pathways (KEGG)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AA4D3-38D6-46EE-8F5D-48370E97FAF3}"/>
              </a:ext>
            </a:extLst>
          </p:cNvPr>
          <p:cNvSpPr txBox="1"/>
          <p:nvPr/>
        </p:nvSpPr>
        <p:spPr>
          <a:xfrm>
            <a:off x="2000562" y="178067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9CFC6-DE13-4604-870E-822AAB2EF063}"/>
              </a:ext>
            </a:extLst>
          </p:cNvPr>
          <p:cNvSpPr txBox="1"/>
          <p:nvPr/>
        </p:nvSpPr>
        <p:spPr>
          <a:xfrm>
            <a:off x="7792076" y="1792231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930C6-7006-442E-8D28-8A23786DE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6" y="2334827"/>
            <a:ext cx="5614416" cy="32776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D207CD-9E9F-4FBE-950B-7217EDAD1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4827"/>
            <a:ext cx="5614416" cy="32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33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RNA Pathways (</a:t>
            </a:r>
            <a:r>
              <a:rPr lang="en-US" dirty="0" err="1"/>
              <a:t>Reactome</a:t>
            </a:r>
            <a:r>
              <a:rPr lang="en-US" dirty="0"/>
              <a:t>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F461ED-D0AD-40DA-970A-088014C56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05" y="1690688"/>
            <a:ext cx="7656945" cy="44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14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BD4A-CCA2-40C0-AC15-F99E9F3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Top Up Integrative Pathways (</a:t>
            </a:r>
            <a:r>
              <a:rPr lang="en-US" dirty="0" err="1"/>
              <a:t>Reactome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AA4D3-38D6-46EE-8F5D-48370E97FAF3}"/>
              </a:ext>
            </a:extLst>
          </p:cNvPr>
          <p:cNvSpPr txBox="1"/>
          <p:nvPr/>
        </p:nvSpPr>
        <p:spPr>
          <a:xfrm>
            <a:off x="2000562" y="178067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9CFC6-DE13-4604-870E-822AAB2EF063}"/>
              </a:ext>
            </a:extLst>
          </p:cNvPr>
          <p:cNvSpPr txBox="1"/>
          <p:nvPr/>
        </p:nvSpPr>
        <p:spPr>
          <a:xfrm>
            <a:off x="7792076" y="1792231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54763-B75A-4B21-80AF-6AA7658F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2" y="2339945"/>
            <a:ext cx="5607474" cy="327355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83A1AF-08E4-4B34-9E79-178A92FBA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76" y="2339945"/>
            <a:ext cx="5607474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0362-1069-4AB6-B4C2-C1A7CFD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0307-0216-4418-B7E2-1A35131D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on RNA-only and integrative (RPKM and TPM) fold changes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Functional Enrichment (Have not finished unfortunately)</a:t>
            </a:r>
          </a:p>
          <a:p>
            <a:pPr lvl="1"/>
            <a:r>
              <a:rPr lang="en-US" dirty="0"/>
              <a:t>Database: GO, KEGG, </a:t>
            </a:r>
            <a:r>
              <a:rPr lang="en-US" dirty="0" err="1"/>
              <a:t>Reactome</a:t>
            </a:r>
            <a:endParaRPr lang="en-US" dirty="0"/>
          </a:p>
          <a:p>
            <a:pPr lvl="1"/>
            <a:r>
              <a:rPr lang="en-US" dirty="0"/>
              <a:t>Tools: DAVID, </a:t>
            </a:r>
            <a:r>
              <a:rPr lang="en-US" dirty="0" err="1"/>
              <a:t>clusterProfiler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GSEA</a:t>
            </a:r>
          </a:p>
          <a:p>
            <a:pPr lvl="1"/>
            <a:r>
              <a:rPr lang="en-US" dirty="0"/>
              <a:t>Database: MISGDB (Category 2), GO, KEGG, </a:t>
            </a:r>
            <a:r>
              <a:rPr lang="en-US" dirty="0" err="1"/>
              <a:t>Reactome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dirty="0" err="1"/>
              <a:t>clusterProfiler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35D-A730-4BBB-A084-51EC55E9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Integrative vs. RNA-only Pathways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Take top integrative pathways (RPKM and TPM) and compare with RNA-only pathway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9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MSIGDB Up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B00475-74B4-4994-8116-3C94A5665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2" y="2250729"/>
            <a:ext cx="5462505" cy="350781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B5475AA-37B5-4510-8758-DDD1ED03D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11" y="2247797"/>
            <a:ext cx="5468140" cy="35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5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GO Up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638899-F9BB-4609-826E-C8D7BC59F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4" y="2247798"/>
            <a:ext cx="5366504" cy="365770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EE91CD-2AF1-4339-B87A-3975CBB38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99" y="2247797"/>
            <a:ext cx="5362646" cy="36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0F9-3753-4E02-9E0F-C00199C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KEGG Up Pathways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08590-A302-4C65-9C71-FB959E7376F1}"/>
              </a:ext>
            </a:extLst>
          </p:cNvPr>
          <p:cNvSpPr txBox="1"/>
          <p:nvPr/>
        </p:nvSpPr>
        <p:spPr>
          <a:xfrm>
            <a:off x="1982807" y="177302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C46B-8223-455E-885F-CE0A735DCFB5}"/>
              </a:ext>
            </a:extLst>
          </p:cNvPr>
          <p:cNvSpPr txBox="1"/>
          <p:nvPr/>
        </p:nvSpPr>
        <p:spPr>
          <a:xfrm>
            <a:off x="7774321" y="1784577"/>
            <a:ext cx="2583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No pathways</a:t>
            </a:r>
          </a:p>
        </p:txBody>
      </p:sp>
      <p:pic>
        <p:nvPicPr>
          <p:cNvPr id="6" name="Picture 5" descr="A picture containing pencil&#10;&#10;Description automatically generated">
            <a:extLst>
              <a:ext uri="{FF2B5EF4-FFF2-40B4-BE49-F238E27FC236}">
                <a16:creationId xmlns:a16="http://schemas.microsoft.com/office/drawing/2014/main" id="{AEAD96F8-6935-4108-935A-50CE5C4A5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8" y="2224694"/>
            <a:ext cx="6411094" cy="39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1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567</Words>
  <Application>Microsoft Office PowerPoint</Application>
  <PresentationFormat>Widescreen</PresentationFormat>
  <Paragraphs>148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CCLE Integrative Project</vt:lpstr>
      <vt:lpstr>Data Summary</vt:lpstr>
      <vt:lpstr>Data Processing: Transformation</vt:lpstr>
      <vt:lpstr>Distribution of log2(FC)</vt:lpstr>
      <vt:lpstr>Pathway Analysis</vt:lpstr>
      <vt:lpstr>Top Integrative vs. RNA-only Pathways  Take top integrative pathways (RPKM and TPM) and compare with RNA-only pathway values</vt:lpstr>
      <vt:lpstr>GSEA: MSIGDB Up Pathways</vt:lpstr>
      <vt:lpstr>GSEA: GO Up Pathways</vt:lpstr>
      <vt:lpstr>GSEA: KEGG Up Pathways</vt:lpstr>
      <vt:lpstr>GSEA: Reactome Up Pathways</vt:lpstr>
      <vt:lpstr>GSEA: MSIGDB Down Pathways</vt:lpstr>
      <vt:lpstr>GSEA: GO Down Pathways</vt:lpstr>
      <vt:lpstr>GSEA: KEGG Down Pathways</vt:lpstr>
      <vt:lpstr>GSEA: Reactome Down Pathways</vt:lpstr>
      <vt:lpstr>Top RNA-only vs. Integrative Pathways  Take top RNA-only and compare with integrative pathways (RPKM and TPM) pathway values</vt:lpstr>
      <vt:lpstr>GSEA: MSIGDB Up Pathways</vt:lpstr>
      <vt:lpstr>GSEA: GO Up Pathways</vt:lpstr>
      <vt:lpstr>GSEA: KEGG Up Pathways</vt:lpstr>
      <vt:lpstr>GSEA: Reactome Up Pathways</vt:lpstr>
      <vt:lpstr>GSEA: MSIGDB Down Pathways</vt:lpstr>
      <vt:lpstr>GSEA: GO Down Pathways</vt:lpstr>
      <vt:lpstr>GSEA: KEGG Down Pathways</vt:lpstr>
      <vt:lpstr>GSEA: Reactome Down Pathways</vt:lpstr>
      <vt:lpstr>RNA-only vs. Integrative Common Pathways</vt:lpstr>
      <vt:lpstr>GSEA</vt:lpstr>
      <vt:lpstr>GO</vt:lpstr>
      <vt:lpstr>KEGG</vt:lpstr>
      <vt:lpstr>Reactome</vt:lpstr>
      <vt:lpstr>Individual Top Pathways</vt:lpstr>
      <vt:lpstr>GSEA: Top Up RNA Pathways (MSIGDB)</vt:lpstr>
      <vt:lpstr>GSEA: Top Up Integrative Pathways (MSIGDB)</vt:lpstr>
      <vt:lpstr>GSEA: Top Up RNA Pathways (GO)</vt:lpstr>
      <vt:lpstr>GSEA: Top Up Integrative Pathways (GO)</vt:lpstr>
      <vt:lpstr>GSEA: Top Up RNA Pathways (KEGG)</vt:lpstr>
      <vt:lpstr>GSEA: Top Up Integrative Pathways (KEGG)</vt:lpstr>
      <vt:lpstr>GSEA: Top Up RNA Pathways (Reactome)</vt:lpstr>
      <vt:lpstr>GSEA: Top Up Integrative Pathways (Reactome)</vt:lpstr>
      <vt:lpstr>GSEA: Top Down RNA Pathways (MSIGDB)</vt:lpstr>
      <vt:lpstr>GSEA: Top Down Integrative Pathways (MSIGDB)</vt:lpstr>
      <vt:lpstr>GSEA: Top Down RNA Pathways (GO)</vt:lpstr>
      <vt:lpstr>GSEA: Top Down Integrative Pathways (GO)</vt:lpstr>
      <vt:lpstr>GSEA: Top Down RNA Pathways (KEGG)</vt:lpstr>
      <vt:lpstr>GSEA: Top Down Integrative Pathways (KEGG)</vt:lpstr>
      <vt:lpstr>GSEA: Top Up RNA Pathways (Reactome)</vt:lpstr>
      <vt:lpstr>GSEA: Top Up Integrative Pathways (Reactome)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CCLE Integrative Project</dc:title>
  <dc:creator>The, Stephanie</dc:creator>
  <cp:lastModifiedBy>The, Stephanie</cp:lastModifiedBy>
  <cp:revision>32</cp:revision>
  <dcterms:created xsi:type="dcterms:W3CDTF">2020-05-26T15:41:58Z</dcterms:created>
  <dcterms:modified xsi:type="dcterms:W3CDTF">2020-06-22T17:54:22Z</dcterms:modified>
</cp:coreProperties>
</file>