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52" r:id="rId3"/>
    <p:sldId id="342" r:id="rId4"/>
    <p:sldId id="390" r:id="rId5"/>
    <p:sldId id="343" r:id="rId6"/>
    <p:sldId id="369" r:id="rId7"/>
    <p:sldId id="344" r:id="rId8"/>
    <p:sldId id="391" r:id="rId9"/>
    <p:sldId id="345" r:id="rId10"/>
    <p:sldId id="346" r:id="rId11"/>
    <p:sldId id="374" r:id="rId12"/>
    <p:sldId id="370" r:id="rId13"/>
    <p:sldId id="349" r:id="rId14"/>
    <p:sldId id="350" r:id="rId15"/>
    <p:sldId id="351" r:id="rId16"/>
    <p:sldId id="362" r:id="rId17"/>
    <p:sldId id="327" r:id="rId18"/>
    <p:sldId id="328" r:id="rId19"/>
    <p:sldId id="372" r:id="rId20"/>
    <p:sldId id="329" r:id="rId21"/>
    <p:sldId id="3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EB5B-6A09-427F-BD9B-8F3B5579D5F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D7B91-DFBE-4CA6-A50B-CD58B089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Show two different results using Seurat integration and Harmony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8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Explain plots on right; mixing of sample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plots on right; mixing of sample ids</a:t>
            </a:r>
          </a:p>
          <a:p>
            <a:r>
              <a:rPr lang="en-US" dirty="0"/>
              <a:t>UMAPs and clustering will be different depending on what tool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skipping forward since clustering, dimension reduction, and DE steps are the same as in the standard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this as specialized DE method</a:t>
            </a:r>
          </a:p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1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Don’t use integrated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Gone through majority of pipeline</a:t>
            </a:r>
          </a:p>
          <a:p>
            <a:r>
              <a:rPr lang="en-US" dirty="0"/>
              <a:t>Address elephant in the room, do we have batch effect and how to do I correct for it?</a:t>
            </a:r>
          </a:p>
          <a:p>
            <a:r>
              <a:rPr lang="en-US" dirty="0"/>
              <a:t>Go through integration pipeline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6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output table</a:t>
            </a:r>
          </a:p>
          <a:p>
            <a:r>
              <a:rPr lang="en-US" dirty="0"/>
              <a:t>    point out that each sample id has own </a:t>
            </a:r>
            <a:r>
              <a:rPr lang="en-US" dirty="0" err="1"/>
              <a:t>p_val</a:t>
            </a:r>
            <a:r>
              <a:rPr lang="en-US" dirty="0"/>
              <a:t>, avg_log2FC, pct.1/2, and </a:t>
            </a:r>
            <a:r>
              <a:rPr lang="en-US" dirty="0" err="1"/>
              <a:t>p_val_adj</a:t>
            </a:r>
            <a:r>
              <a:rPr lang="en-US" dirty="0"/>
              <a:t> columns</a:t>
            </a:r>
          </a:p>
          <a:p>
            <a:r>
              <a:rPr lang="en-US" dirty="0"/>
              <a:t>    explain first row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0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new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end results if didn’t batch correct</a:t>
            </a:r>
          </a:p>
          <a:p>
            <a:r>
              <a:rPr lang="en-US" dirty="0"/>
              <a:t>Explain differences in sequencing</a:t>
            </a:r>
          </a:p>
          <a:p>
            <a:r>
              <a:rPr lang="en-US" dirty="0"/>
              <a:t>Explain plot and separation</a:t>
            </a:r>
          </a:p>
          <a:p>
            <a:r>
              <a:rPr lang="en-US" dirty="0"/>
              <a:t>    want to see batches mix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question</a:t>
            </a:r>
          </a:p>
          <a:p>
            <a:r>
              <a:rPr lang="en-US" dirty="0"/>
              <a:t>Choose among these two variables (can be multiple)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right plot (PCA)</a:t>
            </a:r>
          </a:p>
          <a:p>
            <a:r>
              <a:rPr lang="en-US" dirty="0"/>
              <a:t>Explain left plot (UMAP)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801-023E-459B-967C-6D5983568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04A9-FCEE-410F-A97F-D6FB9431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FE5E-FF86-4F43-82A3-87C7FF24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5EC8-14A6-4E33-AF8F-3A1A7D6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3069-9807-4F3D-A1E4-5AF429D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1A4B-4722-4154-81B0-4A62D330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1F1B-1BD9-417C-83FE-15754D57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6C09-D42B-4E8C-B21F-25943A35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39A2-1CCD-43BE-B6F2-7A83F0E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6CBA-9282-4460-A875-FAAF60C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75E7F-42D5-4FB3-BA16-48EEE4268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7B39E-ECBF-45B2-A340-5378C1BE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C146-97C1-4BC8-A777-8EA1D7E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6424-4382-4DAE-9A2B-25AEC2E1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0031-A878-4023-AABC-CB623BC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3304-FFA5-4E96-8646-1DEB374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B1CF-96CA-4F9F-9920-DE32E0D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3C89-E60B-4CD4-B9A8-A4F81EF9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331F-53CD-4279-AE9B-BA06F74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CCD1-14D7-4DD2-9211-C8C2D4AA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6080-B300-4417-887E-C6F8621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0F67-3B7E-4FC4-91A7-94760E5F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F921-0EF3-480F-82CA-AE12C653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1585-BFC2-4531-A42C-0FD27C64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8B6F-EBF7-4BBD-AAF8-E649D7A0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A60E-6DB9-498F-B8E3-ACE6BEF0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A458-5F8B-4A9B-9AEE-366C6283D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9E18-DC95-40D1-899A-B780655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6199-2D08-4E2D-92F7-569AA3C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141F-BB68-4BCD-86F7-FA453CF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5295-70FD-414C-9709-FEA6D4E8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A44-5D19-45DA-9B04-B707C7A0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AE08-C935-4508-80AE-E71AD98E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13C8-81B8-4FC1-B61F-7DB14A78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67225-D54D-472C-B83C-C2D727DE6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F14B0-FD4E-4245-BBD1-8E53D270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CF75-4A2D-4E1B-BB7F-44FF7581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70BA8-5B56-4B53-8872-66570E6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3FB86-DE22-45AE-B6B3-811245DD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C606-D5F2-40DB-96D4-EC2F09A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1A435-CB28-4382-92B5-4544751B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31E5-AE87-4FAA-BE08-5750047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48CC-58E5-4FD5-817F-3509113D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3DBD7-30D3-4C1F-8729-9838BB1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B6456-4186-4AD3-AC12-9D3CFF5F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5F23-1D79-4DB3-AAE4-9303251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65B-FF38-4419-835E-1CE14184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8583-7038-44F3-93B4-CCEAFDF7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360D7-0039-484E-8AE1-EE64AA7A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5098-09CA-45C8-ACCB-9674EB7E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BA37A-B60B-4884-B1E2-809E58D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96B9-FC74-4FC3-8F15-F293B11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FD00-0846-4C9B-851E-B20B2A32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E0D26-C41F-447E-B2FE-1E946CB8C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5469E-BCD0-4704-A1A3-91CC03D7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DBB0-D975-4BDE-AD84-D6FD44ED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E397-DC88-4B40-9ADF-DF05FB4A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D0F2-2FAE-4748-A904-5EF0ED74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F9D43-573F-41F0-9643-A8C2AC0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E7DB-60E7-44D5-8F2E-C4ED171A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5261-01A1-4D3D-A842-C764BEA8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C5B5-2124-46B8-9691-06C85C1E11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FEA4-A376-4B30-BD8F-F4216FAB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2E49-0E17-45D7-BBF6-092BCAA7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9-1850-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nglecellcourse.org/scrna-seq-dataset-integration.html#practical-integration-of-real-datase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(Integration Pipeline)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B094F-248B-470D-90B7-E21B4D6E767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remove variation</a:t>
            </a:r>
          </a:p>
          <a:p>
            <a:r>
              <a:rPr lang="en-US" dirty="0"/>
              <a:t>Batch correction vs. Integration</a:t>
            </a:r>
          </a:p>
          <a:p>
            <a:pPr lvl="1"/>
            <a:r>
              <a:rPr lang="en-US" dirty="0"/>
              <a:t>Batch correction</a:t>
            </a:r>
          </a:p>
          <a:p>
            <a:pPr lvl="2"/>
            <a:r>
              <a:rPr lang="en-US" dirty="0"/>
              <a:t>Comes from bulk RNA-seq</a:t>
            </a:r>
          </a:p>
          <a:p>
            <a:pPr lvl="2"/>
            <a:r>
              <a:rPr lang="en-US" dirty="0"/>
              <a:t>Tools = </a:t>
            </a:r>
            <a:r>
              <a:rPr lang="en-US" dirty="0" err="1"/>
              <a:t>ComBat</a:t>
            </a:r>
            <a:r>
              <a:rPr lang="en-US" dirty="0"/>
              <a:t>, </a:t>
            </a:r>
            <a:r>
              <a:rPr lang="en-US" dirty="0" err="1"/>
              <a:t>limma</a:t>
            </a:r>
            <a:r>
              <a:rPr lang="en-US" dirty="0"/>
              <a:t>, ZINB-</a:t>
            </a:r>
            <a:r>
              <a:rPr lang="en-US" dirty="0" err="1"/>
              <a:t>WaVE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Integration</a:t>
            </a:r>
          </a:p>
          <a:p>
            <a:pPr lvl="2"/>
            <a:r>
              <a:rPr lang="en-US" dirty="0"/>
              <a:t>Algorithms = mutual nearest neighbors (MNN), canonical correlation analysis (CCA), non-negative matrix factorization, neural networks, etc.</a:t>
            </a:r>
          </a:p>
          <a:p>
            <a:pPr lvl="2"/>
            <a:r>
              <a:rPr lang="en-US" dirty="0"/>
              <a:t>Tools = </a:t>
            </a:r>
            <a:r>
              <a:rPr lang="en-US" dirty="0" err="1"/>
              <a:t>fastMNN</a:t>
            </a:r>
            <a:r>
              <a:rPr lang="en-US" dirty="0"/>
              <a:t>, Seurat, LIGER, Harmony, </a:t>
            </a:r>
            <a:r>
              <a:rPr lang="en-US" dirty="0" err="1"/>
              <a:t>Scanorama</a:t>
            </a:r>
            <a:r>
              <a:rPr lang="en-US" dirty="0"/>
              <a:t>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98101-7114-46F8-A2F4-616B3EF2937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9793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777" cy="4351338"/>
          </a:xfrm>
        </p:spPr>
        <p:txBody>
          <a:bodyPr/>
          <a:lstStyle/>
          <a:p>
            <a:r>
              <a:rPr lang="en-US" dirty="0"/>
              <a:t>Seurat Integration</a:t>
            </a:r>
          </a:p>
          <a:p>
            <a:pPr lvl="1"/>
            <a:r>
              <a:rPr lang="en-US" dirty="0"/>
              <a:t>Finds and uses anchors to align datasets/batches</a:t>
            </a:r>
          </a:p>
          <a:p>
            <a:pPr lvl="2"/>
            <a:r>
              <a:rPr lang="en-US" dirty="0"/>
              <a:t>Look at supplemental for more information on algorithm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624906-9256-499E-A83A-EBF7FD95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1931951"/>
            <a:ext cx="6731295" cy="3926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0881-D1C4-4FA9-AEAA-839DA8593F6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270863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20" y="1809583"/>
            <a:ext cx="3438353" cy="4351338"/>
          </a:xfrm>
        </p:spPr>
        <p:txBody>
          <a:bodyPr/>
          <a:lstStyle/>
          <a:p>
            <a:r>
              <a:rPr lang="en-US" dirty="0"/>
              <a:t>Harmony</a:t>
            </a:r>
          </a:p>
          <a:p>
            <a:pPr lvl="1"/>
            <a:r>
              <a:rPr lang="en-US" dirty="0"/>
              <a:t>Uses soft clustering to align datasets/batches</a:t>
            </a:r>
          </a:p>
          <a:p>
            <a:pPr lvl="2"/>
            <a:r>
              <a:rPr lang="en-US" dirty="0"/>
              <a:t>Look at supplemental for more information on algorithm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28EE4BB-4EF5-4691-A639-7553E94CE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1809583"/>
            <a:ext cx="6953295" cy="40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E360A-994B-4A55-AC68-A9B10E53AD4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404926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integration method is the best?</a:t>
            </a:r>
          </a:p>
          <a:p>
            <a:pPr lvl="1"/>
            <a:r>
              <a:rPr lang="en-US" dirty="0"/>
              <a:t>It depends!</a:t>
            </a:r>
          </a:p>
          <a:p>
            <a:pPr lvl="2"/>
            <a:r>
              <a:rPr lang="en-US" dirty="0"/>
              <a:t># of cells (how large is your dataset?)</a:t>
            </a:r>
          </a:p>
          <a:p>
            <a:pPr lvl="2"/>
            <a:r>
              <a:rPr lang="en-US" dirty="0"/>
              <a:t>Memory usage and processing time</a:t>
            </a:r>
          </a:p>
          <a:p>
            <a:pPr lvl="2"/>
            <a:r>
              <a:rPr lang="en-US" dirty="0"/>
              <a:t>How easy is it to implement in pipeline?</a:t>
            </a:r>
          </a:p>
          <a:p>
            <a:pPr lvl="2"/>
            <a:r>
              <a:rPr lang="en-US" dirty="0">
                <a:hlinkClick r:id="rId3"/>
              </a:rPr>
              <a:t>https://genomebiology.biomedcentral.com/articles/10.1186/s13059-019-1850-9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79349-8C69-4EE2-BF58-171FFAA357E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33802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do DE with these batch corrected/integrated values?</a:t>
            </a:r>
          </a:p>
          <a:p>
            <a:pPr lvl="1"/>
            <a:r>
              <a:rPr lang="en-US" b="1" u="sng" dirty="0"/>
              <a:t>NO, DON’T DO THIS!</a:t>
            </a:r>
          </a:p>
          <a:p>
            <a:pPr lvl="1"/>
            <a:r>
              <a:rPr lang="en-US" dirty="0"/>
              <a:t>Results will be based on the subset of genes that is used to correct/integrate</a:t>
            </a:r>
          </a:p>
          <a:p>
            <a:pPr lvl="2"/>
            <a:r>
              <a:rPr lang="en-US" dirty="0"/>
              <a:t>Lose variation = lose information</a:t>
            </a:r>
          </a:p>
          <a:p>
            <a:pPr lvl="1"/>
            <a:r>
              <a:rPr lang="en-US" dirty="0"/>
              <a:t>Better to include batch variable(s) as a covariate in testing model</a:t>
            </a:r>
          </a:p>
          <a:p>
            <a:pPr lvl="2"/>
            <a:r>
              <a:rPr lang="en-US" dirty="0"/>
              <a:t>Use normalized non-corrected data</a:t>
            </a:r>
          </a:p>
          <a:p>
            <a:pPr lvl="1"/>
            <a:r>
              <a:rPr lang="en-US" dirty="0"/>
              <a:t>Only use batch corrected/integrated values for visualizations and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54D01-E5F1-4A10-AED9-FDC5F1E0AA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71216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do DE with batched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 with covariate/latent variable in model</a:t>
            </a:r>
          </a:p>
          <a:p>
            <a:pPr lvl="2"/>
            <a:r>
              <a:rPr lang="en-US" dirty="0"/>
              <a:t>Test option with batch capabilities in Seurat = LR, </a:t>
            </a:r>
            <a:r>
              <a:rPr lang="en-US" dirty="0" err="1"/>
              <a:t>negbiom</a:t>
            </a:r>
            <a:r>
              <a:rPr lang="en-US" dirty="0"/>
              <a:t>, </a:t>
            </a:r>
            <a:r>
              <a:rPr lang="en-US" dirty="0" err="1"/>
              <a:t>poisson</a:t>
            </a:r>
            <a:r>
              <a:rPr lang="en-US" dirty="0"/>
              <a:t>, MAST, DESeq2</a:t>
            </a:r>
          </a:p>
          <a:p>
            <a:pPr lvl="2"/>
            <a:r>
              <a:rPr lang="en-US" dirty="0"/>
              <a:t>Can be too restrictive on results</a:t>
            </a:r>
          </a:p>
          <a:p>
            <a:pPr lvl="3"/>
            <a:r>
              <a:rPr lang="en-US" dirty="0"/>
              <a:t>Especially if have small # of cells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Conserved Markers Analysis</a:t>
            </a:r>
          </a:p>
          <a:p>
            <a:pPr lvl="2"/>
            <a:r>
              <a:rPr lang="en-US" dirty="0"/>
              <a:t>Can see how batch variables affects DE and decide which genes are actually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E7E61-6914-45B6-B8AE-DC4239A76A0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92316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091264" y="2901820"/>
            <a:ext cx="1651520" cy="6811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EE018-6938-4C07-9BD7-16BA36DD2A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257490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gene markers conserved among groups</a:t>
            </a:r>
          </a:p>
          <a:p>
            <a:pPr lvl="1"/>
            <a:r>
              <a:rPr lang="en-US" dirty="0"/>
              <a:t>Differential expression compared to other groups but have similar expression between groups that are actually compared</a:t>
            </a:r>
          </a:p>
          <a:p>
            <a:pPr lvl="1"/>
            <a:r>
              <a:rPr lang="en-US" dirty="0"/>
              <a:t>Ex: DE between normal and cancer samples in each batch</a:t>
            </a:r>
          </a:p>
          <a:p>
            <a:pPr lvl="2"/>
            <a:r>
              <a:rPr lang="en-US" dirty="0"/>
              <a:t>N vs. C in batch 1, N vs. C in batch 2, etc.</a:t>
            </a:r>
          </a:p>
          <a:p>
            <a:pPr lvl="2"/>
            <a:r>
              <a:rPr lang="en-US" dirty="0"/>
              <a:t>Finding genes that are different between normal and cancer conditions but similar/conserved among batches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B13F-37D4-4286-B2A9-B8A593320C4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28695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when:</a:t>
            </a:r>
          </a:p>
          <a:p>
            <a:pPr lvl="1"/>
            <a:r>
              <a:rPr lang="en-US" dirty="0"/>
              <a:t>Want to know conserved genes between cell types</a:t>
            </a:r>
          </a:p>
          <a:p>
            <a:pPr lvl="2"/>
            <a:r>
              <a:rPr lang="en-US" dirty="0"/>
              <a:t>Ex: find cell type markers among conditions in myeloid populations</a:t>
            </a:r>
          </a:p>
          <a:p>
            <a:pPr lvl="1"/>
            <a:r>
              <a:rPr lang="en-US" dirty="0"/>
              <a:t>Working with a dataset with batch effect</a:t>
            </a:r>
          </a:p>
          <a:p>
            <a:pPr lvl="2"/>
            <a:r>
              <a:rPr lang="en-US" dirty="0"/>
              <a:t>Regular DE can be affected by batch effects</a:t>
            </a:r>
          </a:p>
          <a:p>
            <a:pPr lvl="3"/>
            <a:r>
              <a:rPr lang="en-US" dirty="0"/>
              <a:t>using normalized, not corrected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A30D0-0E34-465B-9086-6F6F9197928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347830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Analysis: Output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similar columns as in DE, but each “group” has its own values</a:t>
            </a:r>
          </a:p>
          <a:p>
            <a:pPr lvl="1"/>
            <a:r>
              <a:rPr lang="en-US" dirty="0"/>
              <a:t>Sample_1 = </a:t>
            </a:r>
            <a:r>
              <a:rPr lang="en-US" dirty="0" err="1"/>
              <a:t>p_val</a:t>
            </a:r>
            <a:r>
              <a:rPr lang="en-US" dirty="0"/>
              <a:t>, avg_log2FC, pct.1/2,  </a:t>
            </a:r>
            <a:r>
              <a:rPr lang="en-US" dirty="0" err="1"/>
              <a:t>p_val_adj</a:t>
            </a:r>
            <a:endParaRPr lang="en-US" dirty="0"/>
          </a:p>
          <a:p>
            <a:pPr lvl="1"/>
            <a:r>
              <a:rPr lang="en-US" dirty="0"/>
              <a:t>Sample_2 = </a:t>
            </a:r>
            <a:r>
              <a:rPr lang="en-US" dirty="0" err="1"/>
              <a:t>p_val</a:t>
            </a:r>
            <a:r>
              <a:rPr lang="en-US" dirty="0"/>
              <a:t>, avg_log2FC, pct.1/2,  </a:t>
            </a:r>
            <a:r>
              <a:rPr lang="en-US" dirty="0" err="1"/>
              <a:t>p_val_adj</a:t>
            </a:r>
            <a:endParaRPr lang="en-US" dirty="0"/>
          </a:p>
          <a:p>
            <a:r>
              <a:rPr lang="en-US" dirty="0"/>
              <a:t>New columns:</a:t>
            </a:r>
          </a:p>
          <a:p>
            <a:pPr lvl="1"/>
            <a:r>
              <a:rPr lang="en-US" dirty="0" err="1"/>
              <a:t>max_pval</a:t>
            </a:r>
            <a:r>
              <a:rPr lang="en-US" dirty="0"/>
              <a:t> = largest p-value calculated by each group</a:t>
            </a:r>
          </a:p>
          <a:p>
            <a:pPr lvl="1"/>
            <a:r>
              <a:rPr lang="en-US" dirty="0" err="1"/>
              <a:t>minimum_p_val</a:t>
            </a:r>
            <a:r>
              <a:rPr lang="en-US" dirty="0"/>
              <a:t> = combined p-value </a:t>
            </a:r>
          </a:p>
          <a:p>
            <a:pPr lvl="2"/>
            <a:r>
              <a:rPr lang="en-US" dirty="0"/>
              <a:t>calculated by </a:t>
            </a:r>
            <a:r>
              <a:rPr lang="en-US" dirty="0" err="1"/>
              <a:t>metamap</a:t>
            </a:r>
            <a:r>
              <a:rPr lang="en-US" dirty="0"/>
              <a:t>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3FF3-45F3-48A0-8C18-B5615E18FFB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3675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22222" y="5531556"/>
            <a:ext cx="3059289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2BD67-A846-47CD-987C-A8449A96EB43}"/>
              </a:ext>
            </a:extLst>
          </p:cNvPr>
          <p:cNvSpPr/>
          <p:nvPr/>
        </p:nvSpPr>
        <p:spPr>
          <a:xfrm>
            <a:off x="4566355" y="4735689"/>
            <a:ext cx="592668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905B6-0AD1-4D6B-A45A-6520E71447C1}"/>
              </a:ext>
            </a:extLst>
          </p:cNvPr>
          <p:cNvSpPr/>
          <p:nvPr/>
        </p:nvSpPr>
        <p:spPr>
          <a:xfrm>
            <a:off x="4442177" y="1862667"/>
            <a:ext cx="1439334" cy="67733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FFDE-800A-402D-8E44-CF92EAB720A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</a:t>
            </a:r>
          </a:p>
        </p:txBody>
      </p:sp>
    </p:spTree>
    <p:extLst>
      <p:ext uri="{BB962C8B-B14F-4D97-AF65-F5344CB8AC3E}">
        <p14:creationId xmlns:p14="http://schemas.microsoft.com/office/powerpoint/2010/main" val="408795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9BF48F88-C56E-4113-A877-0355A3942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2" y="1533193"/>
            <a:ext cx="11706695" cy="4163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r>
              <a:rPr lang="en-US" dirty="0"/>
              <a:t>Conserved Markers Analysis: Output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30B1B-EC0F-48AA-8FDC-06DA0D520549}"/>
              </a:ext>
            </a:extLst>
          </p:cNvPr>
          <p:cNvSpPr txBox="1"/>
          <p:nvPr/>
        </p:nvSpPr>
        <p:spPr>
          <a:xfrm>
            <a:off x="2453850" y="5937859"/>
            <a:ext cx="66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Conserved Markers of cluster 0 (using Harmony)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C4583-D2E5-4257-853F-127E9AB1E2B4}"/>
              </a:ext>
            </a:extLst>
          </p:cNvPr>
          <p:cNvSpPr/>
          <p:nvPr/>
        </p:nvSpPr>
        <p:spPr>
          <a:xfrm>
            <a:off x="2381693" y="1538709"/>
            <a:ext cx="1616149" cy="4139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D489C-1D32-40B5-8B08-E5A859A9FCF4}"/>
              </a:ext>
            </a:extLst>
          </p:cNvPr>
          <p:cNvSpPr/>
          <p:nvPr/>
        </p:nvSpPr>
        <p:spPr>
          <a:xfrm>
            <a:off x="9308040" y="1533193"/>
            <a:ext cx="1493753" cy="4139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5117E-D51C-4574-9B4B-C990D123B5B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103313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45"/>
            <a:ext cx="10515600" cy="1325563"/>
          </a:xfrm>
        </p:spPr>
        <p:txBody>
          <a:bodyPr/>
          <a:lstStyle/>
          <a:p>
            <a:r>
              <a:rPr lang="en-US" dirty="0"/>
              <a:t>Conserved Markers Analysis: Output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30B1B-EC0F-48AA-8FDC-06DA0D520549}"/>
              </a:ext>
            </a:extLst>
          </p:cNvPr>
          <p:cNvSpPr txBox="1"/>
          <p:nvPr/>
        </p:nvSpPr>
        <p:spPr>
          <a:xfrm>
            <a:off x="2954655" y="6118295"/>
            <a:ext cx="66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Conserved Markers of cluster 0 (using Harmony) 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F6DC7E-011A-4CD9-8E33-84180E7F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79" y="1148766"/>
            <a:ext cx="1933641" cy="4882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CE2A3-B3F9-42AB-BE1F-95376B5B16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1369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effects can come from technical and biological variation across samples</a:t>
            </a:r>
          </a:p>
          <a:p>
            <a:pPr lvl="1"/>
            <a:r>
              <a:rPr lang="en-US" dirty="0"/>
              <a:t>Can usually prevent with good experimental design, but sometimes not</a:t>
            </a:r>
          </a:p>
          <a:p>
            <a:pPr lvl="2"/>
            <a:r>
              <a:rPr lang="en-US" dirty="0"/>
              <a:t>Ex: unequal amplification during PCR, cell lysis, reverse transcriptome enzyme efficiency, sampling during sequencing</a:t>
            </a:r>
          </a:p>
          <a:p>
            <a:pPr lvl="3"/>
            <a:r>
              <a:rPr lang="en-US" dirty="0"/>
              <a:t>Can be fixed by multiplex, normalization,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99D72-2164-413C-80C3-3D24F869109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5521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effects can come from technical and biological variation across samples</a:t>
            </a:r>
          </a:p>
          <a:p>
            <a:pPr lvl="1"/>
            <a:r>
              <a:rPr lang="en-US" dirty="0"/>
              <a:t>Examples of when this might not be possible:</a:t>
            </a:r>
          </a:p>
          <a:p>
            <a:pPr lvl="2"/>
            <a:r>
              <a:rPr lang="en-US" dirty="0"/>
              <a:t>Sequencing on different days</a:t>
            </a:r>
          </a:p>
          <a:p>
            <a:pPr lvl="2"/>
            <a:r>
              <a:rPr lang="en-US" dirty="0"/>
              <a:t>Processing with different protocols (Chromium, Smart-seq2, CEL-seq2, etc.)</a:t>
            </a:r>
          </a:p>
          <a:p>
            <a:pPr lvl="2"/>
            <a:r>
              <a:rPr lang="en-US" dirty="0"/>
              <a:t>Sequenced on different technology platforms (10X, Nadia, etc.)</a:t>
            </a:r>
          </a:p>
          <a:p>
            <a:pPr lvl="2"/>
            <a:r>
              <a:rPr lang="en-US" dirty="0"/>
              <a:t>Looking at multiple publicly available datasets </a:t>
            </a:r>
          </a:p>
          <a:p>
            <a:pPr lvl="2"/>
            <a:r>
              <a:rPr lang="en-US" dirty="0"/>
              <a:t>Different tissues (lung vs. pancreas)</a:t>
            </a:r>
          </a:p>
          <a:p>
            <a:pPr lvl="2"/>
            <a:r>
              <a:rPr lang="en-US" dirty="0"/>
              <a:t>Different species (mouse, human,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04BB5-7C82-4F84-8A37-0F960A9EF91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2582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tell if I have a batch effect or what is my batch variable?</a:t>
            </a:r>
          </a:p>
          <a:p>
            <a:pPr lvl="1"/>
            <a:r>
              <a:rPr lang="en-US" dirty="0"/>
              <a:t>Most know before analyzing the data</a:t>
            </a:r>
          </a:p>
          <a:p>
            <a:pPr lvl="1"/>
            <a:r>
              <a:rPr lang="en-US" dirty="0"/>
              <a:t>Can check with plots</a:t>
            </a:r>
          </a:p>
          <a:p>
            <a:pPr lvl="1"/>
            <a:r>
              <a:rPr lang="en-US" dirty="0"/>
              <a:t>Can check the DE tables</a:t>
            </a:r>
          </a:p>
          <a:p>
            <a:pPr lvl="2"/>
            <a:r>
              <a:rPr lang="en-US" dirty="0"/>
              <a:t>Usually when many mitochondrial and ribosomal genes are the top DE genes are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35615-FBA1-4C27-A3CA-90228547215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385260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Analysis: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11615-7282-4857-9CE5-FA7ED5DF8A2F}"/>
              </a:ext>
            </a:extLst>
          </p:cNvPr>
          <p:cNvSpPr txBox="1"/>
          <p:nvPr/>
        </p:nvSpPr>
        <p:spPr>
          <a:xfrm>
            <a:off x="482463" y="2821876"/>
            <a:ext cx="1952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batch effect by 3’ or 5’ end sequencing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E118061-E403-429C-89E5-EF3A84B7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53" y="1675647"/>
            <a:ext cx="6744119" cy="48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F21A8-67AF-4224-8F7E-75B97A4F8DE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674B-45A5-481C-984E-6343C1DE2FED}"/>
              </a:ext>
            </a:extLst>
          </p:cNvPr>
          <p:cNvSpPr txBox="1"/>
          <p:nvPr/>
        </p:nvSpPr>
        <p:spPr>
          <a:xfrm>
            <a:off x="3912294" y="6469556"/>
            <a:ext cx="60979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https://www.singlecellcourse.org/scrna-seq-dataset-integration.html#practical-integration-of-real-datasets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773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&amp; Integration: Exercise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CD0DB-D4A1-4215-A8EE-02CE5DC3FBA5}"/>
              </a:ext>
            </a:extLst>
          </p:cNvPr>
          <p:cNvSpPr txBox="1"/>
          <p:nvPr/>
        </p:nvSpPr>
        <p:spPr>
          <a:xfrm>
            <a:off x="2416248" y="1690688"/>
            <a:ext cx="735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this dataset affected by batch? And by what variable?</a:t>
            </a:r>
          </a:p>
        </p:txBody>
      </p:sp>
      <p:pic>
        <p:nvPicPr>
          <p:cNvPr id="4" name="Picture 3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CABEA0B2-4258-4139-89C1-E39CE200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26" y="2281939"/>
            <a:ext cx="7218747" cy="421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9A330-CE79-4EDB-BAEA-11E10E360BB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33695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Batch Effect Analysis &amp; Integration: Exercise (Answers)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4F01F-2640-437D-9B74-04D6BC2324CD}"/>
              </a:ext>
            </a:extLst>
          </p:cNvPr>
          <p:cNvSpPr txBox="1"/>
          <p:nvPr/>
        </p:nvSpPr>
        <p:spPr>
          <a:xfrm>
            <a:off x="838200" y="2101235"/>
            <a:ext cx="5043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 batch effect variable = Sample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Also affected by when the samples were sequenced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Dates/batch # of when sequenced are not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Maybe by condition (but taken care of by Sample ID)</a:t>
            </a:r>
          </a:p>
          <a:p>
            <a:endParaRPr lang="en-US" sz="2800" dirty="0"/>
          </a:p>
        </p:txBody>
      </p:sp>
      <p:pic>
        <p:nvPicPr>
          <p:cNvPr id="4" name="Picture 3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DE066489-9965-4E17-B565-2C974A37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31" y="2189021"/>
            <a:ext cx="5491047" cy="3203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F76DB-6B42-4E21-A57E-BFE70373AEF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24646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155"/>
            <a:ext cx="10515600" cy="761926"/>
          </a:xfrm>
        </p:spPr>
        <p:txBody>
          <a:bodyPr>
            <a:normAutofit/>
          </a:bodyPr>
          <a:lstStyle/>
          <a:p>
            <a:r>
              <a:rPr lang="en-US" sz="3600" dirty="0"/>
              <a:t>Batch Effect Analysis &amp; Integration: Exercise (Answers)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47F6D-D215-4988-B522-E3ABD5D91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" y="2208696"/>
            <a:ext cx="3969506" cy="3969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8C6AB-F282-49FF-BE4B-62C91CB75E02}"/>
              </a:ext>
            </a:extLst>
          </p:cNvPr>
          <p:cNvSpPr txBox="1"/>
          <p:nvPr/>
        </p:nvSpPr>
        <p:spPr>
          <a:xfrm>
            <a:off x="1606579" y="1504938"/>
            <a:ext cx="95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A6874-0C03-488B-BFFF-920FFD06EB33}"/>
              </a:ext>
            </a:extLst>
          </p:cNvPr>
          <p:cNvSpPr txBox="1"/>
          <p:nvPr/>
        </p:nvSpPr>
        <p:spPr>
          <a:xfrm>
            <a:off x="7408777" y="1504938"/>
            <a:ext cx="132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UMAP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EDDA503-2251-473B-B128-7F3E04CE6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30" y="2091372"/>
            <a:ext cx="7005994" cy="4086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0F1FE3-DD66-4A3D-A369-FD6D41B03513}"/>
              </a:ext>
            </a:extLst>
          </p:cNvPr>
          <p:cNvSpPr/>
          <p:nvPr/>
        </p:nvSpPr>
        <p:spPr>
          <a:xfrm>
            <a:off x="9446597" y="5219267"/>
            <a:ext cx="540855" cy="62737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949C8-C54C-4E82-9008-9309517FF31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30944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1129</Words>
  <Application>Microsoft Office PowerPoint</Application>
  <PresentationFormat>Widescreen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scRNA-seq Analysis</vt:lpstr>
      <vt:lpstr>PowerPoint Presentation</vt:lpstr>
      <vt:lpstr>Batch Effect Analysis </vt:lpstr>
      <vt:lpstr>Batch Effect Analysis </vt:lpstr>
      <vt:lpstr>Batch Effect Analysis </vt:lpstr>
      <vt:lpstr>Batch Effect Analysis: Example</vt:lpstr>
      <vt:lpstr>Batch Effect Analysis &amp; Integration: Exercise </vt:lpstr>
      <vt:lpstr>Batch Effect Analysis &amp; Integration: Exercise (Answers) </vt:lpstr>
      <vt:lpstr>Batch Effect Analysis &amp; Integration: Exercise (Answers)</vt:lpstr>
      <vt:lpstr>Batch Correction/Integration</vt:lpstr>
      <vt:lpstr>Batch Correction/Integration</vt:lpstr>
      <vt:lpstr>Batch Correction/Integration</vt:lpstr>
      <vt:lpstr>Batch Correction/Integration</vt:lpstr>
      <vt:lpstr>Batch Correction/Integration</vt:lpstr>
      <vt:lpstr>Batch Correction/Integration</vt:lpstr>
      <vt:lpstr>PowerPoint Presentation</vt:lpstr>
      <vt:lpstr>Conserved Markers Analysis </vt:lpstr>
      <vt:lpstr>Conserved Markers Analysis </vt:lpstr>
      <vt:lpstr>Conserved Markers Analysis: Output Table </vt:lpstr>
      <vt:lpstr>Conserved Markers Analysis: Output Table</vt:lpstr>
      <vt:lpstr>Conserved Markers Analysis: Output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4</cp:revision>
  <dcterms:created xsi:type="dcterms:W3CDTF">2022-04-17T20:56:14Z</dcterms:created>
  <dcterms:modified xsi:type="dcterms:W3CDTF">2022-04-18T16:49:49Z</dcterms:modified>
</cp:coreProperties>
</file>