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7" r:id="rId2"/>
    <p:sldId id="264" r:id="rId3"/>
    <p:sldId id="265" r:id="rId4"/>
    <p:sldId id="266" r:id="rId5"/>
    <p:sldId id="371" r:id="rId6"/>
    <p:sldId id="372" r:id="rId7"/>
    <p:sldId id="269" r:id="rId8"/>
    <p:sldId id="267" r:id="rId9"/>
    <p:sldId id="268" r:id="rId10"/>
    <p:sldId id="270" r:id="rId11"/>
    <p:sldId id="271" r:id="rId12"/>
    <p:sldId id="273" r:id="rId13"/>
    <p:sldId id="383" r:id="rId14"/>
    <p:sldId id="274" r:id="rId15"/>
    <p:sldId id="353" r:id="rId16"/>
    <p:sldId id="275" r:id="rId17"/>
    <p:sldId id="276" r:id="rId18"/>
    <p:sldId id="280" r:id="rId19"/>
    <p:sldId id="277" r:id="rId20"/>
    <p:sldId id="281" r:id="rId21"/>
    <p:sldId id="278" r:id="rId22"/>
    <p:sldId id="283" r:id="rId23"/>
    <p:sldId id="354" r:id="rId24"/>
    <p:sldId id="284" r:id="rId25"/>
    <p:sldId id="355" r:id="rId26"/>
    <p:sldId id="356" r:id="rId27"/>
    <p:sldId id="287" r:id="rId28"/>
    <p:sldId id="286" r:id="rId29"/>
    <p:sldId id="288" r:id="rId30"/>
    <p:sldId id="290" r:id="rId31"/>
    <p:sldId id="289" r:id="rId32"/>
    <p:sldId id="292" r:id="rId33"/>
    <p:sldId id="293" r:id="rId34"/>
    <p:sldId id="357" r:id="rId35"/>
    <p:sldId id="299" r:id="rId36"/>
    <p:sldId id="296" r:id="rId37"/>
    <p:sldId id="297" r:id="rId38"/>
    <p:sldId id="298" r:id="rId39"/>
    <p:sldId id="300" r:id="rId40"/>
    <p:sldId id="358" r:id="rId41"/>
    <p:sldId id="295" r:id="rId42"/>
    <p:sldId id="359" r:id="rId43"/>
    <p:sldId id="360" r:id="rId44"/>
    <p:sldId id="301" r:id="rId45"/>
    <p:sldId id="302" r:id="rId46"/>
    <p:sldId id="387" r:id="rId47"/>
    <p:sldId id="303" r:id="rId48"/>
    <p:sldId id="305" r:id="rId49"/>
    <p:sldId id="304" r:id="rId50"/>
    <p:sldId id="361" r:id="rId51"/>
    <p:sldId id="306" r:id="rId52"/>
    <p:sldId id="364" r:id="rId53"/>
    <p:sldId id="307" r:id="rId54"/>
    <p:sldId id="366" r:id="rId55"/>
    <p:sldId id="363" r:id="rId56"/>
    <p:sldId id="311" r:id="rId57"/>
    <p:sldId id="309" r:id="rId58"/>
    <p:sldId id="310" r:id="rId59"/>
    <p:sldId id="389" r:id="rId60"/>
    <p:sldId id="367" r:id="rId61"/>
    <p:sldId id="314" r:id="rId62"/>
    <p:sldId id="315" r:id="rId63"/>
    <p:sldId id="318" r:id="rId64"/>
    <p:sldId id="319" r:id="rId65"/>
    <p:sldId id="320" r:id="rId66"/>
    <p:sldId id="321" r:id="rId67"/>
    <p:sldId id="322" r:id="rId68"/>
    <p:sldId id="323" r:id="rId69"/>
    <p:sldId id="368" r:id="rId70"/>
    <p:sldId id="326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877" autoAdjust="0"/>
  </p:normalViewPr>
  <p:slideViewPr>
    <p:cSldViewPr snapToGrid="0">
      <p:cViewPr varScale="1">
        <p:scale>
          <a:sx n="85" d="100"/>
          <a:sy n="85" d="100"/>
        </p:scale>
        <p:origin x="15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5T19:45:23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B907A-35C6-4A47-9035-3C2EE0D049C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55B4F-83A7-40A9-81D1-6EE7AA55F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33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Seurat?</a:t>
            </a:r>
          </a:p>
          <a:p>
            <a:r>
              <a:rPr lang="en-US" dirty="0"/>
              <a:t>    read all points on slide</a:t>
            </a:r>
          </a:p>
          <a:p>
            <a:r>
              <a:rPr lang="en-US" dirty="0"/>
              <a:t>Lots of packages that do same or better</a:t>
            </a:r>
          </a:p>
          <a:p>
            <a:r>
              <a:rPr lang="en-US" dirty="0"/>
              <a:t>    Seurat is a very good tool</a:t>
            </a:r>
          </a:p>
          <a:p>
            <a:r>
              <a:rPr lang="en-US" dirty="0"/>
              <a:t>All pipelines follow similar workflow</a:t>
            </a:r>
          </a:p>
          <a:p>
            <a:r>
              <a:rPr lang="en-US" dirty="0"/>
              <a:t>    if can understand processing steps, then can use any tool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22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first bullet point</a:t>
            </a:r>
          </a:p>
          <a:p>
            <a:r>
              <a:rPr lang="en-US" dirty="0"/>
              <a:t>Read second major bullet points</a:t>
            </a:r>
          </a:p>
          <a:p>
            <a:r>
              <a:rPr lang="en-US" dirty="0"/>
              <a:t>    doublets: droplet sequencing isn’t perfect and can sequence multiple cells in a droplet</a:t>
            </a:r>
          </a:p>
          <a:p>
            <a:r>
              <a:rPr lang="en-US" dirty="0"/>
              <a:t>Read thirst major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44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type of QC and filtering happens in two places</a:t>
            </a:r>
          </a:p>
          <a:p>
            <a:r>
              <a:rPr lang="en-US" dirty="0"/>
              <a:t>Read first major bullet points </a:t>
            </a:r>
          </a:p>
          <a:p>
            <a:r>
              <a:rPr lang="en-US" dirty="0"/>
              <a:t>    Seurat object is where data is stored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86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this first filtering step</a:t>
            </a:r>
          </a:p>
          <a:p>
            <a:r>
              <a:rPr lang="en-US" dirty="0"/>
              <a:t>See two parameters: </a:t>
            </a:r>
            <a:r>
              <a:rPr lang="en-US" dirty="0" err="1"/>
              <a:t>min.cells</a:t>
            </a:r>
            <a:r>
              <a:rPr lang="en-US" dirty="0"/>
              <a:t> and </a:t>
            </a:r>
            <a:r>
              <a:rPr lang="en-US" dirty="0" err="1"/>
              <a:t>min.features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min.cells</a:t>
            </a:r>
            <a:r>
              <a:rPr lang="en-US" dirty="0"/>
              <a:t> = filter genes</a:t>
            </a:r>
          </a:p>
          <a:p>
            <a:r>
              <a:rPr lang="en-US" dirty="0"/>
              <a:t>    </a:t>
            </a:r>
            <a:r>
              <a:rPr lang="en-US" dirty="0" err="1"/>
              <a:t>min.features</a:t>
            </a:r>
            <a:r>
              <a:rPr lang="en-US" dirty="0"/>
              <a:t> = filter cells</a:t>
            </a:r>
          </a:p>
          <a:p>
            <a:r>
              <a:rPr lang="en-US" dirty="0"/>
              <a:t>Go through example bullet points and figures to the right </a:t>
            </a:r>
          </a:p>
          <a:p>
            <a:r>
              <a:rPr lang="en-US" dirty="0"/>
              <a:t>Want to underestimate how much to filter at this step</a:t>
            </a:r>
          </a:p>
          <a:p>
            <a:r>
              <a:rPr lang="en-US" dirty="0"/>
              <a:t>    don’t lose too many cells</a:t>
            </a:r>
          </a:p>
          <a:p>
            <a:r>
              <a:rPr lang="en-US" dirty="0"/>
              <a:t>    these values shown are actually the bare minimum filtering thresholds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6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Second place of filtering is {read first bullet point)</a:t>
            </a:r>
          </a:p>
          <a:p>
            <a:r>
              <a:rPr lang="en-US" dirty="0"/>
              <a:t>Stress again that no good way of filtering</a:t>
            </a:r>
          </a:p>
          <a:p>
            <a:r>
              <a:rPr lang="en-US" dirty="0"/>
              <a:t>    variables to look out for</a:t>
            </a:r>
          </a:p>
          <a:p>
            <a:r>
              <a:rPr lang="en-US" dirty="0"/>
              <a:t>Read first sub bullet points </a:t>
            </a:r>
          </a:p>
          <a:p>
            <a:r>
              <a:rPr lang="en-US" dirty="0"/>
              <a:t>Read second sub bullet points </a:t>
            </a:r>
          </a:p>
          <a:p>
            <a:r>
              <a:rPr lang="en-US" dirty="0"/>
              <a:t>Point out example plot on right </a:t>
            </a:r>
          </a:p>
          <a:p>
            <a:r>
              <a:rPr lang="en-US" dirty="0"/>
              <a:t>    give good idea of where majority of cells are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13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closer at </a:t>
            </a:r>
            <a:r>
              <a:rPr lang="en-US" dirty="0" err="1"/>
              <a:t>nCount</a:t>
            </a:r>
            <a:endParaRPr lang="en-US" dirty="0"/>
          </a:p>
          <a:p>
            <a:r>
              <a:rPr lang="en-US" dirty="0"/>
              <a:t>Only for one sample, but similar way of doing with other samples</a:t>
            </a:r>
          </a:p>
          <a:p>
            <a:r>
              <a:rPr lang="en-US" dirty="0"/>
              <a:t>Explain how you would make threshold</a:t>
            </a:r>
          </a:p>
          <a:p>
            <a:r>
              <a:rPr lang="en-US" dirty="0"/>
              <a:t>    lot of cells close to 0 (this is normal)</a:t>
            </a:r>
          </a:p>
          <a:p>
            <a:r>
              <a:rPr lang="en-US" dirty="0"/>
              <a:t>    could make lower threshold at around 1000, but let’s not for this example</a:t>
            </a:r>
          </a:p>
          <a:p>
            <a:r>
              <a:rPr lang="en-US" dirty="0"/>
              <a:t>    focus on high threshold</a:t>
            </a:r>
          </a:p>
          <a:p>
            <a:r>
              <a:rPr lang="en-US" dirty="0"/>
              <a:t>        lots of cells under 3e5 or 30 thousand</a:t>
            </a:r>
          </a:p>
          <a:p>
            <a:r>
              <a:rPr lang="en-US" dirty="0"/>
              <a:t>        some outliers above that</a:t>
            </a:r>
          </a:p>
          <a:p>
            <a:r>
              <a:rPr lang="en-US" dirty="0"/>
              <a:t>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39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higher threshold at 3e5</a:t>
            </a:r>
          </a:p>
          <a:p>
            <a:r>
              <a:rPr lang="en-US" dirty="0"/>
              <a:t>    could be stricter at 2e5, but overestimating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21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</a:t>
            </a:r>
            <a:r>
              <a:rPr lang="en-US" dirty="0" err="1"/>
              <a:t>nFeature</a:t>
            </a:r>
            <a:endParaRPr lang="en-US" dirty="0"/>
          </a:p>
          <a:p>
            <a:r>
              <a:rPr lang="en-US" dirty="0"/>
              <a:t>    majority of cells below 9000, but maybe too much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2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higher threshold around 8000</a:t>
            </a:r>
          </a:p>
          <a:p>
            <a:r>
              <a:rPr lang="en-US" dirty="0"/>
              <a:t>    maybe being a litter stricter here</a:t>
            </a:r>
          </a:p>
          <a:p>
            <a:r>
              <a:rPr lang="en-US" dirty="0"/>
              <a:t>    again not setting lower threshold</a:t>
            </a:r>
          </a:p>
          <a:p>
            <a:r>
              <a:rPr lang="en-US" dirty="0"/>
              <a:t>        maybe set at 100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46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percent </a:t>
            </a:r>
            <a:r>
              <a:rPr lang="en-US" dirty="0" err="1"/>
              <a:t>mito</a:t>
            </a:r>
            <a:endParaRPr lang="en-US" dirty="0"/>
          </a:p>
          <a:p>
            <a:r>
              <a:rPr lang="en-US" dirty="0"/>
              <a:t>   like being strict here</a:t>
            </a:r>
          </a:p>
          <a:p>
            <a:r>
              <a:rPr lang="en-US" dirty="0"/>
              <a:t>   most cells are below 25% and some cells with &gt;50%</a:t>
            </a:r>
          </a:p>
          <a:p>
            <a:r>
              <a:rPr lang="en-US" dirty="0"/>
              <a:t>   high </a:t>
            </a:r>
            <a:r>
              <a:rPr lang="en-US" dirty="0" err="1"/>
              <a:t>mito</a:t>
            </a:r>
            <a:r>
              <a:rPr lang="en-US" dirty="0"/>
              <a:t> content usually are dead or doublets</a:t>
            </a:r>
          </a:p>
          <a:p>
            <a:r>
              <a:rPr lang="en-US" dirty="0"/>
              <a:t>   like setting higher threshold very low (around 20%)</a:t>
            </a:r>
          </a:p>
          <a:p>
            <a:r>
              <a:rPr lang="en-US" dirty="0"/>
              <a:t>        sometimes 25%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33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higher threshold at 20%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96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55B4F-83A7-40A9-81D1-6EE7AA55F1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85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Glance at percent </a:t>
            </a:r>
            <a:r>
              <a:rPr lang="en-US" dirty="0" err="1"/>
              <a:t>ribo</a:t>
            </a:r>
            <a:endParaRPr lang="en-US" dirty="0"/>
          </a:p>
          <a:p>
            <a:r>
              <a:rPr lang="en-US" dirty="0"/>
              <a:t>     won’t filter; just something to look 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01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looking individually, like looking at combination </a:t>
            </a:r>
          </a:p>
          <a:p>
            <a:r>
              <a:rPr lang="en-US" dirty="0"/>
              <a:t>Explain scatter plots</a:t>
            </a:r>
          </a:p>
          <a:p>
            <a:r>
              <a:rPr lang="en-US" dirty="0"/>
              <a:t>Again goal is to get majority of cells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227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scatter plots with threshold lines</a:t>
            </a:r>
          </a:p>
          <a:p>
            <a:r>
              <a:rPr lang="en-US" dirty="0"/>
              <a:t>    lower threshold lines are at min value for each variable</a:t>
            </a:r>
          </a:p>
          <a:p>
            <a:r>
              <a:rPr lang="en-US" dirty="0"/>
              <a:t>    look at lower left box it makes</a:t>
            </a:r>
          </a:p>
          <a:p>
            <a:r>
              <a:rPr lang="en-US" dirty="0"/>
              <a:t>       where majority of cells are</a:t>
            </a:r>
          </a:p>
          <a:p>
            <a:r>
              <a:rPr lang="en-US" dirty="0"/>
              <a:t>    overestimating is fine</a:t>
            </a:r>
          </a:p>
          <a:p>
            <a:r>
              <a:rPr lang="en-US" dirty="0"/>
              <a:t>    if include some low-quality cells, they will cluster out into own clusters and can remove then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192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sample</a:t>
            </a:r>
          </a:p>
          <a:p>
            <a:r>
              <a:rPr lang="en-US" dirty="0"/>
              <a:t>Decide on how to filter this sample based on 4 variables</a:t>
            </a:r>
          </a:p>
          <a:p>
            <a:r>
              <a:rPr lang="en-US" dirty="0"/>
              <a:t>Just worry about higher threshold for now</a:t>
            </a:r>
          </a:p>
          <a:p>
            <a:r>
              <a:rPr lang="en-US" dirty="0"/>
              <a:t>Don’t worry about filtering on percent </a:t>
            </a:r>
            <a:r>
              <a:rPr lang="en-US" dirty="0" err="1"/>
              <a:t>ribo</a:t>
            </a:r>
            <a:endParaRPr lang="en-US" dirty="0"/>
          </a:p>
          <a:p>
            <a:r>
              <a:rPr lang="en-US" dirty="0"/>
              <a:t>No really wrong answer</a:t>
            </a:r>
          </a:p>
          <a:p>
            <a:r>
              <a:rPr lang="en-US" dirty="0"/>
              <a:t>  don’t worry if you get a different answer than someone else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86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 have gotten something similar or completely different but that’s 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78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Subjective </a:t>
            </a:r>
          </a:p>
          <a:p>
            <a:r>
              <a:rPr lang="en-US" dirty="0"/>
              <a:t>If looks good to you, then it’s probably fine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286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946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first major bullet points</a:t>
            </a:r>
          </a:p>
          <a:p>
            <a:r>
              <a:rPr lang="en-US" dirty="0"/>
              <a:t>Read second major bullet points</a:t>
            </a:r>
          </a:p>
          <a:p>
            <a:r>
              <a:rPr lang="en-US" dirty="0"/>
              <a:t>Explain plots on the right</a:t>
            </a:r>
          </a:p>
          <a:p>
            <a:r>
              <a:rPr lang="en-US" dirty="0"/>
              <a:t>    histograms plotting distribution of the CD4 gene for 2 samples</a:t>
            </a:r>
          </a:p>
          <a:p>
            <a:r>
              <a:rPr lang="en-US" dirty="0"/>
              <a:t>    took out cells that have 0 counts, so we can see the transformation</a:t>
            </a:r>
          </a:p>
          <a:p>
            <a:r>
              <a:rPr lang="en-US" dirty="0"/>
              <a:t>    top plots = raw counts</a:t>
            </a:r>
          </a:p>
          <a:p>
            <a:r>
              <a:rPr lang="en-US" dirty="0"/>
              <a:t>    bottom plots = normalized counts </a:t>
            </a:r>
          </a:p>
          <a:p>
            <a:r>
              <a:rPr lang="en-US" dirty="0"/>
              <a:t>    distribution goes to a more normal distribution</a:t>
            </a:r>
          </a:p>
          <a:p>
            <a:r>
              <a:rPr lang="en-US" dirty="0"/>
              <a:t>    can also see the values much better and samples are on same scale</a:t>
            </a:r>
          </a:p>
          <a:p>
            <a:r>
              <a:rPr lang="en-US" dirty="0"/>
              <a:t>    talk about scales for raw and normalized counts </a:t>
            </a:r>
          </a:p>
          <a:p>
            <a:r>
              <a:rPr lang="en-US" dirty="0"/>
              <a:t>        can’t compare between raw counts</a:t>
            </a:r>
          </a:p>
          <a:p>
            <a:r>
              <a:rPr lang="en-US" dirty="0"/>
              <a:t>        can compare between normalized counts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134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998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05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Seurat?</a:t>
            </a:r>
          </a:p>
          <a:p>
            <a:r>
              <a:rPr lang="en-US" dirty="0"/>
              <a:t>    read all points on slide</a:t>
            </a:r>
          </a:p>
          <a:p>
            <a:r>
              <a:rPr lang="en-US" dirty="0"/>
              <a:t>Lots of packages that do same or better</a:t>
            </a:r>
          </a:p>
          <a:p>
            <a:r>
              <a:rPr lang="en-US" dirty="0"/>
              <a:t>    Seurat is a very good tool</a:t>
            </a:r>
          </a:p>
          <a:p>
            <a:r>
              <a:rPr lang="en-US" dirty="0"/>
              <a:t>All pipelines follow similar workflow</a:t>
            </a:r>
          </a:p>
          <a:p>
            <a:r>
              <a:rPr lang="en-US" dirty="0"/>
              <a:t>    if can understand processing steps, then can use any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152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first major bullet point</a:t>
            </a:r>
          </a:p>
          <a:p>
            <a:r>
              <a:rPr lang="en-US" dirty="0"/>
              <a:t>    don’t want to run on all 10k-20k genes</a:t>
            </a:r>
          </a:p>
          <a:p>
            <a:r>
              <a:rPr lang="en-US" dirty="0"/>
              <a:t>    takes long time to run and including all will not help analysis</a:t>
            </a:r>
          </a:p>
          <a:p>
            <a:r>
              <a:rPr lang="en-US" dirty="0"/>
              <a:t>Find genes that tell us what different cell types are in our dataset</a:t>
            </a:r>
          </a:p>
          <a:p>
            <a:r>
              <a:rPr lang="en-US" dirty="0"/>
              <a:t>Categories of genes</a:t>
            </a:r>
          </a:p>
          <a:p>
            <a:r>
              <a:rPr lang="en-US" dirty="0"/>
              <a:t>    read first sub bullet points</a:t>
            </a:r>
          </a:p>
          <a:p>
            <a:r>
              <a:rPr lang="en-US" dirty="0"/>
              <a:t>    first category should already be filtered out from QC</a:t>
            </a:r>
          </a:p>
          <a:p>
            <a:r>
              <a:rPr lang="en-US" dirty="0"/>
              <a:t>    second category and TYRP1 plot</a:t>
            </a:r>
          </a:p>
          <a:p>
            <a:r>
              <a:rPr lang="en-US" dirty="0"/>
              <a:t>    third category and HBA1</a:t>
            </a:r>
          </a:p>
          <a:p>
            <a:r>
              <a:rPr lang="en-US" dirty="0"/>
              <a:t>Read second major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735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  <a:p>
            <a:r>
              <a:rPr lang="en-US" dirty="0"/>
              <a:t>All these methods will find most variable genes, which gives us most information about our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193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first major and (first) sub points</a:t>
            </a:r>
          </a:p>
          <a:p>
            <a:r>
              <a:rPr lang="en-US" dirty="0"/>
              <a:t>Explain plot on the right </a:t>
            </a:r>
          </a:p>
          <a:p>
            <a:r>
              <a:rPr lang="en-US" dirty="0"/>
              <a:t>    each dot is a gene</a:t>
            </a:r>
          </a:p>
          <a:p>
            <a:r>
              <a:rPr lang="en-US" dirty="0"/>
              <a:t>    standardized variance values are from </a:t>
            </a:r>
            <a:r>
              <a:rPr lang="en-US" dirty="0" err="1"/>
              <a:t>vst</a:t>
            </a:r>
            <a:r>
              <a:rPr lang="en-US" dirty="0"/>
              <a:t> </a:t>
            </a:r>
          </a:p>
          <a:p>
            <a:r>
              <a:rPr lang="en-US" dirty="0"/>
              <a:t>    lots of genes have very low variance (are in black)</a:t>
            </a:r>
          </a:p>
          <a:p>
            <a:r>
              <a:rPr lang="en-US" dirty="0"/>
              <a:t>    variable genes have high variance (are in red)</a:t>
            </a:r>
          </a:p>
          <a:p>
            <a:r>
              <a:rPr lang="en-US" dirty="0"/>
              <a:t>Read second and third sub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323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changing # of variable features</a:t>
            </a:r>
          </a:p>
          <a:p>
            <a:r>
              <a:rPr lang="en-US" dirty="0"/>
              <a:t>    left = focus on orange and red cluster (</a:t>
            </a:r>
            <a:r>
              <a:rPr lang="en-US" dirty="0" err="1"/>
              <a:t>underclustering</a:t>
            </a:r>
            <a:r>
              <a:rPr lang="en-US" dirty="0"/>
              <a:t>)</a:t>
            </a:r>
          </a:p>
          <a:p>
            <a:r>
              <a:rPr lang="en-US" dirty="0"/>
              <a:t>    right = more clusters but maybe not biological </a:t>
            </a:r>
          </a:p>
          <a:p>
            <a:r>
              <a:rPr lang="en-US" dirty="0"/>
              <a:t>        only way to check is to check expression of clusters</a:t>
            </a:r>
          </a:p>
          <a:p>
            <a:r>
              <a:rPr lang="en-US" dirty="0"/>
              <a:t>    middle = similar to right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9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everyone does this but I like checking on this</a:t>
            </a:r>
          </a:p>
          <a:p>
            <a:r>
              <a:rPr lang="en-US" dirty="0"/>
              <a:t>Read first major bullet points </a:t>
            </a:r>
          </a:p>
          <a:p>
            <a:r>
              <a:rPr lang="en-US" dirty="0"/>
              <a:t>Subjective process; depends on dataset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763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do a little exercise on cell cycle QC</a:t>
            </a:r>
          </a:p>
          <a:p>
            <a:r>
              <a:rPr lang="en-US" dirty="0"/>
              <a:t>Given description of 2 datasets</a:t>
            </a:r>
          </a:p>
          <a:p>
            <a:r>
              <a:rPr lang="en-US" dirty="0"/>
              <a:t>Want to decide if should correct</a:t>
            </a:r>
          </a:p>
          <a:p>
            <a:r>
              <a:rPr lang="en-US" dirty="0"/>
              <a:t>No wrong answer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132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my answers </a:t>
            </a:r>
          </a:p>
          <a:p>
            <a:r>
              <a:rPr lang="en-US" dirty="0"/>
              <a:t>Read first major bullet points</a:t>
            </a:r>
          </a:p>
          <a:p>
            <a:r>
              <a:rPr lang="en-US" dirty="0"/>
              <a:t>Read second major bullet points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010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first major bullet points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812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cell cycle batch correction</a:t>
            </a:r>
          </a:p>
          <a:p>
            <a:r>
              <a:rPr lang="en-US" dirty="0"/>
              <a:t>Explain left plot</a:t>
            </a:r>
          </a:p>
          <a:p>
            <a:r>
              <a:rPr lang="en-US" dirty="0"/>
              <a:t>Explain middle plot</a:t>
            </a:r>
          </a:p>
          <a:p>
            <a:r>
              <a:rPr lang="en-US" dirty="0"/>
              <a:t>Explain right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465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first major bullet point</a:t>
            </a:r>
          </a:p>
          <a:p>
            <a:r>
              <a:rPr lang="en-US" dirty="0"/>
              <a:t>Read second major bullet points</a:t>
            </a:r>
          </a:p>
          <a:p>
            <a:r>
              <a:rPr lang="en-US" dirty="0"/>
              <a:t>Read third major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04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customized Seurat pipeline</a:t>
            </a:r>
          </a:p>
          <a:p>
            <a:r>
              <a:rPr lang="en-US" dirty="0"/>
              <a:t>    similar to tutorial on website</a:t>
            </a:r>
          </a:p>
          <a:p>
            <a:r>
              <a:rPr lang="en-US" dirty="0"/>
              <a:t>    other good tutorials too</a:t>
            </a:r>
          </a:p>
          <a:p>
            <a:r>
              <a:rPr lang="en-US" dirty="0"/>
              <a:t>Pipeline split into 2 depending on processing needed</a:t>
            </a:r>
          </a:p>
          <a:p>
            <a:r>
              <a:rPr lang="en-US" dirty="0"/>
              <a:t>Read all bullet points on slide</a:t>
            </a:r>
          </a:p>
          <a:p>
            <a:r>
              <a:rPr lang="en-US" dirty="0"/>
              <a:t>Start with standard and go back to integration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611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Scaling sounds like normalization, {read first major bullet point}</a:t>
            </a:r>
          </a:p>
          <a:p>
            <a:r>
              <a:rPr lang="en-US" dirty="0"/>
              <a:t>Read first sub bullet points</a:t>
            </a:r>
          </a:p>
          <a:p>
            <a:r>
              <a:rPr lang="en-US" dirty="0"/>
              <a:t>Explain plots on right </a:t>
            </a:r>
          </a:p>
          <a:p>
            <a:r>
              <a:rPr lang="en-US" dirty="0"/>
              <a:t>    top is normalization</a:t>
            </a:r>
          </a:p>
          <a:p>
            <a:r>
              <a:rPr lang="en-US" dirty="0"/>
              <a:t>    bottom is scaling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467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first major bullet points</a:t>
            </a:r>
          </a:p>
          <a:p>
            <a:r>
              <a:rPr lang="en-US" dirty="0"/>
              <a:t>Read second major bullet points</a:t>
            </a:r>
          </a:p>
          <a:p>
            <a:r>
              <a:rPr lang="en-US" dirty="0"/>
              <a:t>    don’t have to regress on all of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770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first major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391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first sub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833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31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first major bullet points</a:t>
            </a:r>
          </a:p>
          <a:p>
            <a:r>
              <a:rPr lang="en-US" dirty="0"/>
              <a:t>Read second major bullet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047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of PCA plots</a:t>
            </a:r>
          </a:p>
          <a:p>
            <a:r>
              <a:rPr lang="en-US" dirty="0"/>
              <a:t>Calculated 50 components</a:t>
            </a:r>
          </a:p>
          <a:p>
            <a:r>
              <a:rPr lang="en-US" dirty="0"/>
              <a:t>Explain left plot</a:t>
            </a:r>
          </a:p>
          <a:p>
            <a:r>
              <a:rPr lang="en-US" dirty="0"/>
              <a:t>Explain middle plot</a:t>
            </a:r>
          </a:p>
          <a:p>
            <a:r>
              <a:rPr lang="en-US" dirty="0"/>
              <a:t>Explain right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920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first major bullet points</a:t>
            </a:r>
          </a:p>
          <a:p>
            <a:r>
              <a:rPr lang="en-US" dirty="0"/>
              <a:t>Read second major bullet points</a:t>
            </a:r>
          </a:p>
          <a:p>
            <a:r>
              <a:rPr lang="en-US" dirty="0"/>
              <a:t>Also another reason why I only scale 2000 genes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69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Know how PCA works and choosing all components isn’t so great</a:t>
            </a:r>
          </a:p>
          <a:p>
            <a:r>
              <a:rPr lang="en-US" dirty="0"/>
              <a:t>Read first major and first sub bullet points</a:t>
            </a:r>
          </a:p>
          <a:p>
            <a:r>
              <a:rPr lang="en-US" dirty="0"/>
              <a:t>Two methods</a:t>
            </a:r>
          </a:p>
          <a:p>
            <a:r>
              <a:rPr lang="en-US" dirty="0"/>
              <a:t>Read second sub bullet points</a:t>
            </a:r>
          </a:p>
          <a:p>
            <a:r>
              <a:rPr lang="en-US" dirty="0"/>
              <a:t>Explain plot on right</a:t>
            </a:r>
          </a:p>
          <a:p>
            <a:r>
              <a:rPr lang="en-US" dirty="0"/>
              <a:t>    just eye-ball threshold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510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Range around 15-20 PCs is good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90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wonderful dataset from </a:t>
            </a:r>
            <a:r>
              <a:rPr lang="en-US" dirty="0" err="1"/>
              <a:t>Pasca</a:t>
            </a:r>
            <a:r>
              <a:rPr lang="en-US" dirty="0"/>
              <a:t> lab</a:t>
            </a:r>
          </a:p>
          <a:p>
            <a:r>
              <a:rPr lang="en-US" dirty="0"/>
              <a:t>    study pancreatic cancer on UMICH campus</a:t>
            </a:r>
          </a:p>
          <a:p>
            <a:r>
              <a:rPr lang="en-US" dirty="0"/>
              <a:t>Thanks to Marina </a:t>
            </a:r>
            <a:r>
              <a:rPr lang="en-US" dirty="0" err="1"/>
              <a:t>Pasca</a:t>
            </a:r>
            <a:endParaRPr lang="en-US" dirty="0"/>
          </a:p>
          <a:p>
            <a:r>
              <a:rPr lang="en-US" dirty="0"/>
              <a:t>    helped with making part of pipeline for paper on dataset</a:t>
            </a:r>
          </a:p>
          <a:p>
            <a:r>
              <a:rPr lang="en-US" dirty="0"/>
              <a:t>Read first major bullet points</a:t>
            </a:r>
          </a:p>
          <a:p>
            <a:r>
              <a:rPr lang="en-US" dirty="0"/>
              <a:t>Dataset not sensitive </a:t>
            </a:r>
          </a:p>
          <a:p>
            <a:r>
              <a:rPr lang="en-US" dirty="0"/>
              <a:t>    not showing any clinical patient data</a:t>
            </a:r>
          </a:p>
          <a:p>
            <a:r>
              <a:rPr lang="en-US" dirty="0"/>
              <a:t>Read second major bullet points</a:t>
            </a:r>
          </a:p>
          <a:p>
            <a:r>
              <a:rPr lang="en-US" dirty="0"/>
              <a:t>    each sample is from a different patient</a:t>
            </a:r>
          </a:p>
          <a:p>
            <a:r>
              <a:rPr lang="en-US" dirty="0"/>
              <a:t>Mention third bullet point article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735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plot on right</a:t>
            </a:r>
          </a:p>
          <a:p>
            <a:r>
              <a:rPr lang="en-US" dirty="0"/>
              <a:t>   variance decreases after 20 PCs</a:t>
            </a:r>
          </a:p>
          <a:p>
            <a:r>
              <a:rPr lang="en-US" dirty="0"/>
              <a:t>   wanted to show but don’t usually use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209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first sub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148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have batch effect for now and skip correction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701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981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4912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changing the resolution </a:t>
            </a:r>
          </a:p>
          <a:p>
            <a:r>
              <a:rPr lang="en-US" dirty="0"/>
              <a:t>Explain plots </a:t>
            </a:r>
          </a:p>
          <a:p>
            <a:r>
              <a:rPr lang="en-US" dirty="0"/>
              <a:t>Don’t want to over cluster too much</a:t>
            </a:r>
          </a:p>
          <a:p>
            <a:r>
              <a:rPr lang="en-US" dirty="0"/>
              <a:t>    more work for you to merge them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843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7551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TSNE = Clusters evenly spaced so locally don’t know where T cells could be</a:t>
            </a:r>
          </a:p>
          <a:p>
            <a:r>
              <a:rPr lang="en-US" dirty="0"/>
              <a:t>    could be over here or over here</a:t>
            </a:r>
          </a:p>
          <a:p>
            <a:r>
              <a:rPr lang="en-US" dirty="0"/>
              <a:t>UMAP = similar T cell clusters will be close to each other</a:t>
            </a:r>
          </a:p>
          <a:p>
            <a:r>
              <a:rPr lang="en-US" dirty="0"/>
              <a:t>    distance among cell types </a:t>
            </a:r>
          </a:p>
          <a:p>
            <a:r>
              <a:rPr lang="en-US" dirty="0"/>
              <a:t>    cells/clusters similar to each other will be closer to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835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starting annotating, I like doing DE </a:t>
            </a:r>
          </a:p>
          <a:p>
            <a:r>
              <a:rPr lang="en-US" dirty="0"/>
              <a:t>Skip conserved markers for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6987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52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Transitioning from </a:t>
            </a:r>
            <a:r>
              <a:rPr lang="en-US" dirty="0" err="1"/>
              <a:t>cellranger</a:t>
            </a:r>
            <a:r>
              <a:rPr lang="en-US" dirty="0"/>
              <a:t> to Seurat, some points on importing the counts matrix</a:t>
            </a:r>
          </a:p>
          <a:p>
            <a:r>
              <a:rPr lang="en-US" dirty="0"/>
              <a:t>Read first bullet point</a:t>
            </a:r>
          </a:p>
          <a:p>
            <a:r>
              <a:rPr lang="en-US"/>
              <a:t>Read </a:t>
            </a:r>
            <a:r>
              <a:rPr lang="en-US" dirty="0"/>
              <a:t>second major bullet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6365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824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methods; here are the available methods</a:t>
            </a:r>
          </a:p>
          <a:p>
            <a:r>
              <a:rPr lang="en-US" dirty="0"/>
              <a:t>Point out </a:t>
            </a:r>
            <a:r>
              <a:rPr lang="en-US" dirty="0" err="1"/>
              <a:t>wilcox</a:t>
            </a:r>
            <a:r>
              <a:rPr lang="en-US" dirty="0"/>
              <a:t>; default</a:t>
            </a:r>
          </a:p>
          <a:p>
            <a:r>
              <a:rPr lang="en-US" dirty="0"/>
              <a:t>Read second major bullet points</a:t>
            </a:r>
          </a:p>
          <a:p>
            <a:r>
              <a:rPr lang="en-US" dirty="0"/>
              <a:t>    can use other methods and compare to make sure results are consistent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372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DE output table, but first explain columns</a:t>
            </a:r>
          </a:p>
          <a:p>
            <a:r>
              <a:rPr lang="en-US" dirty="0"/>
              <a:t>5-6 columns</a:t>
            </a:r>
          </a:p>
          <a:p>
            <a:r>
              <a:rPr lang="en-US" dirty="0"/>
              <a:t>Read all bullet points</a:t>
            </a:r>
          </a:p>
          <a:p>
            <a:r>
              <a:rPr lang="en-US" dirty="0"/>
              <a:t>    reduce false positives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2773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DE table</a:t>
            </a:r>
          </a:p>
          <a:p>
            <a:r>
              <a:rPr lang="en-US" dirty="0"/>
              <a:t>Top 20 DE genes for cluster 0</a:t>
            </a:r>
          </a:p>
          <a:p>
            <a:r>
              <a:rPr lang="en-US" dirty="0"/>
              <a:t>Explain CCL5 row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1429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15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 step and in dashed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50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first major bullet point </a:t>
            </a:r>
          </a:p>
          <a:p>
            <a:r>
              <a:rPr lang="en-US" dirty="0"/>
              <a:t>Point out sparse matrix picture</a:t>
            </a:r>
          </a:p>
          <a:p>
            <a:r>
              <a:rPr lang="en-US" dirty="0"/>
              <a:t>Read first sub bullet points</a:t>
            </a:r>
          </a:p>
          <a:p>
            <a:r>
              <a:rPr lang="en-US" dirty="0"/>
              <a:t>If wanted to fix dropout problem, can do imputation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45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first major bullet points</a:t>
            </a:r>
          </a:p>
          <a:p>
            <a:r>
              <a:rPr lang="en-US" dirty="0"/>
              <a:t>Read second major bullet points</a:t>
            </a:r>
          </a:p>
          <a:p>
            <a:r>
              <a:rPr lang="en-US" dirty="0"/>
              <a:t>    might fill in values, but {first sub bullet point}</a:t>
            </a:r>
          </a:p>
          <a:p>
            <a:r>
              <a:rPr lang="en-US" dirty="0"/>
              <a:t>    I don’t like using imputation because of introducing more false signals </a:t>
            </a:r>
          </a:p>
          <a:p>
            <a:r>
              <a:rPr lang="en-US" dirty="0"/>
              <a:t>Read third major bullet points</a:t>
            </a:r>
          </a:p>
          <a:p>
            <a:r>
              <a:rPr lang="en-US" dirty="0"/>
              <a:t>   point out link</a:t>
            </a:r>
          </a:p>
          <a:p>
            <a:r>
              <a:rPr lang="en-US" dirty="0"/>
              <a:t>If joining for lab section, won’t run imputation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55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1A3D-F6D4-43FE-9318-5A8BAC7E5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B2980-99DA-4271-B5DE-302B3F626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E1E44-1005-4DFB-968B-27D17F9E3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FA5C-DA3F-4552-9BA0-B9505FF6DB1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F1A6B-B98D-40A2-AEFB-5BD02134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9BF97-C58E-4103-9112-16B88D95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A70A-AEB2-487A-8E26-89B11961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7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A52CB-E23B-4966-A236-39917C66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EDC32-DE6E-4909-BAFD-EF51875B6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55BE3-DE6E-48A1-A54C-5B2E2E09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FA5C-DA3F-4552-9BA0-B9505FF6DB1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C40E0-755A-4FF1-B013-8C11A275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0D9B0-6221-4CE3-A083-72403227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A70A-AEB2-487A-8E26-89B11961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4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56005-8F36-4B96-9376-D5D1B442F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D2E66-F923-4DCC-80A9-45A620A41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046F2-721F-4E88-8CD0-887A88E8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FA5C-DA3F-4552-9BA0-B9505FF6DB1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0F666-2DA6-4CE6-BCB9-DBAE953C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B85D0-AF55-4B80-92BE-DE4D4DF0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A70A-AEB2-487A-8E26-89B11961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6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032ED-BF00-409E-8437-8A695ECA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0BB1-89CB-4F48-8730-13B26F6C1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BCC11-7712-46E4-81B2-F081A9DF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FA5C-DA3F-4552-9BA0-B9505FF6DB1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5B7F7-45F0-4E63-8B24-E5A1250F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9E9F5-D4B7-4CA5-BB32-6E666269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A70A-AEB2-487A-8E26-89B11961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9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00CF-F465-4098-890A-94CAA355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460FF-FE1C-4D0F-BD31-B3A92EF3A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416F8-B26C-4BD5-A244-CA2D912E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FA5C-DA3F-4552-9BA0-B9505FF6DB1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C3EB0-5583-4D9A-A5BB-B788E4B1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17333-F9EF-46C8-8BA3-8A0503B4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A70A-AEB2-487A-8E26-89B11961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3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589C-1E38-406B-AC78-E146DB5A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DA19A-0038-4A61-A809-F943D35FD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831E7-D718-462E-9AA7-5C2E01A33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A6F2E-EDED-489D-A07C-CAA4C666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FA5C-DA3F-4552-9BA0-B9505FF6DB1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4259B-B006-475F-AB0E-FA0DB7D3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B6F85-B640-4EF1-AAB0-3C512260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A70A-AEB2-487A-8E26-89B11961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8313-5C5E-4777-AEB1-1373C0DD9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7709C-B259-44AE-88B2-CFAABC221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28C86-D9CD-49AE-A148-8567AE440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9DD64-4420-45DA-A33D-64FCCF410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5D793-098F-45C2-A9BA-35E2DDEB5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CC57F0-4864-4086-A4E6-D350DFC6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FA5C-DA3F-4552-9BA0-B9505FF6DB1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F63D9-2402-4395-BA76-E551CDB9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08570-AFA1-4898-8C66-D07B9F3F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A70A-AEB2-487A-8E26-89B11961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79B4-A03E-47E9-B920-0DDDC984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905A0E-320C-4A1C-B2F9-6D576739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FA5C-DA3F-4552-9BA0-B9505FF6DB1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47DCA-1C47-4A0A-A393-9499885C8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9E7B0-1675-44B3-A325-FFCACE86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A70A-AEB2-487A-8E26-89B11961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3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D8373-375D-4283-A3C9-E25933E7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FA5C-DA3F-4552-9BA0-B9505FF6DB1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4C234-AFFE-4B58-AAB4-FB0F4CD39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61BF5-96D6-4A6E-9EA2-AD9B0482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A70A-AEB2-487A-8E26-89B11961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3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27F44-E2B1-4253-9F80-F5AE3D7F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0DBAC-BEEC-41A5-B41D-905987327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AD93A-72D4-4CFE-9A1A-ECEBB1160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68389-8D03-4DC9-9017-04865005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FA5C-DA3F-4552-9BA0-B9505FF6DB1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D0EC8-441A-4355-92AB-51B6BFF28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89B63-55D9-47C9-8C74-8B1A9210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A70A-AEB2-487A-8E26-89B11961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0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8AF6-E761-4009-8904-DC58934A0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BCA7A-0EFA-45A3-8EE6-37AEC662A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E1D3C-4B59-4782-8433-A512078A0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4C4BF-DAD3-4162-B795-D95BB7AD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FA5C-DA3F-4552-9BA0-B9505FF6DB1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E3101-22C3-418B-B183-3CC4A793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D87C2-79EC-4E2B-82C8-1534E1A9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A70A-AEB2-487A-8E26-89B11961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8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B5661-08CB-400E-9323-C22E0A32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3952-5B81-4439-A7B0-93D4E5EDB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BEC34-DA6E-4108-A469-057CAEB2E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CFA5C-DA3F-4552-9BA0-B9505FF6DB1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6E35D-C88D-41B9-8111-7E53E1C1E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9B88C-D344-4C16-89B7-1846C7637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2A70A-AEB2-487A-8E26-89B11961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8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ell.com/cell/fulltext/S0092-8674(21)00583-3?_returnURL=https%3A%2F%2Flinkinghub.elsevier.com%2Fretrieve%2Fpii%2FS0092867421005833%3Fshowall%3Dtru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achmephysiology.com/biochemistry/cell-growth-death/cell-cycle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code/rtatman/data-cleaning-challenge-scale-and-normalize-data/notebook" TargetMode="External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mdlinetips.com/2018/03/sparse-matrices-in-python-with-scipy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enomebiology.biomedcentral.com/articles/10.1186/s13059-020-02132-x#Sec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B3D1-D42D-471A-82D2-ED809A5E5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scRNA</a:t>
            </a:r>
            <a:r>
              <a:rPr lang="en-US" dirty="0"/>
              <a:t>-seq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D4DAC-5DFE-43A6-9850-EE791F8CFD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CDS-SR </a:t>
            </a:r>
            <a:r>
              <a:rPr lang="en-US" dirty="0" err="1"/>
              <a:t>scRNA</a:t>
            </a:r>
            <a:r>
              <a:rPr lang="en-US" dirty="0"/>
              <a:t>-seq Workshop 2022</a:t>
            </a:r>
          </a:p>
          <a:p>
            <a:r>
              <a:rPr lang="en-US" dirty="0"/>
              <a:t>(Section 1)</a:t>
            </a:r>
          </a:p>
          <a:p>
            <a:endParaRPr lang="en-US" dirty="0"/>
          </a:p>
          <a:p>
            <a:r>
              <a:rPr lang="en-US" dirty="0"/>
              <a:t>Seurat (Counts to Results)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2B6BE1-43B7-40FF-AFD2-02CB756C9AE8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141871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44FF14D-DD81-47C0-A114-BD14A3EEF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54D4EF-63E5-401F-9CFA-23C96B7C33B0}"/>
              </a:ext>
            </a:extLst>
          </p:cNvPr>
          <p:cNvSpPr/>
          <p:nvPr/>
        </p:nvSpPr>
        <p:spPr>
          <a:xfrm>
            <a:off x="2838027" y="1837675"/>
            <a:ext cx="1236133" cy="68200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D7ECA-589F-4F90-92D4-8F3C96B52E3D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10</a:t>
            </a:r>
          </a:p>
        </p:txBody>
      </p:sp>
    </p:spTree>
    <p:extLst>
      <p:ext uri="{BB962C8B-B14F-4D97-AF65-F5344CB8AC3E}">
        <p14:creationId xmlns:p14="http://schemas.microsoft.com/office/powerpoint/2010/main" val="2100690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9DB6-21A8-40F0-9EF2-D9E19B10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 and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AA36B-EB2D-4599-B2F1-7ECDBC343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QC = Quality control</a:t>
            </a:r>
          </a:p>
          <a:p>
            <a:r>
              <a:rPr lang="en-US" dirty="0"/>
              <a:t>Importance of QC:</a:t>
            </a:r>
          </a:p>
          <a:p>
            <a:pPr lvl="1"/>
            <a:r>
              <a:rPr lang="en-US" u="sng" dirty="0"/>
              <a:t>Goal = Filter low-quality cells (dead, empty, and doublets/</a:t>
            </a:r>
            <a:r>
              <a:rPr lang="en-US" u="sng" dirty="0" err="1"/>
              <a:t>multiplets</a:t>
            </a:r>
            <a:r>
              <a:rPr lang="en-US" u="sng" dirty="0"/>
              <a:t>) </a:t>
            </a:r>
          </a:p>
          <a:p>
            <a:pPr lvl="2"/>
            <a:r>
              <a:rPr lang="en-US" dirty="0"/>
              <a:t>Empty = express little or no genes</a:t>
            </a:r>
          </a:p>
          <a:p>
            <a:pPr lvl="2"/>
            <a:r>
              <a:rPr lang="en-US" dirty="0"/>
              <a:t>Dead = express low but are mainly mitochondrial genes</a:t>
            </a:r>
          </a:p>
          <a:p>
            <a:pPr lvl="3"/>
            <a:r>
              <a:rPr lang="en-US" dirty="0"/>
              <a:t>Apoptotic or lysed cells</a:t>
            </a:r>
          </a:p>
          <a:p>
            <a:pPr lvl="2"/>
            <a:r>
              <a:rPr lang="en-US" dirty="0"/>
              <a:t>Doublets/</a:t>
            </a:r>
            <a:r>
              <a:rPr lang="en-US" dirty="0" err="1"/>
              <a:t>multiplets</a:t>
            </a:r>
            <a:r>
              <a:rPr lang="en-US" dirty="0"/>
              <a:t> = extremely highly expresses genes</a:t>
            </a:r>
          </a:p>
          <a:p>
            <a:pPr lvl="3"/>
            <a:r>
              <a:rPr lang="en-US" dirty="0"/>
              <a:t>Due to multiple cells being sequenced in same droplets</a:t>
            </a:r>
          </a:p>
          <a:p>
            <a:pPr marL="1371600" lvl="3" indent="0">
              <a:buNone/>
            </a:pPr>
            <a:endParaRPr lang="en-US" dirty="0"/>
          </a:p>
          <a:p>
            <a:r>
              <a:rPr lang="en-US" dirty="0"/>
              <a:t>How do I filter low-quality cells?</a:t>
            </a:r>
          </a:p>
          <a:p>
            <a:pPr lvl="1"/>
            <a:r>
              <a:rPr lang="en-US" dirty="0"/>
              <a:t>Subjective</a:t>
            </a:r>
          </a:p>
          <a:p>
            <a:pPr lvl="1"/>
            <a:r>
              <a:rPr lang="en-US" dirty="0"/>
              <a:t>Ex: eye-ball thresholds, statistical thresholds (quantiles, mean, etc.)</a:t>
            </a:r>
          </a:p>
          <a:p>
            <a:pPr lvl="1"/>
            <a:r>
              <a:rPr lang="en-US" dirty="0"/>
              <a:t>Just need to make sure data looks okay before moving 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DA071-249E-4D7E-8F48-764AB27E7C9D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2886866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9DB6-21A8-40F0-9EF2-D9E19B10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 and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AA36B-EB2D-4599-B2F1-7ECDBC343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026" y="1673340"/>
            <a:ext cx="10381369" cy="4351338"/>
          </a:xfrm>
        </p:spPr>
        <p:txBody>
          <a:bodyPr>
            <a:normAutofit/>
          </a:bodyPr>
          <a:lstStyle/>
          <a:p>
            <a:r>
              <a:rPr lang="en-US" dirty="0"/>
              <a:t>In Seurat, when importing (and creating object), there is some filtering</a:t>
            </a:r>
          </a:p>
          <a:p>
            <a:pPr lvl="1"/>
            <a:r>
              <a:rPr lang="en-US" dirty="0"/>
              <a:t>Two checks:</a:t>
            </a:r>
          </a:p>
          <a:p>
            <a:pPr lvl="2"/>
            <a:r>
              <a:rPr lang="en-US" dirty="0"/>
              <a:t>Exclude cells that express extremely low or no genes</a:t>
            </a:r>
          </a:p>
          <a:p>
            <a:pPr lvl="2"/>
            <a:r>
              <a:rPr lang="en-US" dirty="0"/>
              <a:t>Exclude genes that are expressed in small # or no cells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423A87-66F6-43CA-9A6F-8A1BDD7991A4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12</a:t>
            </a:r>
          </a:p>
        </p:txBody>
      </p:sp>
    </p:spTree>
    <p:extLst>
      <p:ext uri="{BB962C8B-B14F-4D97-AF65-F5344CB8AC3E}">
        <p14:creationId xmlns:p14="http://schemas.microsoft.com/office/powerpoint/2010/main" val="3748004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9DB6-21A8-40F0-9EF2-D9E19B10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 and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AA36B-EB2D-4599-B2F1-7ECDBC343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027" y="1673340"/>
            <a:ext cx="5001486" cy="4351338"/>
          </a:xfrm>
        </p:spPr>
        <p:txBody>
          <a:bodyPr>
            <a:normAutofit/>
          </a:bodyPr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 err="1"/>
              <a:t>min.cells</a:t>
            </a:r>
            <a:r>
              <a:rPr lang="en-US" dirty="0"/>
              <a:t> = 3, </a:t>
            </a:r>
            <a:r>
              <a:rPr lang="en-US" dirty="0" err="1"/>
              <a:t>min.features</a:t>
            </a:r>
            <a:r>
              <a:rPr lang="en-US" dirty="0"/>
              <a:t> = 100</a:t>
            </a:r>
          </a:p>
          <a:p>
            <a:pPr lvl="2"/>
            <a:r>
              <a:rPr lang="en-US" dirty="0"/>
              <a:t>Exclude features/genes detected in &lt; 3 cells</a:t>
            </a:r>
          </a:p>
          <a:p>
            <a:pPr lvl="2"/>
            <a:r>
              <a:rPr lang="en-US" dirty="0"/>
              <a:t>Exclude cells that expresses &lt; 100 features/genes</a:t>
            </a:r>
          </a:p>
          <a:p>
            <a:pPr lvl="2"/>
            <a:r>
              <a:rPr lang="en-US" dirty="0"/>
              <a:t>Expressed = count &gt; 0</a:t>
            </a:r>
          </a:p>
          <a:p>
            <a:pPr lvl="1"/>
            <a:endParaRPr 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1FF98F8-D03A-4A40-B2CA-7DECC51770E5}"/>
              </a:ext>
            </a:extLst>
          </p:cNvPr>
          <p:cNvGrpSpPr/>
          <p:nvPr/>
        </p:nvGrpSpPr>
        <p:grpSpPr>
          <a:xfrm>
            <a:off x="6735636" y="979783"/>
            <a:ext cx="4478941" cy="2104240"/>
            <a:chOff x="7012019" y="1366784"/>
            <a:chExt cx="4478941" cy="210424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667F6A-6C27-4ABA-9376-997D342F7FAB}"/>
                </a:ext>
              </a:extLst>
            </p:cNvPr>
            <p:cNvSpPr txBox="1"/>
            <p:nvPr/>
          </p:nvSpPr>
          <p:spPr>
            <a:xfrm>
              <a:off x="8352713" y="1366784"/>
              <a:ext cx="170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err="1"/>
                <a:t>min.cells</a:t>
              </a:r>
              <a:r>
                <a:rPr lang="en-US" u="sng" dirty="0"/>
                <a:t> = 3 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799B7CE-F8A2-41B1-8DFF-ABD3E607042F}"/>
                </a:ext>
              </a:extLst>
            </p:cNvPr>
            <p:cNvSpPr/>
            <p:nvPr/>
          </p:nvSpPr>
          <p:spPr>
            <a:xfrm>
              <a:off x="8473440" y="1848117"/>
              <a:ext cx="3017520" cy="162290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047424-CCC9-404F-9118-4699D36C3DA9}"/>
                </a:ext>
              </a:extLst>
            </p:cNvPr>
            <p:cNvGrpSpPr/>
            <p:nvPr/>
          </p:nvGrpSpPr>
          <p:grpSpPr>
            <a:xfrm>
              <a:off x="8986443" y="2532972"/>
              <a:ext cx="516890" cy="456005"/>
              <a:chOff x="1903730" y="1740613"/>
              <a:chExt cx="516890" cy="45600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4F8870F-EBBB-46C1-AD5F-E00CA2E1E347}"/>
                  </a:ext>
                </a:extLst>
              </p:cNvPr>
              <p:cNvSpPr/>
              <p:nvPr/>
            </p:nvSpPr>
            <p:spPr>
              <a:xfrm>
                <a:off x="1903730" y="1742440"/>
                <a:ext cx="219710" cy="20970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275EFB8-600A-4FA0-8FA7-D13766412AE2}"/>
                  </a:ext>
                </a:extLst>
              </p:cNvPr>
              <p:cNvSpPr/>
              <p:nvPr/>
            </p:nvSpPr>
            <p:spPr>
              <a:xfrm>
                <a:off x="2013585" y="1986911"/>
                <a:ext cx="219710" cy="20970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283C336-7D48-4DE4-9DCD-6D37BC9D6CE3}"/>
                  </a:ext>
                </a:extLst>
              </p:cNvPr>
              <p:cNvSpPr/>
              <p:nvPr/>
            </p:nvSpPr>
            <p:spPr>
              <a:xfrm>
                <a:off x="2200910" y="1740613"/>
                <a:ext cx="219710" cy="20970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7B4CB09-2CC5-44E0-A977-A28236C3AEE4}"/>
                </a:ext>
              </a:extLst>
            </p:cNvPr>
            <p:cNvGrpSpPr/>
            <p:nvPr/>
          </p:nvGrpSpPr>
          <p:grpSpPr>
            <a:xfrm>
              <a:off x="10151437" y="2326943"/>
              <a:ext cx="1075689" cy="734954"/>
              <a:chOff x="4781550" y="1537016"/>
              <a:chExt cx="1075689" cy="734954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3E24843-F3E8-49B6-A401-D610ABD70A3D}"/>
                  </a:ext>
                </a:extLst>
              </p:cNvPr>
              <p:cNvSpPr/>
              <p:nvPr/>
            </p:nvSpPr>
            <p:spPr>
              <a:xfrm>
                <a:off x="4781550" y="1762595"/>
                <a:ext cx="219710" cy="20970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2FD7555-9794-482E-8DD0-945F0CA78DE6}"/>
                  </a:ext>
                </a:extLst>
              </p:cNvPr>
              <p:cNvSpPr/>
              <p:nvPr/>
            </p:nvSpPr>
            <p:spPr>
              <a:xfrm>
                <a:off x="4859973" y="2038623"/>
                <a:ext cx="219710" cy="20970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1BFB086-B0CC-4570-9C49-3D7DA2D641CC}"/>
                  </a:ext>
                </a:extLst>
              </p:cNvPr>
              <p:cNvSpPr/>
              <p:nvPr/>
            </p:nvSpPr>
            <p:spPr>
              <a:xfrm>
                <a:off x="5043805" y="1828916"/>
                <a:ext cx="219710" cy="20970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CB32BFC-CE61-406E-9A36-F6B484F1CE4E}"/>
                  </a:ext>
                </a:extLst>
              </p:cNvPr>
              <p:cNvSpPr/>
              <p:nvPr/>
            </p:nvSpPr>
            <p:spPr>
              <a:xfrm>
                <a:off x="5188585" y="2043288"/>
                <a:ext cx="219710" cy="20970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B5544CB-B488-4A86-9016-8E778AD81FFE}"/>
                  </a:ext>
                </a:extLst>
              </p:cNvPr>
              <p:cNvSpPr/>
              <p:nvPr/>
            </p:nvSpPr>
            <p:spPr>
              <a:xfrm>
                <a:off x="5471160" y="2062263"/>
                <a:ext cx="219710" cy="20970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55F9B64-CB17-47A9-8C01-82367A1A19E4}"/>
                  </a:ext>
                </a:extLst>
              </p:cNvPr>
              <p:cNvSpPr/>
              <p:nvPr/>
            </p:nvSpPr>
            <p:spPr>
              <a:xfrm>
                <a:off x="5529262" y="1597694"/>
                <a:ext cx="219710" cy="20970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D50F098-F3C1-4270-B020-243703BE2D59}"/>
                  </a:ext>
                </a:extLst>
              </p:cNvPr>
              <p:cNvSpPr/>
              <p:nvPr/>
            </p:nvSpPr>
            <p:spPr>
              <a:xfrm>
                <a:off x="4980940" y="1560908"/>
                <a:ext cx="219710" cy="20970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F7CBD18-3F4B-418D-910A-BFF4D1FA0A02}"/>
                  </a:ext>
                </a:extLst>
              </p:cNvPr>
              <p:cNvSpPr/>
              <p:nvPr/>
            </p:nvSpPr>
            <p:spPr>
              <a:xfrm>
                <a:off x="5348605" y="1807401"/>
                <a:ext cx="219710" cy="20970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E811EC3-FDB7-4583-A5A6-72E7001752D3}"/>
                  </a:ext>
                </a:extLst>
              </p:cNvPr>
              <p:cNvSpPr/>
              <p:nvPr/>
            </p:nvSpPr>
            <p:spPr>
              <a:xfrm>
                <a:off x="5238750" y="1537016"/>
                <a:ext cx="219710" cy="20970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78E5163-5323-47F2-98FE-988A6B45B751}"/>
                  </a:ext>
                </a:extLst>
              </p:cNvPr>
              <p:cNvSpPr/>
              <p:nvPr/>
            </p:nvSpPr>
            <p:spPr>
              <a:xfrm>
                <a:off x="5637529" y="1832881"/>
                <a:ext cx="219710" cy="20970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DEC2539-8604-46CC-B916-D55E5FACBF2B}"/>
                </a:ext>
              </a:extLst>
            </p:cNvPr>
            <p:cNvGrpSpPr/>
            <p:nvPr/>
          </p:nvGrpSpPr>
          <p:grpSpPr>
            <a:xfrm>
              <a:off x="7503314" y="2633352"/>
              <a:ext cx="429260" cy="359366"/>
              <a:chOff x="2040415" y="1762595"/>
              <a:chExt cx="429260" cy="35936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59568CD-3170-4CAC-B967-AC56B1A9832B}"/>
                  </a:ext>
                </a:extLst>
              </p:cNvPr>
              <p:cNvSpPr/>
              <p:nvPr/>
            </p:nvSpPr>
            <p:spPr>
              <a:xfrm>
                <a:off x="2040415" y="1762595"/>
                <a:ext cx="219710" cy="20970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8F26B50-D435-443C-B310-E897B56CBB8E}"/>
                  </a:ext>
                </a:extLst>
              </p:cNvPr>
              <p:cNvSpPr/>
              <p:nvPr/>
            </p:nvSpPr>
            <p:spPr>
              <a:xfrm>
                <a:off x="2249965" y="1912254"/>
                <a:ext cx="219710" cy="20970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A3C2FC-EF98-42D8-A07F-1905D1A3486E}"/>
                </a:ext>
              </a:extLst>
            </p:cNvPr>
            <p:cNvSpPr txBox="1"/>
            <p:nvPr/>
          </p:nvSpPr>
          <p:spPr>
            <a:xfrm>
              <a:off x="7333810" y="1891720"/>
              <a:ext cx="934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Exclude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9C910C9-29F7-4869-9EEC-5B715EB4E136}"/>
                </a:ext>
              </a:extLst>
            </p:cNvPr>
            <p:cNvSpPr txBox="1"/>
            <p:nvPr/>
          </p:nvSpPr>
          <p:spPr>
            <a:xfrm>
              <a:off x="9367483" y="1895342"/>
              <a:ext cx="934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Include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F142B9-D678-4A99-BDF2-0E71E794E7F7}"/>
                </a:ext>
              </a:extLst>
            </p:cNvPr>
            <p:cNvSpPr txBox="1"/>
            <p:nvPr/>
          </p:nvSpPr>
          <p:spPr>
            <a:xfrm>
              <a:off x="7012019" y="3090465"/>
              <a:ext cx="1551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Gene_1 = 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C52457-17BF-4072-9657-BD9D5727A29F}"/>
                </a:ext>
              </a:extLst>
            </p:cNvPr>
            <p:cNvSpPr txBox="1"/>
            <p:nvPr/>
          </p:nvSpPr>
          <p:spPr>
            <a:xfrm>
              <a:off x="8563651" y="3090465"/>
              <a:ext cx="1306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Gene_2 = 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889F80-7E62-4396-83BE-4903051DE28E}"/>
                </a:ext>
              </a:extLst>
            </p:cNvPr>
            <p:cNvSpPr txBox="1"/>
            <p:nvPr/>
          </p:nvSpPr>
          <p:spPr>
            <a:xfrm>
              <a:off x="9933550" y="3101692"/>
              <a:ext cx="1466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Gene_3 = 10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14C8F2D-36EE-44AC-B776-E74E28CAA923}"/>
              </a:ext>
            </a:extLst>
          </p:cNvPr>
          <p:cNvGrpSpPr/>
          <p:nvPr/>
        </p:nvGrpSpPr>
        <p:grpSpPr>
          <a:xfrm>
            <a:off x="6529419" y="3471722"/>
            <a:ext cx="4685158" cy="2367578"/>
            <a:chOff x="7089050" y="3909397"/>
            <a:chExt cx="4685158" cy="236757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745DB0-FFC3-4367-AC57-8575F7140E1E}"/>
                </a:ext>
              </a:extLst>
            </p:cNvPr>
            <p:cNvSpPr txBox="1"/>
            <p:nvPr/>
          </p:nvSpPr>
          <p:spPr>
            <a:xfrm>
              <a:off x="8221989" y="3909397"/>
              <a:ext cx="2007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err="1"/>
                <a:t>min.features</a:t>
              </a:r>
              <a:r>
                <a:rPr lang="en-US" u="sng" dirty="0"/>
                <a:t> = 100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AE22029-600D-4277-8A56-9291A318F7D6}"/>
                </a:ext>
              </a:extLst>
            </p:cNvPr>
            <p:cNvSpPr txBox="1"/>
            <p:nvPr/>
          </p:nvSpPr>
          <p:spPr>
            <a:xfrm>
              <a:off x="7089050" y="5836573"/>
              <a:ext cx="1551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Cell_1 = 10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8233842-B6A1-40C2-84A5-9F1E21A8111C}"/>
                </a:ext>
              </a:extLst>
            </p:cNvPr>
            <p:cNvSpPr txBox="1"/>
            <p:nvPr/>
          </p:nvSpPr>
          <p:spPr>
            <a:xfrm>
              <a:off x="8807726" y="5801019"/>
              <a:ext cx="1551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Cell_2 = 100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16C57FC-5048-4257-8BF7-3B449AF41CE8}"/>
                </a:ext>
              </a:extLst>
            </p:cNvPr>
            <p:cNvSpPr txBox="1"/>
            <p:nvPr/>
          </p:nvSpPr>
          <p:spPr>
            <a:xfrm>
              <a:off x="10222576" y="5801019"/>
              <a:ext cx="1551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Cell_3 = 5000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D6D8375-29A1-4FB8-91D1-6ABD3843B03D}"/>
                </a:ext>
              </a:extLst>
            </p:cNvPr>
            <p:cNvGrpSpPr/>
            <p:nvPr/>
          </p:nvGrpSpPr>
          <p:grpSpPr>
            <a:xfrm>
              <a:off x="9096298" y="4859278"/>
              <a:ext cx="974488" cy="894646"/>
              <a:chOff x="8496608" y="4892577"/>
              <a:chExt cx="974488" cy="894646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621D845-BB23-4A7D-9757-C09A93182866}"/>
                  </a:ext>
                </a:extLst>
              </p:cNvPr>
              <p:cNvSpPr/>
              <p:nvPr/>
            </p:nvSpPr>
            <p:spPr>
              <a:xfrm>
                <a:off x="8496608" y="4892577"/>
                <a:ext cx="974488" cy="894646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111E62EC-C394-4DA8-816B-DAF22FC84BED}"/>
                  </a:ext>
                </a:extLst>
              </p:cNvPr>
              <p:cNvSpPr/>
              <p:nvPr/>
            </p:nvSpPr>
            <p:spPr>
              <a:xfrm>
                <a:off x="8742237" y="5098880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BB2FA6ED-48F9-4E54-92BA-06CB30F073CC}"/>
                  </a:ext>
                </a:extLst>
              </p:cNvPr>
              <p:cNvSpPr/>
              <p:nvPr/>
            </p:nvSpPr>
            <p:spPr>
              <a:xfrm>
                <a:off x="8702051" y="5306601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6EE4DA31-CAAF-4824-B90A-477D744B1566}"/>
                  </a:ext>
                </a:extLst>
              </p:cNvPr>
              <p:cNvSpPr/>
              <p:nvPr/>
            </p:nvSpPr>
            <p:spPr>
              <a:xfrm>
                <a:off x="8987866" y="5119027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CF2084DB-1BF0-4694-901A-A6F96141BCEE}"/>
                  </a:ext>
                </a:extLst>
              </p:cNvPr>
              <p:cNvSpPr/>
              <p:nvPr/>
            </p:nvSpPr>
            <p:spPr>
              <a:xfrm>
                <a:off x="9219524" y="5222369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4E313004-F2A8-4BF6-81A7-525F9E0BA2BB}"/>
                  </a:ext>
                </a:extLst>
              </p:cNvPr>
              <p:cNvSpPr/>
              <p:nvPr/>
            </p:nvSpPr>
            <p:spPr>
              <a:xfrm>
                <a:off x="9004643" y="5331420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2941FF48-CE1F-4718-979F-5585DB6042E1}"/>
                  </a:ext>
                </a:extLst>
              </p:cNvPr>
              <p:cNvSpPr/>
              <p:nvPr/>
            </p:nvSpPr>
            <p:spPr>
              <a:xfrm>
                <a:off x="8833535" y="5514322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DCB2D2E5-6578-48D3-9AB9-8F5CD1A6DE78}"/>
                  </a:ext>
                </a:extLst>
              </p:cNvPr>
              <p:cNvSpPr/>
              <p:nvPr/>
            </p:nvSpPr>
            <p:spPr>
              <a:xfrm>
                <a:off x="9134478" y="5484463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A6D94D3-F106-4114-8E4A-F2593EAA5D50}"/>
                </a:ext>
              </a:extLst>
            </p:cNvPr>
            <p:cNvGrpSpPr/>
            <p:nvPr/>
          </p:nvGrpSpPr>
          <p:grpSpPr>
            <a:xfrm>
              <a:off x="7371554" y="4894832"/>
              <a:ext cx="974488" cy="894646"/>
              <a:chOff x="7021704" y="4892577"/>
              <a:chExt cx="974488" cy="894646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77817E4-0D03-4056-A633-60CAC78A0A09}"/>
                  </a:ext>
                </a:extLst>
              </p:cNvPr>
              <p:cNvSpPr/>
              <p:nvPr/>
            </p:nvSpPr>
            <p:spPr>
              <a:xfrm>
                <a:off x="7021704" y="4892577"/>
                <a:ext cx="974488" cy="894646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CDA37CF2-5C96-4889-9256-4690728E3B2B}"/>
                  </a:ext>
                </a:extLst>
              </p:cNvPr>
              <p:cNvSpPr/>
              <p:nvPr/>
            </p:nvSpPr>
            <p:spPr>
              <a:xfrm>
                <a:off x="7233178" y="5156647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52EE940B-7240-49FC-A284-C7464D16DFAF}"/>
                  </a:ext>
                </a:extLst>
              </p:cNvPr>
              <p:cNvSpPr/>
              <p:nvPr/>
            </p:nvSpPr>
            <p:spPr>
              <a:xfrm>
                <a:off x="7549128" y="5104314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57E86795-9A88-46FC-93C6-1A6CBE0F5B25}"/>
                  </a:ext>
                </a:extLst>
              </p:cNvPr>
              <p:cNvSpPr/>
              <p:nvPr/>
            </p:nvSpPr>
            <p:spPr>
              <a:xfrm>
                <a:off x="7385578" y="5309047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2C3F7FE-D2F4-42B3-8690-BDB2C911376C}"/>
                </a:ext>
              </a:extLst>
            </p:cNvPr>
            <p:cNvGrpSpPr/>
            <p:nvPr/>
          </p:nvGrpSpPr>
          <p:grpSpPr>
            <a:xfrm>
              <a:off x="10479208" y="4859278"/>
              <a:ext cx="974488" cy="894646"/>
              <a:chOff x="9941498" y="4892577"/>
              <a:chExt cx="974488" cy="894646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7EAC987-F32B-4CC1-8317-BB26360518A9}"/>
                  </a:ext>
                </a:extLst>
              </p:cNvPr>
              <p:cNvSpPr/>
              <p:nvPr/>
            </p:nvSpPr>
            <p:spPr>
              <a:xfrm>
                <a:off x="9941498" y="4892577"/>
                <a:ext cx="974488" cy="894646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B61892A2-2A83-4C71-9540-AF3CC2775266}"/>
                  </a:ext>
                </a:extLst>
              </p:cNvPr>
              <p:cNvSpPr/>
              <p:nvPr/>
            </p:nvSpPr>
            <p:spPr>
              <a:xfrm>
                <a:off x="10140330" y="5066694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6D623E8B-8F9F-445B-9B42-489E4030032D}"/>
                  </a:ext>
                </a:extLst>
              </p:cNvPr>
              <p:cNvSpPr/>
              <p:nvPr/>
            </p:nvSpPr>
            <p:spPr>
              <a:xfrm>
                <a:off x="10250152" y="5063301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62B73C0-23A4-446F-AC48-02891E1943F1}"/>
                  </a:ext>
                </a:extLst>
              </p:cNvPr>
              <p:cNvSpPr/>
              <p:nvPr/>
            </p:nvSpPr>
            <p:spPr>
              <a:xfrm>
                <a:off x="10318580" y="5087179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DEB0D24E-2415-42EB-B5CB-84DC646972EA}"/>
                  </a:ext>
                </a:extLst>
              </p:cNvPr>
              <p:cNvSpPr/>
              <p:nvPr/>
            </p:nvSpPr>
            <p:spPr>
              <a:xfrm>
                <a:off x="10496903" y="5107034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BA5B6D34-8B36-43F5-98E9-ADF7D513F728}"/>
                  </a:ext>
                </a:extLst>
              </p:cNvPr>
              <p:cNvSpPr/>
              <p:nvPr/>
            </p:nvSpPr>
            <p:spPr>
              <a:xfrm>
                <a:off x="10412353" y="5040084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BDDCC6DB-B1D1-44F1-8B19-2A6ED2079842}"/>
                  </a:ext>
                </a:extLst>
              </p:cNvPr>
              <p:cNvSpPr/>
              <p:nvPr/>
            </p:nvSpPr>
            <p:spPr>
              <a:xfrm>
                <a:off x="10365346" y="5182583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B92260D8-D9A3-42D4-9E2D-B9C5246094CA}"/>
                  </a:ext>
                </a:extLst>
              </p:cNvPr>
              <p:cNvSpPr/>
              <p:nvPr/>
            </p:nvSpPr>
            <p:spPr>
              <a:xfrm>
                <a:off x="10200366" y="5151233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C4C51E77-3872-48E4-AE84-DF8B1AF3382F}"/>
                  </a:ext>
                </a:extLst>
              </p:cNvPr>
              <p:cNvSpPr/>
              <p:nvPr/>
            </p:nvSpPr>
            <p:spPr>
              <a:xfrm>
                <a:off x="10492730" y="5216677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7CC49E47-5B86-48EB-B119-DBDE281E7D63}"/>
                  </a:ext>
                </a:extLst>
              </p:cNvPr>
              <p:cNvSpPr/>
              <p:nvPr/>
            </p:nvSpPr>
            <p:spPr>
              <a:xfrm>
                <a:off x="10285085" y="5260499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19FB2680-1565-4C0B-AD3D-BC6C98E0FE3E}"/>
                  </a:ext>
                </a:extLst>
              </p:cNvPr>
              <p:cNvSpPr/>
              <p:nvPr/>
            </p:nvSpPr>
            <p:spPr>
              <a:xfrm>
                <a:off x="10437014" y="5296886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B23A99A0-50C6-4FF7-B1DD-E82B6F41D49A}"/>
                  </a:ext>
                </a:extLst>
              </p:cNvPr>
              <p:cNvSpPr/>
              <p:nvPr/>
            </p:nvSpPr>
            <p:spPr>
              <a:xfrm>
                <a:off x="10564398" y="5270789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6B164BD7-67FF-48EA-B5CB-8335CDD03543}"/>
                  </a:ext>
                </a:extLst>
              </p:cNvPr>
              <p:cNvSpPr/>
              <p:nvPr/>
            </p:nvSpPr>
            <p:spPr>
              <a:xfrm>
                <a:off x="10160540" y="5287248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F331F803-F942-44A8-B955-4EF7A004FDDA}"/>
                  </a:ext>
                </a:extLst>
              </p:cNvPr>
              <p:cNvSpPr/>
              <p:nvPr/>
            </p:nvSpPr>
            <p:spPr>
              <a:xfrm>
                <a:off x="10236505" y="5347125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5AC7BDFC-121E-433F-8CFB-09F0C5355EB8}"/>
                  </a:ext>
                </a:extLst>
              </p:cNvPr>
              <p:cNvSpPr/>
              <p:nvPr/>
            </p:nvSpPr>
            <p:spPr>
              <a:xfrm>
                <a:off x="10366937" y="5361379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8F3E582D-DED2-4033-B98B-4CB5B20BCC7C}"/>
                  </a:ext>
                </a:extLst>
              </p:cNvPr>
              <p:cNvSpPr/>
              <p:nvPr/>
            </p:nvSpPr>
            <p:spPr>
              <a:xfrm>
                <a:off x="10500247" y="5401416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B12A3F69-19B9-4674-8A41-94B5AF3F17DD}"/>
                  </a:ext>
                </a:extLst>
              </p:cNvPr>
              <p:cNvSpPr/>
              <p:nvPr/>
            </p:nvSpPr>
            <p:spPr>
              <a:xfrm>
                <a:off x="10381636" y="5460806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ABD8AB57-9483-4A2D-BDCE-6AD159AE594C}"/>
                  </a:ext>
                </a:extLst>
              </p:cNvPr>
              <p:cNvSpPr/>
              <p:nvPr/>
            </p:nvSpPr>
            <p:spPr>
              <a:xfrm>
                <a:off x="10615401" y="5140600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E25C4345-81BF-4FA3-9C43-D872BC718BCF}"/>
                  </a:ext>
                </a:extLst>
              </p:cNvPr>
              <p:cNvSpPr/>
              <p:nvPr/>
            </p:nvSpPr>
            <p:spPr>
              <a:xfrm>
                <a:off x="10250152" y="5446552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C2CC35DB-372C-4501-8550-A314FF68D388}"/>
                  </a:ext>
                </a:extLst>
              </p:cNvPr>
              <p:cNvSpPr/>
              <p:nvPr/>
            </p:nvSpPr>
            <p:spPr>
              <a:xfrm>
                <a:off x="10603501" y="5388623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AEDEEF94-2863-47EB-AB23-2B07C78677E7}"/>
                  </a:ext>
                </a:extLst>
              </p:cNvPr>
              <p:cNvSpPr/>
              <p:nvPr/>
            </p:nvSpPr>
            <p:spPr>
              <a:xfrm>
                <a:off x="10504273" y="5492006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C7F2E255-823A-4D6C-9960-13A0035FD50E}"/>
                  </a:ext>
                </a:extLst>
              </p:cNvPr>
              <p:cNvSpPr/>
              <p:nvPr/>
            </p:nvSpPr>
            <p:spPr>
              <a:xfrm>
                <a:off x="10115984" y="5201766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10AB1328-CC39-45FF-83C6-5DA283F63B8E}"/>
                  </a:ext>
                </a:extLst>
              </p:cNvPr>
              <p:cNvSpPr/>
              <p:nvPr/>
            </p:nvSpPr>
            <p:spPr>
              <a:xfrm>
                <a:off x="10150924" y="5420968"/>
                <a:ext cx="131484" cy="10466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498C84C-5496-4D47-AF6F-E69CFAEEE7DD}"/>
                </a:ext>
              </a:extLst>
            </p:cNvPr>
            <p:cNvSpPr/>
            <p:nvPr/>
          </p:nvSpPr>
          <p:spPr>
            <a:xfrm>
              <a:off x="8850598" y="4427368"/>
              <a:ext cx="2923610" cy="184960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7777730-FF53-4157-A56A-0677D99C21EE}"/>
                </a:ext>
              </a:extLst>
            </p:cNvPr>
            <p:cNvSpPr txBox="1"/>
            <p:nvPr/>
          </p:nvSpPr>
          <p:spPr>
            <a:xfrm>
              <a:off x="7399552" y="4479175"/>
              <a:ext cx="934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Exclude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26A59C-C7EF-483D-AF9A-4EE2D93F1648}"/>
                </a:ext>
              </a:extLst>
            </p:cNvPr>
            <p:cNvSpPr txBox="1"/>
            <p:nvPr/>
          </p:nvSpPr>
          <p:spPr>
            <a:xfrm>
              <a:off x="9762192" y="4477701"/>
              <a:ext cx="934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Include</a:t>
              </a:r>
            </a:p>
          </p:txBody>
        </p:sp>
      </p:grp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A78E125B-96EE-4F6F-84CE-13F8C639816D}"/>
              </a:ext>
            </a:extLst>
          </p:cNvPr>
          <p:cNvSpPr/>
          <p:nvPr/>
        </p:nvSpPr>
        <p:spPr>
          <a:xfrm>
            <a:off x="8237026" y="6199810"/>
            <a:ext cx="247444" cy="20585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77FBB1B-7DCC-4D51-A390-1AFC7B673C0C}"/>
              </a:ext>
            </a:extLst>
          </p:cNvPr>
          <p:cNvSpPr txBox="1"/>
          <p:nvPr/>
        </p:nvSpPr>
        <p:spPr>
          <a:xfrm>
            <a:off x="8507585" y="6118069"/>
            <a:ext cx="150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genes 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5B4BD29-19BA-4D7E-98CE-359657A92E3F}"/>
              </a:ext>
            </a:extLst>
          </p:cNvPr>
          <p:cNvSpPr/>
          <p:nvPr/>
        </p:nvSpPr>
        <p:spPr>
          <a:xfrm>
            <a:off x="9923138" y="624532"/>
            <a:ext cx="219710" cy="2097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157A08B-C1CE-4D8B-B379-206C21015905}"/>
              </a:ext>
            </a:extLst>
          </p:cNvPr>
          <p:cNvSpPr txBox="1"/>
          <p:nvPr/>
        </p:nvSpPr>
        <p:spPr>
          <a:xfrm>
            <a:off x="10162389" y="543789"/>
            <a:ext cx="150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cells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BA40AB0-9DF9-4BD8-B80E-23EECB08D66A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13</a:t>
            </a:r>
          </a:p>
        </p:txBody>
      </p:sp>
    </p:spTree>
    <p:extLst>
      <p:ext uri="{BB962C8B-B14F-4D97-AF65-F5344CB8AC3E}">
        <p14:creationId xmlns:p14="http://schemas.microsoft.com/office/powerpoint/2010/main" val="1037485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9DB6-21A8-40F0-9EF2-D9E19B10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 and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AA36B-EB2D-4599-B2F1-7ECDBC343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212"/>
            <a:ext cx="5842518" cy="49346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After creating object, we do the main QC</a:t>
            </a:r>
          </a:p>
          <a:p>
            <a:pPr lvl="1"/>
            <a:r>
              <a:rPr lang="en-US" dirty="0"/>
              <a:t>Main variables to look at:</a:t>
            </a:r>
          </a:p>
          <a:p>
            <a:pPr lvl="2"/>
            <a:r>
              <a:rPr lang="en-US" dirty="0" err="1"/>
              <a:t>nCount</a:t>
            </a:r>
            <a:r>
              <a:rPr lang="en-US" dirty="0"/>
              <a:t>/</a:t>
            </a:r>
            <a:r>
              <a:rPr lang="en-US" dirty="0" err="1"/>
              <a:t>nUMI</a:t>
            </a:r>
            <a:endParaRPr lang="en-US" dirty="0"/>
          </a:p>
          <a:p>
            <a:pPr lvl="3"/>
            <a:r>
              <a:rPr lang="en-US" dirty="0"/>
              <a:t># of transcripts per cell</a:t>
            </a:r>
          </a:p>
          <a:p>
            <a:pPr lvl="2"/>
            <a:r>
              <a:rPr lang="en-US" dirty="0" err="1"/>
              <a:t>nFeature</a:t>
            </a:r>
            <a:r>
              <a:rPr lang="en-US" dirty="0"/>
              <a:t>/</a:t>
            </a:r>
            <a:r>
              <a:rPr lang="en-US" dirty="0" err="1"/>
              <a:t>nGene</a:t>
            </a:r>
            <a:endParaRPr lang="en-US" dirty="0"/>
          </a:p>
          <a:p>
            <a:pPr lvl="3"/>
            <a:r>
              <a:rPr lang="en-US" dirty="0"/>
              <a:t># of genes detected per cell</a:t>
            </a:r>
          </a:p>
          <a:p>
            <a:pPr lvl="2"/>
            <a:r>
              <a:rPr lang="en-US" dirty="0"/>
              <a:t>percent.mt</a:t>
            </a:r>
          </a:p>
          <a:p>
            <a:pPr lvl="3"/>
            <a:r>
              <a:rPr lang="en-US" dirty="0"/>
              <a:t>% mitochondrial genes detected per cell</a:t>
            </a:r>
          </a:p>
          <a:p>
            <a:pPr lvl="2"/>
            <a:r>
              <a:rPr lang="en-US" dirty="0" err="1"/>
              <a:t>percent.rb</a:t>
            </a:r>
            <a:r>
              <a:rPr lang="en-US" dirty="0"/>
              <a:t> (optional)</a:t>
            </a:r>
          </a:p>
          <a:p>
            <a:pPr lvl="3"/>
            <a:r>
              <a:rPr lang="en-US" dirty="0"/>
              <a:t>% ribosomal genes detected per cell</a:t>
            </a:r>
          </a:p>
          <a:p>
            <a:pPr lvl="3"/>
            <a:r>
              <a:rPr lang="en-US" dirty="0"/>
              <a:t>Optional to filter on and interesting to look at</a:t>
            </a:r>
          </a:p>
          <a:p>
            <a:pPr lvl="4"/>
            <a:r>
              <a:rPr lang="en-US" dirty="0"/>
              <a:t>Not many filter based on this</a:t>
            </a:r>
          </a:p>
          <a:p>
            <a:pPr marL="1828800" lvl="4" indent="0">
              <a:buNone/>
            </a:pPr>
            <a:endParaRPr lang="en-US" dirty="0"/>
          </a:p>
          <a:p>
            <a:pPr lvl="1"/>
            <a:r>
              <a:rPr lang="en-US" b="1" u="sng" dirty="0"/>
              <a:t>GOAL = get cells that represent the majority of the distribution</a:t>
            </a:r>
          </a:p>
          <a:p>
            <a:pPr lvl="2"/>
            <a:r>
              <a:rPr lang="en-US" dirty="0"/>
              <a:t>These will be the high-quality cells</a:t>
            </a:r>
          </a:p>
          <a:p>
            <a:pPr lvl="2"/>
            <a:r>
              <a:rPr lang="en-US" dirty="0"/>
              <a:t>Overestimating the thresholds is fine</a:t>
            </a:r>
          </a:p>
        </p:txBody>
      </p:sp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DBDFEC2-1DA8-45C2-923F-24ADBB0E6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449" y="1690688"/>
            <a:ext cx="4114995" cy="41149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105875-3B3A-4E96-85F9-694536AC4BF4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14</a:t>
            </a:r>
          </a:p>
        </p:txBody>
      </p:sp>
    </p:spTree>
    <p:extLst>
      <p:ext uri="{BB962C8B-B14F-4D97-AF65-F5344CB8AC3E}">
        <p14:creationId xmlns:p14="http://schemas.microsoft.com/office/powerpoint/2010/main" val="438385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9DB6-21A8-40F0-9EF2-D9E19B10E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938"/>
            <a:ext cx="10515600" cy="724373"/>
          </a:xfrm>
        </p:spPr>
        <p:txBody>
          <a:bodyPr/>
          <a:lstStyle/>
          <a:p>
            <a:r>
              <a:rPr lang="en-US"/>
              <a:t>QC and Filtering: nCount</a:t>
            </a:r>
            <a:endParaRPr lang="en-US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46369C3-8222-49A2-A543-7B058056D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059" y="1356851"/>
            <a:ext cx="4124428" cy="49493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43A6D5-3A51-4341-947A-4AA71BF98358}"/>
              </a:ext>
            </a:extLst>
          </p:cNvPr>
          <p:cNvSpPr txBox="1"/>
          <p:nvPr/>
        </p:nvSpPr>
        <p:spPr>
          <a:xfrm>
            <a:off x="704850" y="1438275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Sample</a:t>
            </a:r>
          </a:p>
          <a:p>
            <a:r>
              <a:rPr lang="en-US" dirty="0"/>
              <a:t>AdjNorm_TISSUE_1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7688DE-9D15-45AB-A91A-EA569D031615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15</a:t>
            </a:r>
          </a:p>
        </p:txBody>
      </p:sp>
    </p:spTree>
    <p:extLst>
      <p:ext uri="{BB962C8B-B14F-4D97-AF65-F5344CB8AC3E}">
        <p14:creationId xmlns:p14="http://schemas.microsoft.com/office/powerpoint/2010/main" val="2128558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9DB6-21A8-40F0-9EF2-D9E19B10E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938"/>
            <a:ext cx="10515600" cy="724373"/>
          </a:xfrm>
        </p:spPr>
        <p:txBody>
          <a:bodyPr/>
          <a:lstStyle/>
          <a:p>
            <a:r>
              <a:rPr lang="en-US" dirty="0"/>
              <a:t>QC and Filtering: </a:t>
            </a:r>
            <a:r>
              <a:rPr lang="en-US" dirty="0" err="1"/>
              <a:t>nCount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E1EEC1-A31C-4A32-BA4E-ABB5935A8282}"/>
              </a:ext>
            </a:extLst>
          </p:cNvPr>
          <p:cNvSpPr txBox="1"/>
          <p:nvPr/>
        </p:nvSpPr>
        <p:spPr>
          <a:xfrm>
            <a:off x="8206563" y="2474893"/>
            <a:ext cx="31472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Want cells where </a:t>
            </a:r>
            <a:r>
              <a:rPr lang="en-US" sz="2800" dirty="0" err="1"/>
              <a:t>nCount_RNA</a:t>
            </a:r>
            <a:r>
              <a:rPr lang="en-US" sz="2800" dirty="0"/>
              <a:t> &lt;= 3e5</a:t>
            </a:r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FFEC70C7-7B25-44C2-A289-C70F222F4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220" y="1335585"/>
            <a:ext cx="4124428" cy="49493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061C25-5D1F-4E7C-B396-B4FD2F0FFCB8}"/>
              </a:ext>
            </a:extLst>
          </p:cNvPr>
          <p:cNvSpPr txBox="1"/>
          <p:nvPr/>
        </p:nvSpPr>
        <p:spPr>
          <a:xfrm>
            <a:off x="704850" y="1438275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Sample</a:t>
            </a:r>
          </a:p>
          <a:p>
            <a:r>
              <a:rPr lang="en-US" dirty="0"/>
              <a:t>AdjNorm_TISSUE_1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5342D-ACDC-4DAA-B23E-791CD2F00D25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16</a:t>
            </a:r>
          </a:p>
        </p:txBody>
      </p:sp>
    </p:spTree>
    <p:extLst>
      <p:ext uri="{BB962C8B-B14F-4D97-AF65-F5344CB8AC3E}">
        <p14:creationId xmlns:p14="http://schemas.microsoft.com/office/powerpoint/2010/main" val="1971302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9DB6-21A8-40F0-9EF2-D9E19B10E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902"/>
            <a:ext cx="10515600" cy="963945"/>
          </a:xfrm>
        </p:spPr>
        <p:txBody>
          <a:bodyPr/>
          <a:lstStyle/>
          <a:p>
            <a:r>
              <a:rPr lang="en-US" dirty="0"/>
              <a:t>QC and Filtering: </a:t>
            </a:r>
            <a:r>
              <a:rPr lang="en-US" dirty="0" err="1"/>
              <a:t>nFeature</a:t>
            </a:r>
            <a:endParaRPr lang="en-US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0CC0638-2F8E-4DCC-BE18-8F0A35C51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45" y="1392977"/>
            <a:ext cx="4193215" cy="50318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FC689B-E2DD-4AC7-A318-021ABEB2B4A9}"/>
              </a:ext>
            </a:extLst>
          </p:cNvPr>
          <p:cNvSpPr txBox="1"/>
          <p:nvPr/>
        </p:nvSpPr>
        <p:spPr>
          <a:xfrm>
            <a:off x="704850" y="1438275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Sample</a:t>
            </a:r>
          </a:p>
          <a:p>
            <a:r>
              <a:rPr lang="en-US" dirty="0"/>
              <a:t>AdjNorm_TISSUE_1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4EAE84-97DA-4116-8506-8A58C884A3EB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17</a:t>
            </a:r>
          </a:p>
        </p:txBody>
      </p:sp>
    </p:spTree>
    <p:extLst>
      <p:ext uri="{BB962C8B-B14F-4D97-AF65-F5344CB8AC3E}">
        <p14:creationId xmlns:p14="http://schemas.microsoft.com/office/powerpoint/2010/main" val="1320297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9DB6-21A8-40F0-9EF2-D9E19B10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 and Filtering: </a:t>
            </a:r>
            <a:r>
              <a:rPr lang="en-US" dirty="0" err="1"/>
              <a:t>nFeature</a:t>
            </a:r>
            <a:endParaRPr lang="en-US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686B3E5-D939-4165-B5DA-595C8F477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169" y="1461016"/>
            <a:ext cx="4193216" cy="50318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2E74A8-629B-47A6-A50E-FB540B09A2CF}"/>
              </a:ext>
            </a:extLst>
          </p:cNvPr>
          <p:cNvSpPr txBox="1"/>
          <p:nvPr/>
        </p:nvSpPr>
        <p:spPr>
          <a:xfrm>
            <a:off x="8366051" y="2474893"/>
            <a:ext cx="36700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Want cells where </a:t>
            </a:r>
            <a:r>
              <a:rPr lang="en-US" sz="2800" dirty="0" err="1"/>
              <a:t>nFeature_RNA</a:t>
            </a:r>
            <a:r>
              <a:rPr lang="en-US" sz="2800" dirty="0"/>
              <a:t> &lt;= 8000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7996C-C919-485F-913B-DCF4C01D5180}"/>
              </a:ext>
            </a:extLst>
          </p:cNvPr>
          <p:cNvSpPr txBox="1"/>
          <p:nvPr/>
        </p:nvSpPr>
        <p:spPr>
          <a:xfrm>
            <a:off x="704850" y="1438275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Sample</a:t>
            </a:r>
          </a:p>
          <a:p>
            <a:r>
              <a:rPr lang="en-US" dirty="0"/>
              <a:t>AdjNorm_TISSUE_1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CF3D1-8EFE-4A4B-95E8-AA36DE727925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18</a:t>
            </a:r>
          </a:p>
        </p:txBody>
      </p:sp>
    </p:spTree>
    <p:extLst>
      <p:ext uri="{BB962C8B-B14F-4D97-AF65-F5344CB8AC3E}">
        <p14:creationId xmlns:p14="http://schemas.microsoft.com/office/powerpoint/2010/main" val="2781670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9DB6-21A8-40F0-9EF2-D9E19B10E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902"/>
            <a:ext cx="10515600" cy="963945"/>
          </a:xfrm>
        </p:spPr>
        <p:txBody>
          <a:bodyPr/>
          <a:lstStyle/>
          <a:p>
            <a:r>
              <a:rPr lang="en-US" dirty="0"/>
              <a:t>QC and Filtering: percent.mt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FB9C6610-1708-46C7-9D1D-D1F1945E3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112" y="1418485"/>
            <a:ext cx="4175494" cy="5010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3746DC-893C-464F-9936-82A806B40A7D}"/>
              </a:ext>
            </a:extLst>
          </p:cNvPr>
          <p:cNvSpPr txBox="1"/>
          <p:nvPr/>
        </p:nvSpPr>
        <p:spPr>
          <a:xfrm>
            <a:off x="704850" y="1438275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Sample</a:t>
            </a:r>
          </a:p>
          <a:p>
            <a:r>
              <a:rPr lang="en-US" dirty="0"/>
              <a:t>AdjNorm_TISSUE_1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B08F3-55B0-47CF-998C-BC62BA62D2FE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19</a:t>
            </a:r>
          </a:p>
        </p:txBody>
      </p:sp>
    </p:spTree>
    <p:extLst>
      <p:ext uri="{BB962C8B-B14F-4D97-AF65-F5344CB8AC3E}">
        <p14:creationId xmlns:p14="http://schemas.microsoft.com/office/powerpoint/2010/main" val="30194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C4DB6AF-6355-4894-999D-E95DFC3BCFA7}"/>
                  </a:ext>
                </a:extLst>
              </p14:cNvPr>
              <p14:cNvContentPartPr/>
              <p14:nvPr/>
            </p14:nvContentPartPr>
            <p14:xfrm>
              <a:off x="-467155" y="4233991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C4DB6AF-6355-4894-999D-E95DFC3BCF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76155" y="422499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22" name="Title 121">
            <a:extLst>
              <a:ext uri="{FF2B5EF4-FFF2-40B4-BE49-F238E27FC236}">
                <a16:creationId xmlns:a16="http://schemas.microsoft.com/office/drawing/2014/main" id="{C5789F45-3655-4E7E-AA38-1C93BA85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449"/>
          </a:xfrm>
        </p:spPr>
        <p:txBody>
          <a:bodyPr/>
          <a:lstStyle/>
          <a:p>
            <a:r>
              <a:rPr lang="en-US" dirty="0"/>
              <a:t>Full Analysis Pipeline</a:t>
            </a:r>
          </a:p>
        </p:txBody>
      </p:sp>
      <p:pic>
        <p:nvPicPr>
          <p:cNvPr id="125" name="Picture 124" descr="A picture containing chart&#10;&#10;Description automatically generated">
            <a:extLst>
              <a:ext uri="{FF2B5EF4-FFF2-40B4-BE49-F238E27FC236}">
                <a16:creationId xmlns:a16="http://schemas.microsoft.com/office/drawing/2014/main" id="{AF4BFC59-4970-49E8-842D-8BFAFCB89A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47" y="1278649"/>
            <a:ext cx="9547706" cy="53057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117B44-4B89-42F9-9A4C-EBD2C084BC24}"/>
              </a:ext>
            </a:extLst>
          </p:cNvPr>
          <p:cNvSpPr/>
          <p:nvPr/>
        </p:nvSpPr>
        <p:spPr>
          <a:xfrm>
            <a:off x="3955627" y="1370315"/>
            <a:ext cx="6812778" cy="512256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548592-0BF3-46FB-B646-DD4D0737EBB2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</a:t>
            </a:r>
          </a:p>
        </p:txBody>
      </p:sp>
    </p:spTree>
    <p:extLst>
      <p:ext uri="{BB962C8B-B14F-4D97-AF65-F5344CB8AC3E}">
        <p14:creationId xmlns:p14="http://schemas.microsoft.com/office/powerpoint/2010/main" val="3400411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9DB6-21A8-40F0-9EF2-D9E19B10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 and Filtering: </a:t>
            </a:r>
            <a:r>
              <a:rPr lang="en-US" dirty="0" err="1"/>
              <a:t>percent.mito</a:t>
            </a:r>
            <a:endParaRPr lang="en-US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6672D60-CFEE-47CF-9E86-563906E8A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37" y="1482282"/>
            <a:ext cx="4175494" cy="50105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BEAF07-121D-4C2C-B0BC-62AA109ADE8A}"/>
              </a:ext>
            </a:extLst>
          </p:cNvPr>
          <p:cNvSpPr txBox="1"/>
          <p:nvPr/>
        </p:nvSpPr>
        <p:spPr>
          <a:xfrm>
            <a:off x="8546804" y="2538786"/>
            <a:ext cx="31472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Want cells where percent.mt &lt;= 20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EDDF3-7C22-4143-8759-1ADADAF51DBF}"/>
              </a:ext>
            </a:extLst>
          </p:cNvPr>
          <p:cNvSpPr txBox="1"/>
          <p:nvPr/>
        </p:nvSpPr>
        <p:spPr>
          <a:xfrm>
            <a:off x="704850" y="1438275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Sample</a:t>
            </a:r>
          </a:p>
          <a:p>
            <a:r>
              <a:rPr lang="en-US" dirty="0"/>
              <a:t>AdjNorm_TISSUE_1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0A9668-079E-4D5A-9ADF-E28E96FF2BC2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20</a:t>
            </a:r>
          </a:p>
        </p:txBody>
      </p:sp>
    </p:spTree>
    <p:extLst>
      <p:ext uri="{BB962C8B-B14F-4D97-AF65-F5344CB8AC3E}">
        <p14:creationId xmlns:p14="http://schemas.microsoft.com/office/powerpoint/2010/main" val="1671492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9DB6-21A8-40F0-9EF2-D9E19B10E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902"/>
            <a:ext cx="10515600" cy="900149"/>
          </a:xfrm>
        </p:spPr>
        <p:txBody>
          <a:bodyPr/>
          <a:lstStyle/>
          <a:p>
            <a:r>
              <a:rPr lang="en-US" dirty="0"/>
              <a:t>QC and Filtering: </a:t>
            </a:r>
            <a:r>
              <a:rPr lang="en-US" dirty="0" err="1"/>
              <a:t>percent.ribo</a:t>
            </a:r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36136FB-3723-4ECC-9E1D-D022D9A8D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746" y="1482282"/>
            <a:ext cx="4163975" cy="49967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453641-34DC-49F9-9866-163A98EDE0A5}"/>
              </a:ext>
            </a:extLst>
          </p:cNvPr>
          <p:cNvSpPr txBox="1"/>
          <p:nvPr/>
        </p:nvSpPr>
        <p:spPr>
          <a:xfrm>
            <a:off x="8546804" y="2538786"/>
            <a:ext cx="3147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Won’t worry about filtering based on this (just as an example)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A30C6D-8455-4379-BA77-640F6F2CE678}"/>
              </a:ext>
            </a:extLst>
          </p:cNvPr>
          <p:cNvSpPr txBox="1"/>
          <p:nvPr/>
        </p:nvSpPr>
        <p:spPr>
          <a:xfrm>
            <a:off x="704850" y="1438275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Sample</a:t>
            </a:r>
          </a:p>
          <a:p>
            <a:r>
              <a:rPr lang="en-US" dirty="0"/>
              <a:t>AdjNorm_TISSUE_1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CD3AFE-60B3-4394-BD6B-CF51A121C7D1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21</a:t>
            </a:r>
          </a:p>
        </p:txBody>
      </p:sp>
    </p:spTree>
    <p:extLst>
      <p:ext uri="{BB962C8B-B14F-4D97-AF65-F5344CB8AC3E}">
        <p14:creationId xmlns:p14="http://schemas.microsoft.com/office/powerpoint/2010/main" val="1434398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9DB6-21A8-40F0-9EF2-D9E19B10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QC and Filtering: Relationship Among Variables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CCF7057-31DA-4396-B20A-AE4BE9A22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786" y="1690688"/>
            <a:ext cx="4646428" cy="4646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4441F7-F6C5-40B0-BA32-81A3C1BDC1CB}"/>
              </a:ext>
            </a:extLst>
          </p:cNvPr>
          <p:cNvSpPr txBox="1"/>
          <p:nvPr/>
        </p:nvSpPr>
        <p:spPr>
          <a:xfrm>
            <a:off x="704850" y="1438275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Sample</a:t>
            </a:r>
          </a:p>
          <a:p>
            <a:r>
              <a:rPr lang="en-US" dirty="0"/>
              <a:t>AdjNorm_TISSUE_1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25527-CD60-4277-A807-570EB2A10C6D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22</a:t>
            </a:r>
          </a:p>
        </p:txBody>
      </p:sp>
    </p:spTree>
    <p:extLst>
      <p:ext uri="{BB962C8B-B14F-4D97-AF65-F5344CB8AC3E}">
        <p14:creationId xmlns:p14="http://schemas.microsoft.com/office/powerpoint/2010/main" val="2180645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9DB6-21A8-40F0-9EF2-D9E19B10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QC and Filtering: Relationship Among Variables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D245A5A9-AE9D-4F58-B383-99FE2F89B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786" y="1690688"/>
            <a:ext cx="4646428" cy="4646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DEDF36-2955-43D9-8D66-5A245E4B9F0F}"/>
              </a:ext>
            </a:extLst>
          </p:cNvPr>
          <p:cNvSpPr txBox="1"/>
          <p:nvPr/>
        </p:nvSpPr>
        <p:spPr>
          <a:xfrm>
            <a:off x="704850" y="1438275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Sample</a:t>
            </a:r>
          </a:p>
          <a:p>
            <a:r>
              <a:rPr lang="en-US" dirty="0"/>
              <a:t>AdjNorm_TISSUE_1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A8C14-3930-44E5-A86F-9D71CDA5F55B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23</a:t>
            </a:r>
          </a:p>
        </p:txBody>
      </p:sp>
    </p:spTree>
    <p:extLst>
      <p:ext uri="{BB962C8B-B14F-4D97-AF65-F5344CB8AC3E}">
        <p14:creationId xmlns:p14="http://schemas.microsoft.com/office/powerpoint/2010/main" val="2224976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9DB6-21A8-40F0-9EF2-D9E19B10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QC and Filtering: Exercise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B5CA1963-6553-4D8C-87E9-98A0B3809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466850"/>
            <a:ext cx="4762500" cy="47625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15C4105-F572-452A-B7D8-2D38B1C7B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6850"/>
            <a:ext cx="4762500" cy="4762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BC701B-8769-42A0-9A3F-0325EB0DE429}"/>
              </a:ext>
            </a:extLst>
          </p:cNvPr>
          <p:cNvSpPr txBox="1"/>
          <p:nvPr/>
        </p:nvSpPr>
        <p:spPr>
          <a:xfrm>
            <a:off x="9248775" y="419675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Sample</a:t>
            </a:r>
          </a:p>
          <a:p>
            <a:r>
              <a:rPr lang="en-US" dirty="0"/>
              <a:t>PDAC_TISSUE_1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FF1593-9ADD-44A0-B257-74699D7CAB3D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24</a:t>
            </a:r>
          </a:p>
        </p:txBody>
      </p:sp>
    </p:spTree>
    <p:extLst>
      <p:ext uri="{BB962C8B-B14F-4D97-AF65-F5344CB8AC3E}">
        <p14:creationId xmlns:p14="http://schemas.microsoft.com/office/powerpoint/2010/main" val="788666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9DB6-21A8-40F0-9EF2-D9E19B10E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1"/>
            <a:ext cx="10515600" cy="749300"/>
          </a:xfrm>
        </p:spPr>
        <p:txBody>
          <a:bodyPr>
            <a:normAutofit/>
          </a:bodyPr>
          <a:lstStyle/>
          <a:p>
            <a:r>
              <a:rPr lang="en-US" sz="4000" dirty="0"/>
              <a:t>QC and Filtering: Exercise (My Answers)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9DBA852F-2F45-495C-9BA2-E55A99787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2314575"/>
            <a:ext cx="4152900" cy="41529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0942F14-3301-41A3-9E56-6F93A1887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50" y="2314575"/>
            <a:ext cx="4152900" cy="4152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A91772-27A2-4628-97EB-390972523113}"/>
              </a:ext>
            </a:extLst>
          </p:cNvPr>
          <p:cNvSpPr txBox="1"/>
          <p:nvPr/>
        </p:nvSpPr>
        <p:spPr>
          <a:xfrm>
            <a:off x="3462337" y="1371601"/>
            <a:ext cx="4695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nCount</a:t>
            </a:r>
            <a:r>
              <a:rPr lang="en-US" dirty="0"/>
              <a:t> = 1.5e5		</a:t>
            </a:r>
            <a:r>
              <a:rPr lang="en-US" dirty="0" err="1"/>
              <a:t>nFeature</a:t>
            </a:r>
            <a:r>
              <a:rPr lang="en-US" dirty="0"/>
              <a:t> = 9000</a:t>
            </a:r>
          </a:p>
          <a:p>
            <a:r>
              <a:rPr lang="en-US" dirty="0"/>
              <a:t>percent.mt = 20		</a:t>
            </a:r>
            <a:r>
              <a:rPr lang="en-US" dirty="0" err="1"/>
              <a:t>percent.rb</a:t>
            </a:r>
            <a:r>
              <a:rPr lang="en-US" dirty="0"/>
              <a:t> = none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FD2F4-4E3B-48C9-B5D3-54DBF5190AE7}"/>
              </a:ext>
            </a:extLst>
          </p:cNvPr>
          <p:cNvSpPr txBox="1"/>
          <p:nvPr/>
        </p:nvSpPr>
        <p:spPr>
          <a:xfrm>
            <a:off x="9424987" y="184151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Sample</a:t>
            </a:r>
          </a:p>
          <a:p>
            <a:r>
              <a:rPr lang="en-US" dirty="0"/>
              <a:t>PDAC_TISSUE_1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9B2880-672D-499F-9170-5344C1B6CFBE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25</a:t>
            </a:r>
          </a:p>
        </p:txBody>
      </p:sp>
    </p:spTree>
    <p:extLst>
      <p:ext uri="{BB962C8B-B14F-4D97-AF65-F5344CB8AC3E}">
        <p14:creationId xmlns:p14="http://schemas.microsoft.com/office/powerpoint/2010/main" val="3379557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9DB6-21A8-40F0-9EF2-D9E19B10E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1"/>
            <a:ext cx="10515600" cy="749300"/>
          </a:xfrm>
        </p:spPr>
        <p:txBody>
          <a:bodyPr>
            <a:normAutofit/>
          </a:bodyPr>
          <a:lstStyle/>
          <a:p>
            <a:r>
              <a:rPr lang="en-US" sz="4000" dirty="0"/>
              <a:t>QC and Filtering: Exercise (My Answers)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9DBA852F-2F45-495C-9BA2-E55A99787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2314575"/>
            <a:ext cx="4152900" cy="41529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0942F14-3301-41A3-9E56-6F93A1887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50" y="2314575"/>
            <a:ext cx="4152900" cy="4152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A91772-27A2-4628-97EB-390972523113}"/>
              </a:ext>
            </a:extLst>
          </p:cNvPr>
          <p:cNvSpPr txBox="1"/>
          <p:nvPr/>
        </p:nvSpPr>
        <p:spPr>
          <a:xfrm>
            <a:off x="3462337" y="1371601"/>
            <a:ext cx="4695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nCount</a:t>
            </a:r>
            <a:r>
              <a:rPr lang="en-US" dirty="0"/>
              <a:t> = 1.5e5		</a:t>
            </a:r>
            <a:r>
              <a:rPr lang="en-US" dirty="0" err="1"/>
              <a:t>nFeature</a:t>
            </a:r>
            <a:r>
              <a:rPr lang="en-US" dirty="0"/>
              <a:t> = 9000</a:t>
            </a:r>
          </a:p>
          <a:p>
            <a:r>
              <a:rPr lang="en-US" dirty="0"/>
              <a:t>percent.mt = 20		</a:t>
            </a:r>
            <a:r>
              <a:rPr lang="en-US" dirty="0" err="1"/>
              <a:t>percent.rb</a:t>
            </a:r>
            <a:r>
              <a:rPr lang="en-US" dirty="0"/>
              <a:t> = none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FD2F4-4E3B-48C9-B5D3-54DBF5190AE7}"/>
              </a:ext>
            </a:extLst>
          </p:cNvPr>
          <p:cNvSpPr txBox="1"/>
          <p:nvPr/>
        </p:nvSpPr>
        <p:spPr>
          <a:xfrm>
            <a:off x="9424987" y="184151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Sample</a:t>
            </a:r>
          </a:p>
          <a:p>
            <a:r>
              <a:rPr lang="en-US" dirty="0"/>
              <a:t>PDAC_TISSUE_1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A2E412-C646-4F6C-98C7-882706D83348}"/>
              </a:ext>
            </a:extLst>
          </p:cNvPr>
          <p:cNvSpPr txBox="1"/>
          <p:nvPr/>
        </p:nvSpPr>
        <p:spPr>
          <a:xfrm>
            <a:off x="9163050" y="1266825"/>
            <a:ext cx="257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REMEMBER IT’S SUBJECTIVE!!!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3A0B41-A76B-4671-9083-83D669F379B8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26</a:t>
            </a:r>
          </a:p>
        </p:txBody>
      </p:sp>
    </p:spTree>
    <p:extLst>
      <p:ext uri="{BB962C8B-B14F-4D97-AF65-F5344CB8AC3E}">
        <p14:creationId xmlns:p14="http://schemas.microsoft.com/office/powerpoint/2010/main" val="1483027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44FF14D-DD81-47C0-A114-BD14A3EEF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54D4EF-63E5-401F-9CFA-23C96B7C33B0}"/>
              </a:ext>
            </a:extLst>
          </p:cNvPr>
          <p:cNvSpPr/>
          <p:nvPr/>
        </p:nvSpPr>
        <p:spPr>
          <a:xfrm>
            <a:off x="2816763" y="2454364"/>
            <a:ext cx="1244874" cy="62907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086B2-29ED-4EFB-889B-D606A836FEC6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27</a:t>
            </a:r>
          </a:p>
        </p:txBody>
      </p:sp>
    </p:spTree>
    <p:extLst>
      <p:ext uri="{BB962C8B-B14F-4D97-AF65-F5344CB8AC3E}">
        <p14:creationId xmlns:p14="http://schemas.microsoft.com/office/powerpoint/2010/main" val="2292896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0842-CCDD-48B6-A301-405BF846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6D0C2-F559-4A7E-9EE0-12CBE2B13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2330" cy="4351338"/>
          </a:xfrm>
        </p:spPr>
        <p:txBody>
          <a:bodyPr/>
          <a:lstStyle/>
          <a:p>
            <a:r>
              <a:rPr lang="en-US" dirty="0"/>
              <a:t>Normalization = process of transforming features to a common scale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scRNA</a:t>
            </a:r>
            <a:r>
              <a:rPr lang="en-US" dirty="0"/>
              <a:t>-seq, it transforms the data to a more normal/linear distribution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Reduce unwanted variation in the data </a:t>
            </a:r>
          </a:p>
          <a:p>
            <a:pPr lvl="1"/>
            <a:r>
              <a:rPr lang="en-US" dirty="0"/>
              <a:t>Compare among samples better</a:t>
            </a:r>
          </a:p>
          <a:p>
            <a:pPr lvl="1"/>
            <a:r>
              <a:rPr lang="en-US" dirty="0"/>
              <a:t>Can see values easier</a:t>
            </a:r>
          </a:p>
          <a:p>
            <a:pPr lvl="1"/>
            <a:endParaRPr lang="en-US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0186750-00A3-4CEE-90B9-A4FF20F7E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499" y="390842"/>
            <a:ext cx="3418286" cy="2734629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2A906159-182C-4A6E-874A-0170DC304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0" y="3656648"/>
            <a:ext cx="3418285" cy="2734628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80C0B690-471C-4CF0-86B7-A7B7EBE560B8}"/>
              </a:ext>
            </a:extLst>
          </p:cNvPr>
          <p:cNvSpPr/>
          <p:nvPr/>
        </p:nvSpPr>
        <p:spPr>
          <a:xfrm>
            <a:off x="9519642" y="3209925"/>
            <a:ext cx="176808" cy="36195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53B89B-E08D-4D3B-A4C9-896246B654E4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28</a:t>
            </a:r>
          </a:p>
        </p:txBody>
      </p:sp>
    </p:spTree>
    <p:extLst>
      <p:ext uri="{BB962C8B-B14F-4D97-AF65-F5344CB8AC3E}">
        <p14:creationId xmlns:p14="http://schemas.microsoft.com/office/powerpoint/2010/main" val="1486645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0842-CCDD-48B6-A301-405BF846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6D0C2-F559-4A7E-9EE0-12CBE2B13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/>
              <a:t>Methods in Seurat:</a:t>
            </a:r>
          </a:p>
          <a:p>
            <a:pPr lvl="1"/>
            <a:r>
              <a:rPr lang="en-US" dirty="0" err="1"/>
              <a:t>LogNormalize</a:t>
            </a:r>
            <a:r>
              <a:rPr lang="en-US" dirty="0"/>
              <a:t> (default method)</a:t>
            </a:r>
          </a:p>
          <a:p>
            <a:pPr lvl="2"/>
            <a:r>
              <a:rPr lang="en-US" dirty="0"/>
              <a:t>Look at supplemental slides for information on algorithm</a:t>
            </a:r>
          </a:p>
          <a:p>
            <a:pPr lvl="1"/>
            <a:r>
              <a:rPr lang="en-US" dirty="0"/>
              <a:t>Centered log ratio (CLR)</a:t>
            </a:r>
          </a:p>
          <a:p>
            <a:pPr lvl="1"/>
            <a:r>
              <a:rPr lang="en-US" dirty="0"/>
              <a:t>Relative counts (RC)</a:t>
            </a:r>
          </a:p>
          <a:p>
            <a:pPr lvl="1"/>
            <a:r>
              <a:rPr lang="en-US" dirty="0" err="1"/>
              <a:t>SCTransform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Has specialized pipeline, but will not go over this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13A50-3726-4639-BD8A-388AA36AE6F1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29</a:t>
            </a:r>
          </a:p>
        </p:txBody>
      </p:sp>
    </p:spTree>
    <p:extLst>
      <p:ext uri="{BB962C8B-B14F-4D97-AF65-F5344CB8AC3E}">
        <p14:creationId xmlns:p14="http://schemas.microsoft.com/office/powerpoint/2010/main" val="136727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344B-801E-4F4C-93A5-6B2F5AF4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Seurat?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1C653-5D33-4675-8841-73FEAA364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14577" cy="4351338"/>
          </a:xfrm>
        </p:spPr>
        <p:txBody>
          <a:bodyPr/>
          <a:lstStyle/>
          <a:p>
            <a:r>
              <a:rPr lang="en-US" dirty="0"/>
              <a:t>Single cell genomics analysis package in R</a:t>
            </a:r>
          </a:p>
          <a:p>
            <a:pPr lvl="1"/>
            <a:r>
              <a:rPr lang="en-US" dirty="0"/>
              <a:t>RNA, ATAC, CITE, ASAP, SHARE-seq</a:t>
            </a:r>
          </a:p>
          <a:p>
            <a:pPr lvl="1"/>
            <a:r>
              <a:rPr lang="en-US" dirty="0"/>
              <a:t>Spatial analysis</a:t>
            </a:r>
          </a:p>
          <a:p>
            <a:pPr lvl="1"/>
            <a:r>
              <a:rPr lang="en-US" dirty="0"/>
              <a:t>Multi-omics analysis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E11F1D-9AF7-40C9-A367-68388C4D1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823" y="1385734"/>
            <a:ext cx="4276889" cy="427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29E9B9-A25A-4D24-B6FB-6295EC7E4753}"/>
              </a:ext>
            </a:extLst>
          </p:cNvPr>
          <p:cNvSpPr txBox="1"/>
          <p:nvPr/>
        </p:nvSpPr>
        <p:spPr>
          <a:xfrm>
            <a:off x="7157852" y="5753134"/>
            <a:ext cx="34048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https://www.cell.com/cell/fulltext/S0092-8674(21)00583-3?_returnURL=https%3A%2F%2Flinkinghub.elsevier.com%2Fretrieve%2Fpii%2FS0092867421005833%3Fshowall%3Dtrue</a:t>
            </a:r>
            <a:endParaRPr 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49DB4-5085-4335-8087-A24A0402DDC9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3</a:t>
            </a:r>
          </a:p>
        </p:txBody>
      </p:sp>
    </p:spTree>
    <p:extLst>
      <p:ext uri="{BB962C8B-B14F-4D97-AF65-F5344CB8AC3E}">
        <p14:creationId xmlns:p14="http://schemas.microsoft.com/office/powerpoint/2010/main" val="2235529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44FF14D-DD81-47C0-A114-BD14A3EEF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54D4EF-63E5-401F-9CFA-23C96B7C33B0}"/>
              </a:ext>
            </a:extLst>
          </p:cNvPr>
          <p:cNvSpPr/>
          <p:nvPr/>
        </p:nvSpPr>
        <p:spPr>
          <a:xfrm>
            <a:off x="2527513" y="3042193"/>
            <a:ext cx="1839213" cy="55942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82D04-EDF1-4687-98DC-DBAD4BEFB97B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30</a:t>
            </a:r>
          </a:p>
        </p:txBody>
      </p:sp>
    </p:spTree>
    <p:extLst>
      <p:ext uri="{BB962C8B-B14F-4D97-AF65-F5344CB8AC3E}">
        <p14:creationId xmlns:p14="http://schemas.microsoft.com/office/powerpoint/2010/main" val="833816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B9FF-8C35-44CC-ACF2-A1D79FA2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Variable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886F9-4581-4580-84AE-BD3533986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377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Have a lot of genes (&gt; 10,000)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Genes that aren’t expressed </a:t>
            </a:r>
          </a:p>
          <a:p>
            <a:pPr lvl="2"/>
            <a:r>
              <a:rPr lang="en-US" dirty="0"/>
              <a:t>0 values across all cells</a:t>
            </a:r>
          </a:p>
          <a:p>
            <a:pPr lvl="2"/>
            <a:r>
              <a:rPr lang="en-US" dirty="0"/>
              <a:t>Should already be filtered out by </a:t>
            </a:r>
            <a:r>
              <a:rPr lang="en-US" dirty="0" err="1"/>
              <a:t>min.cells</a:t>
            </a:r>
            <a:r>
              <a:rPr lang="en-US" dirty="0"/>
              <a:t> when creating object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Genes that have similar level of expression across all cells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Genes that have a large range of expression levels across cells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do we know what genes are important for clustering?</a:t>
            </a:r>
          </a:p>
          <a:p>
            <a:pPr lvl="1"/>
            <a:r>
              <a:rPr lang="en-US" dirty="0"/>
              <a:t>Use feature selection methods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9A8A92A-EF03-4BB1-A162-1BAB69F6A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578" y="1690688"/>
            <a:ext cx="2147985" cy="21479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552194-1A5A-47E9-A833-A05461B8F791}"/>
              </a:ext>
            </a:extLst>
          </p:cNvPr>
          <p:cNvSpPr txBox="1"/>
          <p:nvPr/>
        </p:nvSpPr>
        <p:spPr>
          <a:xfrm>
            <a:off x="8863887" y="1290578"/>
            <a:ext cx="1033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TYRP1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578749C5-EC09-4B44-9C19-DA2B2C9F57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578" y="4424074"/>
            <a:ext cx="2147985" cy="2147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508CF8-E660-4A82-9027-6E1D2646233E}"/>
              </a:ext>
            </a:extLst>
          </p:cNvPr>
          <p:cNvSpPr txBox="1"/>
          <p:nvPr/>
        </p:nvSpPr>
        <p:spPr>
          <a:xfrm>
            <a:off x="8889351" y="4023964"/>
            <a:ext cx="1033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HBA1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42D880-FC44-433E-8F26-67115449069F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31</a:t>
            </a:r>
          </a:p>
        </p:txBody>
      </p:sp>
    </p:spTree>
    <p:extLst>
      <p:ext uri="{BB962C8B-B14F-4D97-AF65-F5344CB8AC3E}">
        <p14:creationId xmlns:p14="http://schemas.microsoft.com/office/powerpoint/2010/main" val="2436919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C30B-3F63-4FC4-BCCA-DAF73C766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Variable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7F2C3-519D-4DD7-BA5C-13A0848A2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in Seurat:</a:t>
            </a:r>
          </a:p>
          <a:p>
            <a:pPr lvl="1"/>
            <a:r>
              <a:rPr lang="en-US" dirty="0" err="1"/>
              <a:t>vst</a:t>
            </a:r>
            <a:r>
              <a:rPr lang="en-US" dirty="0"/>
              <a:t> (best method)</a:t>
            </a:r>
          </a:p>
          <a:p>
            <a:pPr lvl="2"/>
            <a:r>
              <a:rPr lang="en-US" dirty="0"/>
              <a:t>Look at supplemental slides for information on algorithm</a:t>
            </a:r>
          </a:p>
          <a:p>
            <a:pPr lvl="1"/>
            <a:r>
              <a:rPr lang="en-US" dirty="0" err="1"/>
              <a:t>mvp</a:t>
            </a:r>
            <a:r>
              <a:rPr lang="en-US" dirty="0"/>
              <a:t> (</a:t>
            </a:r>
            <a:r>
              <a:rPr lang="en-US" dirty="0" err="1"/>
              <a:t>mean.var.plot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disp</a:t>
            </a:r>
            <a:r>
              <a:rPr lang="en-US" dirty="0"/>
              <a:t> (dispersion)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BEE882-B812-4335-A21F-C28FF1B60644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32</a:t>
            </a:r>
          </a:p>
        </p:txBody>
      </p:sp>
    </p:spTree>
    <p:extLst>
      <p:ext uri="{BB962C8B-B14F-4D97-AF65-F5344CB8AC3E}">
        <p14:creationId xmlns:p14="http://schemas.microsoft.com/office/powerpoint/2010/main" val="76208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1FB8-9FEF-46FD-92BB-3C78EFFD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Variable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8CB87-105F-4305-9121-2B1167B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How many variable features/genes do I choose?</a:t>
            </a:r>
          </a:p>
          <a:p>
            <a:pPr lvl="1"/>
            <a:r>
              <a:rPr lang="en-US" dirty="0"/>
              <a:t>Default = 2000</a:t>
            </a:r>
          </a:p>
          <a:p>
            <a:pPr lvl="2"/>
            <a:r>
              <a:rPr lang="en-US" dirty="0"/>
              <a:t>Usually gives a good result</a:t>
            </a:r>
          </a:p>
          <a:p>
            <a:pPr lvl="1"/>
            <a:r>
              <a:rPr lang="en-US" dirty="0"/>
              <a:t>Too few variable genes may lead to under-clustering</a:t>
            </a:r>
          </a:p>
          <a:p>
            <a:pPr lvl="1"/>
            <a:r>
              <a:rPr lang="en-US" dirty="0"/>
              <a:t>Too many variable genes may lead to over-clustering and more clusters that aren’t biological</a:t>
            </a:r>
          </a:p>
          <a:p>
            <a:pPr lvl="2"/>
            <a:r>
              <a:rPr lang="en-US" dirty="0"/>
              <a:t>Also takes longer to do downstream analyses (aka PCA, clustering)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617FFA78-C210-4C36-BB79-EA80F4222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684" y="1928262"/>
            <a:ext cx="5083054" cy="3558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0DFA6B-233A-4984-87ED-EC082367437E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33</a:t>
            </a:r>
          </a:p>
        </p:txBody>
      </p:sp>
    </p:spTree>
    <p:extLst>
      <p:ext uri="{BB962C8B-B14F-4D97-AF65-F5344CB8AC3E}">
        <p14:creationId xmlns:p14="http://schemas.microsoft.com/office/powerpoint/2010/main" val="3078232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1FB8-9FEF-46FD-92BB-3C78EFFD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Variable Features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531F147-1177-4294-88CA-32C88E611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853" y="2381638"/>
            <a:ext cx="3183292" cy="3183292"/>
          </a:xfrm>
          <a:prstGeom prst="rect">
            <a:avLst/>
          </a:prstGeom>
        </p:spPr>
      </p:pic>
      <p:pic>
        <p:nvPicPr>
          <p:cNvPr id="8" name="Picture 7" descr="Scatter chart&#10;&#10;Description automatically generated with low confidence">
            <a:extLst>
              <a:ext uri="{FF2B5EF4-FFF2-40B4-BE49-F238E27FC236}">
                <a16:creationId xmlns:a16="http://schemas.microsoft.com/office/drawing/2014/main" id="{2BAE04A0-D75F-4FDA-B285-3F9AB7FFD0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1638"/>
            <a:ext cx="3183292" cy="3183292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6C0F69E4-4738-4343-87BF-595609FF1E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506" y="2381638"/>
            <a:ext cx="3183292" cy="31832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65FDA5-58E7-496A-A88F-861C0C888762}"/>
              </a:ext>
            </a:extLst>
          </p:cNvPr>
          <p:cNvSpPr txBox="1"/>
          <p:nvPr/>
        </p:nvSpPr>
        <p:spPr>
          <a:xfrm>
            <a:off x="1530220" y="1922107"/>
            <a:ext cx="207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 of Features = 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A19355-F7EA-43E2-AFE5-B11F34BFCC17}"/>
              </a:ext>
            </a:extLst>
          </p:cNvPr>
          <p:cNvSpPr txBox="1"/>
          <p:nvPr/>
        </p:nvSpPr>
        <p:spPr>
          <a:xfrm>
            <a:off x="4920342" y="1922107"/>
            <a:ext cx="221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 of Features = 2000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030797-095D-4D0C-ABF0-699C08D2555C}"/>
              </a:ext>
            </a:extLst>
          </p:cNvPr>
          <p:cNvSpPr txBox="1"/>
          <p:nvPr/>
        </p:nvSpPr>
        <p:spPr>
          <a:xfrm>
            <a:off x="8232710" y="1922107"/>
            <a:ext cx="248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 of Features = 10000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D079ED-0A8B-4003-9D4A-0AF228F8064C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35</a:t>
            </a:r>
          </a:p>
        </p:txBody>
      </p:sp>
    </p:spTree>
    <p:extLst>
      <p:ext uri="{BB962C8B-B14F-4D97-AF65-F5344CB8AC3E}">
        <p14:creationId xmlns:p14="http://schemas.microsoft.com/office/powerpoint/2010/main" val="469301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44FF14D-DD81-47C0-A114-BD14A3EEF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54D4EF-63E5-401F-9CFA-23C96B7C33B0}"/>
              </a:ext>
            </a:extLst>
          </p:cNvPr>
          <p:cNvSpPr/>
          <p:nvPr/>
        </p:nvSpPr>
        <p:spPr>
          <a:xfrm>
            <a:off x="2878667" y="3646311"/>
            <a:ext cx="1151466" cy="497173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A1EC74-9DD5-4D77-8F22-D918ACA4C5D5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35</a:t>
            </a:r>
          </a:p>
        </p:txBody>
      </p:sp>
    </p:spTree>
    <p:extLst>
      <p:ext uri="{BB962C8B-B14F-4D97-AF65-F5344CB8AC3E}">
        <p14:creationId xmlns:p14="http://schemas.microsoft.com/office/powerpoint/2010/main" val="11657743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E357-EE70-4EF2-B436-4759CB2E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Cell-cycle QC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CFA57-CF2C-4098-8204-1C24ABC55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21424" cy="4351338"/>
          </a:xfrm>
        </p:spPr>
        <p:txBody>
          <a:bodyPr/>
          <a:lstStyle/>
          <a:p>
            <a:r>
              <a:rPr lang="en-US" dirty="0"/>
              <a:t>Results could be affected by cell cycle</a:t>
            </a:r>
          </a:p>
          <a:p>
            <a:pPr lvl="1"/>
            <a:r>
              <a:rPr lang="en-US" dirty="0"/>
              <a:t>Maybe a batch effect?</a:t>
            </a:r>
          </a:p>
          <a:p>
            <a:pPr lvl="1"/>
            <a:r>
              <a:rPr lang="en-US" dirty="0"/>
              <a:t>Based on genes that are associated with G1, S and G2/M phases</a:t>
            </a:r>
          </a:p>
          <a:p>
            <a:pPr lvl="2"/>
            <a:r>
              <a:rPr lang="en-US" dirty="0"/>
              <a:t>Seurat has lists of these or can make own list </a:t>
            </a:r>
          </a:p>
          <a:p>
            <a:pPr lvl="3"/>
            <a:r>
              <a:rPr lang="en-US" dirty="0"/>
              <a:t>Just need S and G2/M genes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D4723C-0559-4649-B66C-665CE9488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867" y="2203611"/>
            <a:ext cx="5338932" cy="303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9DEDA8-2CCF-4341-B6BB-85B76F3E1F81}"/>
              </a:ext>
            </a:extLst>
          </p:cNvPr>
          <p:cNvSpPr txBox="1"/>
          <p:nvPr/>
        </p:nvSpPr>
        <p:spPr>
          <a:xfrm>
            <a:off x="6928404" y="5416187"/>
            <a:ext cx="397314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https://teachmephysiology.com/biochemistry/cell-growth-death/cell-cycle/</a:t>
            </a:r>
            <a:endParaRPr 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4BEE5-44B7-45F8-B01A-63E2A96B808F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36</a:t>
            </a:r>
          </a:p>
        </p:txBody>
      </p:sp>
    </p:spTree>
    <p:extLst>
      <p:ext uri="{BB962C8B-B14F-4D97-AF65-F5344CB8AC3E}">
        <p14:creationId xmlns:p14="http://schemas.microsoft.com/office/powerpoint/2010/main" val="16273661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E357-EE70-4EF2-B436-4759CB2E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Cell-cycle QC: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CFA57-CF2C-4098-8204-1C24ABC55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Would you correct for cell-cycle in these datasets?</a:t>
            </a:r>
          </a:p>
          <a:p>
            <a:pPr lvl="1"/>
            <a:r>
              <a:rPr lang="en-US" dirty="0"/>
              <a:t>Dataset of pancreatic cells from normal and cancer patients</a:t>
            </a:r>
          </a:p>
          <a:p>
            <a:pPr lvl="1"/>
            <a:r>
              <a:rPr lang="en-US" dirty="0"/>
              <a:t>Dataset of CD4 T cells from mice treated or not treated with an antibiotic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F96D70-FA7A-4187-A879-0AFAC218DFE5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37</a:t>
            </a:r>
          </a:p>
        </p:txBody>
      </p:sp>
    </p:spTree>
    <p:extLst>
      <p:ext uri="{BB962C8B-B14F-4D97-AF65-F5344CB8AC3E}">
        <p14:creationId xmlns:p14="http://schemas.microsoft.com/office/powerpoint/2010/main" val="41919717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E357-EE70-4EF2-B436-4759CB2E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Cell-cycle QC: Exercise (My 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CFA57-CF2C-4098-8204-1C24ABC55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Would you correct for cell-cycle in these datasets?</a:t>
            </a:r>
          </a:p>
          <a:p>
            <a:pPr lvl="1"/>
            <a:r>
              <a:rPr lang="en-US" dirty="0"/>
              <a:t>Dataset of pancreatic cells from normal and cancer patients</a:t>
            </a:r>
          </a:p>
          <a:p>
            <a:pPr lvl="2"/>
            <a:r>
              <a:rPr lang="en-US" dirty="0"/>
              <a:t>Probably don’t want to correct</a:t>
            </a:r>
          </a:p>
          <a:p>
            <a:pPr lvl="3"/>
            <a:r>
              <a:rPr lang="en-US" dirty="0"/>
              <a:t>Correcting would take out information about proliferation, etc. in cancer cells</a:t>
            </a:r>
          </a:p>
          <a:p>
            <a:pPr lvl="1"/>
            <a:r>
              <a:rPr lang="en-US" dirty="0"/>
              <a:t>Dataset of CD4 T cells from mice treated or not treated with an antibiotic </a:t>
            </a:r>
          </a:p>
          <a:p>
            <a:pPr lvl="2"/>
            <a:r>
              <a:rPr lang="en-US" dirty="0"/>
              <a:t>Maybe want to correct</a:t>
            </a:r>
          </a:p>
          <a:p>
            <a:pPr lvl="3"/>
            <a:r>
              <a:rPr lang="en-US" dirty="0"/>
              <a:t>Maybe don’t really need information about proliferation, etc.</a:t>
            </a:r>
          </a:p>
          <a:p>
            <a:pPr lvl="3"/>
            <a:r>
              <a:rPr lang="en-US" dirty="0"/>
              <a:t>Including cycle phases might affect clustering</a:t>
            </a:r>
          </a:p>
          <a:p>
            <a:pPr lvl="3"/>
            <a:endParaRPr lang="en-US" dirty="0"/>
          </a:p>
          <a:p>
            <a:r>
              <a:rPr lang="en-US" b="1" u="sng" dirty="0"/>
              <a:t>Advice:</a:t>
            </a:r>
            <a:r>
              <a:rPr lang="en-US" dirty="0"/>
              <a:t> It’s up to you if you want to correct for cell-cycle </a:t>
            </a:r>
          </a:p>
          <a:p>
            <a:pPr lvl="1"/>
            <a:r>
              <a:rPr lang="en-US" dirty="0"/>
              <a:t>Depends on the dataset and what you want to look for in the data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1B229-81A5-46C0-9E68-9B7652E09093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38</a:t>
            </a:r>
          </a:p>
        </p:txBody>
      </p:sp>
    </p:spTree>
    <p:extLst>
      <p:ext uri="{BB962C8B-B14F-4D97-AF65-F5344CB8AC3E}">
        <p14:creationId xmlns:p14="http://schemas.microsoft.com/office/powerpoint/2010/main" val="1948556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E357-EE70-4EF2-B436-4759CB2E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Cell-cycle QC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CFA57-CF2C-4098-8204-1C24ABC55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I correct for cell-cycle?</a:t>
            </a:r>
          </a:p>
          <a:p>
            <a:pPr lvl="1"/>
            <a:r>
              <a:rPr lang="en-US" dirty="0"/>
              <a:t>2 methods of regression:</a:t>
            </a:r>
          </a:p>
          <a:p>
            <a:pPr lvl="2"/>
            <a:r>
              <a:rPr lang="en-US" dirty="0"/>
              <a:t>No cell-cycle effect</a:t>
            </a:r>
          </a:p>
          <a:p>
            <a:pPr lvl="3"/>
            <a:r>
              <a:rPr lang="en-US" dirty="0"/>
              <a:t>Regress all signals of cell-cycle</a:t>
            </a:r>
          </a:p>
          <a:p>
            <a:pPr lvl="2"/>
            <a:r>
              <a:rPr lang="en-US" dirty="0"/>
              <a:t>Some cell-cycle effect</a:t>
            </a:r>
          </a:p>
          <a:p>
            <a:pPr lvl="3"/>
            <a:r>
              <a:rPr lang="en-US" dirty="0"/>
              <a:t>Regress out difference between G2/M and S phases</a:t>
            </a:r>
          </a:p>
          <a:p>
            <a:pPr lvl="4"/>
            <a:r>
              <a:rPr lang="en-US" dirty="0"/>
              <a:t>Only show non-cycling and cycling cells</a:t>
            </a:r>
          </a:p>
          <a:p>
            <a:pPr lvl="3"/>
            <a:r>
              <a:rPr lang="en-US" dirty="0"/>
              <a:t>Ex: murine hematopoiesis</a:t>
            </a:r>
          </a:p>
          <a:p>
            <a:pPr lvl="4"/>
            <a:r>
              <a:rPr lang="en-US" dirty="0"/>
              <a:t>Stem cells are quiescent and differentiated cells are proliferating</a:t>
            </a:r>
          </a:p>
          <a:p>
            <a:pPr lvl="1"/>
            <a:r>
              <a:rPr lang="en-US" dirty="0"/>
              <a:t>Regress effects out when scaling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8E7CC3-3359-4C61-96CC-CE5BCC86C9F0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39</a:t>
            </a:r>
          </a:p>
        </p:txBody>
      </p:sp>
    </p:spTree>
    <p:extLst>
      <p:ext uri="{BB962C8B-B14F-4D97-AF65-F5344CB8AC3E}">
        <p14:creationId xmlns:p14="http://schemas.microsoft.com/office/powerpoint/2010/main" val="380839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C8F6-CA16-4ED7-828C-D163ADCE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Seurat Pipeline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C60E0DE-A0E2-4DBE-958A-818440AD6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757" y="1690688"/>
            <a:ext cx="6139523" cy="46016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AEC0CB-B6CF-48CC-947D-9C43BE527B1E}"/>
              </a:ext>
            </a:extLst>
          </p:cNvPr>
          <p:cNvSpPr txBox="1"/>
          <p:nvPr/>
        </p:nvSpPr>
        <p:spPr>
          <a:xfrm>
            <a:off x="838200" y="1704976"/>
            <a:ext cx="4023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Types of Pipelines: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Standard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orange -&gt; yellow -&gt; orange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Integration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orange -&gt; blue -&gt; orange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 when have batch effect or multimodal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041E60-1679-4670-9935-EB311B9B6DA6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4</a:t>
            </a:r>
          </a:p>
        </p:txBody>
      </p:sp>
    </p:spTree>
    <p:extLst>
      <p:ext uri="{BB962C8B-B14F-4D97-AF65-F5344CB8AC3E}">
        <p14:creationId xmlns:p14="http://schemas.microsoft.com/office/powerpoint/2010/main" val="1838639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E357-EE70-4EF2-B436-4759CB2E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Cell-cycle QC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66D209C-3BEF-4EDB-BFC2-4280BEF98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94873"/>
            <a:ext cx="3207008" cy="3207008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98B5B47B-D473-42A6-914C-7D2DC3A5B7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240" y="2494873"/>
            <a:ext cx="3207008" cy="3207008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BC403192-662E-4819-A176-4A1DE8F0F3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280" y="2494873"/>
            <a:ext cx="3207008" cy="32070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137DB3-DA3D-4868-AE8D-99FD304A5836}"/>
              </a:ext>
            </a:extLst>
          </p:cNvPr>
          <p:cNvSpPr txBox="1"/>
          <p:nvPr/>
        </p:nvSpPr>
        <p:spPr>
          <a:xfrm>
            <a:off x="1401341" y="2090066"/>
            <a:ext cx="208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CC Correction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27FD16-10A3-4E10-BD9F-AE7B2657BE06}"/>
              </a:ext>
            </a:extLst>
          </p:cNvPr>
          <p:cNvSpPr txBox="1"/>
          <p:nvPr/>
        </p:nvSpPr>
        <p:spPr>
          <a:xfrm>
            <a:off x="8367421" y="2090066"/>
            <a:ext cx="208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CC Correction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2E94A1-C0C2-482E-862E-CF1E33F09BF2}"/>
              </a:ext>
            </a:extLst>
          </p:cNvPr>
          <p:cNvSpPr txBox="1"/>
          <p:nvPr/>
        </p:nvSpPr>
        <p:spPr>
          <a:xfrm>
            <a:off x="4884381" y="2090066"/>
            <a:ext cx="208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 CC Correction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CABA2-65D8-4566-940C-4A6EEF258E23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40</a:t>
            </a:r>
          </a:p>
        </p:txBody>
      </p:sp>
    </p:spTree>
    <p:extLst>
      <p:ext uri="{BB962C8B-B14F-4D97-AF65-F5344CB8AC3E}">
        <p14:creationId xmlns:p14="http://schemas.microsoft.com/office/powerpoint/2010/main" val="37459227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44FF14D-DD81-47C0-A114-BD14A3EEF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54D4EF-63E5-401F-9CFA-23C96B7C33B0}"/>
              </a:ext>
            </a:extLst>
          </p:cNvPr>
          <p:cNvSpPr/>
          <p:nvPr/>
        </p:nvSpPr>
        <p:spPr>
          <a:xfrm>
            <a:off x="2991556" y="4193660"/>
            <a:ext cx="925688" cy="55942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75FAAE-F4B1-4FFC-9615-5A669214D1EC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41</a:t>
            </a:r>
          </a:p>
        </p:txBody>
      </p:sp>
    </p:spTree>
    <p:extLst>
      <p:ext uri="{BB962C8B-B14F-4D97-AF65-F5344CB8AC3E}">
        <p14:creationId xmlns:p14="http://schemas.microsoft.com/office/powerpoint/2010/main" val="1527161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387A-35FD-40D8-B745-F016F697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625FA-6C38-4D66-A5CD-09E0D1C21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Also called standardization</a:t>
            </a:r>
          </a:p>
          <a:p>
            <a:r>
              <a:rPr lang="en-US" dirty="0"/>
              <a:t>Values are centered around a mean with a unit standard deviation </a:t>
            </a:r>
          </a:p>
          <a:p>
            <a:pPr lvl="1"/>
            <a:r>
              <a:rPr lang="en-US" dirty="0"/>
              <a:t>Ex: z-scores where mean is centered around 0 and standard deviation is 1</a:t>
            </a:r>
          </a:p>
          <a:p>
            <a:pPr lvl="1"/>
            <a:r>
              <a:rPr lang="en-US" dirty="0"/>
              <a:t>Can regress on any technical variables (ex: </a:t>
            </a:r>
            <a:r>
              <a:rPr lang="en-US" dirty="0" err="1"/>
              <a:t>nCount</a:t>
            </a:r>
            <a:r>
              <a:rPr lang="en-US" dirty="0"/>
              <a:t>, percent.mt, etc.)</a:t>
            </a:r>
          </a:p>
          <a:p>
            <a:r>
              <a:rPr lang="en-US" dirty="0"/>
              <a:t>Why scale?</a:t>
            </a:r>
          </a:p>
          <a:p>
            <a:pPr lvl="1"/>
            <a:r>
              <a:rPr lang="en-US" dirty="0"/>
              <a:t>Helps to reduce unwanted variation </a:t>
            </a:r>
          </a:p>
          <a:p>
            <a:pPr lvl="1"/>
            <a:r>
              <a:rPr lang="en-US" dirty="0"/>
              <a:t>Is required to run PCA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8576D-880A-49E2-B00F-23D199636501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42</a:t>
            </a:r>
          </a:p>
        </p:txBody>
      </p:sp>
    </p:spTree>
    <p:extLst>
      <p:ext uri="{BB962C8B-B14F-4D97-AF65-F5344CB8AC3E}">
        <p14:creationId xmlns:p14="http://schemas.microsoft.com/office/powerpoint/2010/main" val="6245751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387A-35FD-40D8-B745-F016F697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625FA-6C38-4D66-A5CD-09E0D1C21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0127" cy="4351338"/>
          </a:xfrm>
        </p:spPr>
        <p:txBody>
          <a:bodyPr>
            <a:normAutofit/>
          </a:bodyPr>
          <a:lstStyle/>
          <a:p>
            <a:r>
              <a:rPr lang="en-US" dirty="0"/>
              <a:t>How is scaling different from normalization?</a:t>
            </a:r>
          </a:p>
          <a:p>
            <a:pPr lvl="1"/>
            <a:r>
              <a:rPr lang="en-US" dirty="0"/>
              <a:t>Normalization = changing the distribution</a:t>
            </a:r>
          </a:p>
          <a:p>
            <a:pPr lvl="1"/>
            <a:r>
              <a:rPr lang="en-US" dirty="0"/>
              <a:t>Scaling = changing range of values not distribution</a:t>
            </a:r>
          </a:p>
          <a:p>
            <a:pPr lvl="2"/>
            <a:r>
              <a:rPr lang="en-US" dirty="0"/>
              <a:t>If normal distribution, then it’ll stay a normal distribution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171196-FBB7-440C-A2B2-27AD8213F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891" y="3695020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636EBFC-043E-4664-997A-77B4CA1EE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890" y="1037139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D1DD29-2385-4E24-9140-808026314C71}"/>
              </a:ext>
            </a:extLst>
          </p:cNvPr>
          <p:cNvSpPr txBox="1"/>
          <p:nvPr/>
        </p:nvSpPr>
        <p:spPr>
          <a:xfrm>
            <a:off x="6948366" y="6209620"/>
            <a:ext cx="4559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5"/>
              </a:rPr>
              <a:t>https://www.kaggle.com/code/rtatman/data-cleaning-challenge-scale-and-normalize-data/notebook</a:t>
            </a:r>
            <a:endParaRPr lang="en-US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44DB7-7EE8-4492-8F10-250B89DBA86B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43</a:t>
            </a:r>
          </a:p>
        </p:txBody>
      </p:sp>
    </p:spTree>
    <p:extLst>
      <p:ext uri="{BB962C8B-B14F-4D97-AF65-F5344CB8AC3E}">
        <p14:creationId xmlns:p14="http://schemas.microsoft.com/office/powerpoint/2010/main" val="15974580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3664-E9CF-4DBC-9F02-4F33A8A8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52414-E341-463D-BBC5-99AEFA1C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variables </a:t>
            </a:r>
            <a:r>
              <a:rPr lang="en-US" u="sng" dirty="0"/>
              <a:t>can</a:t>
            </a:r>
            <a:r>
              <a:rPr lang="en-US" dirty="0"/>
              <a:t> I regress on?</a:t>
            </a:r>
          </a:p>
          <a:p>
            <a:pPr lvl="1"/>
            <a:r>
              <a:rPr lang="en-US" dirty="0"/>
              <a:t>Common variables = </a:t>
            </a:r>
            <a:r>
              <a:rPr lang="en-US" dirty="0" err="1"/>
              <a:t>nCount</a:t>
            </a:r>
            <a:r>
              <a:rPr lang="en-US" dirty="0"/>
              <a:t>, </a:t>
            </a:r>
            <a:r>
              <a:rPr lang="en-US" dirty="0" err="1"/>
              <a:t>nFeature</a:t>
            </a:r>
            <a:r>
              <a:rPr lang="en-US" dirty="0"/>
              <a:t>, percent.mt, cell-cycle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What variables </a:t>
            </a:r>
            <a:r>
              <a:rPr lang="en-US" u="sng" dirty="0"/>
              <a:t>should</a:t>
            </a:r>
            <a:r>
              <a:rPr lang="en-US" dirty="0"/>
              <a:t> I choose to regress on?</a:t>
            </a:r>
          </a:p>
          <a:p>
            <a:pPr lvl="1"/>
            <a:r>
              <a:rPr lang="en-US" dirty="0"/>
              <a:t>Most regress on </a:t>
            </a:r>
            <a:r>
              <a:rPr lang="en-US" dirty="0" err="1"/>
              <a:t>nCount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Reduce variation from library preparation</a:t>
            </a:r>
          </a:p>
          <a:p>
            <a:pPr lvl="1"/>
            <a:r>
              <a:rPr lang="en-US" dirty="0"/>
              <a:t>Some regress on percent.mt</a:t>
            </a:r>
          </a:p>
          <a:p>
            <a:pPr lvl="2"/>
            <a:r>
              <a:rPr lang="en-US" dirty="0"/>
              <a:t>Different cell types can have different levels of mitochondria production and complexity</a:t>
            </a:r>
          </a:p>
          <a:p>
            <a:pPr lvl="3"/>
            <a:r>
              <a:rPr lang="en-US" dirty="0"/>
              <a:t>Maybe don’t want to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3A83D-2289-414F-850C-5374982F3FEF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44</a:t>
            </a:r>
          </a:p>
        </p:txBody>
      </p:sp>
    </p:spTree>
    <p:extLst>
      <p:ext uri="{BB962C8B-B14F-4D97-AF65-F5344CB8AC3E}">
        <p14:creationId xmlns:p14="http://schemas.microsoft.com/office/powerpoint/2010/main" val="9667444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BC21-2558-4C62-B2DD-EE00B7E4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AF23E-6DB7-4B69-BC7C-31C045DEC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How many genes should I scale?</a:t>
            </a:r>
          </a:p>
          <a:p>
            <a:pPr lvl="1"/>
            <a:r>
              <a:rPr lang="en-US" dirty="0"/>
              <a:t>Depends on:</a:t>
            </a:r>
          </a:p>
          <a:p>
            <a:pPr lvl="2"/>
            <a:r>
              <a:rPr lang="en-US" dirty="0"/>
              <a:t>Speed</a:t>
            </a:r>
          </a:p>
          <a:p>
            <a:pPr lvl="2"/>
            <a:r>
              <a:rPr lang="en-US" dirty="0"/>
              <a:t>Functions (mainly plot functions)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E733B-A7EA-4ED8-BF4D-41D100069C1D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45</a:t>
            </a:r>
          </a:p>
        </p:txBody>
      </p:sp>
    </p:spTree>
    <p:extLst>
      <p:ext uri="{BB962C8B-B14F-4D97-AF65-F5344CB8AC3E}">
        <p14:creationId xmlns:p14="http://schemas.microsoft.com/office/powerpoint/2010/main" val="27918345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BC21-2558-4C62-B2DD-EE00B7E4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AF23E-6DB7-4B69-BC7C-31C045DE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genes should I scale?</a:t>
            </a:r>
          </a:p>
          <a:p>
            <a:pPr lvl="1"/>
            <a:r>
              <a:rPr lang="en-US" dirty="0"/>
              <a:t>Methods:</a:t>
            </a:r>
          </a:p>
          <a:p>
            <a:pPr marL="1371600" lvl="2" indent="-457200">
              <a:buAutoNum type="arabicParenR"/>
            </a:pPr>
            <a:r>
              <a:rPr lang="en-US" dirty="0"/>
              <a:t>Use only variable genes</a:t>
            </a:r>
          </a:p>
          <a:p>
            <a:pPr lvl="3"/>
            <a:r>
              <a:rPr lang="en-US" dirty="0"/>
              <a:t>Pro = doesn’t take long to run and reduces amount of memory needed</a:t>
            </a:r>
          </a:p>
          <a:p>
            <a:pPr lvl="3"/>
            <a:r>
              <a:rPr lang="en-US" dirty="0"/>
              <a:t>Con = won’t find scaled values for certain genes</a:t>
            </a:r>
          </a:p>
          <a:p>
            <a:pPr lvl="4"/>
            <a:r>
              <a:rPr lang="en-US" dirty="0"/>
              <a:t>Only affects if want to use other functions (ex: </a:t>
            </a:r>
            <a:r>
              <a:rPr lang="en-US" dirty="0" err="1"/>
              <a:t>DoHeatmap</a:t>
            </a:r>
            <a:r>
              <a:rPr lang="en-US" dirty="0"/>
              <a:t>)</a:t>
            </a:r>
          </a:p>
          <a:p>
            <a:pPr marL="1371600" lvl="2" indent="-457200">
              <a:buAutoNum type="arabicParenR"/>
            </a:pPr>
            <a:r>
              <a:rPr lang="en-US" dirty="0"/>
              <a:t>Use all genes</a:t>
            </a:r>
          </a:p>
          <a:p>
            <a:pPr lvl="3"/>
            <a:r>
              <a:rPr lang="en-US" dirty="0"/>
              <a:t>Pro = can find scaled values for any gene </a:t>
            </a:r>
          </a:p>
          <a:p>
            <a:pPr lvl="4"/>
            <a:r>
              <a:rPr lang="en-US" dirty="0"/>
              <a:t>Can use other functions</a:t>
            </a:r>
          </a:p>
          <a:p>
            <a:pPr lvl="3"/>
            <a:r>
              <a:rPr lang="en-US" dirty="0"/>
              <a:t>Con = takes a </a:t>
            </a:r>
            <a:r>
              <a:rPr lang="en-US" dirty="0" err="1"/>
              <a:t>looooooooooong</a:t>
            </a:r>
            <a:r>
              <a:rPr lang="en-US" dirty="0"/>
              <a:t> time to run </a:t>
            </a:r>
          </a:p>
          <a:p>
            <a:pPr lvl="4"/>
            <a:r>
              <a:rPr lang="en-US" dirty="0"/>
              <a:t>Increase # of genes -&gt; increase run time </a:t>
            </a:r>
          </a:p>
          <a:p>
            <a:pPr lvl="5"/>
            <a:r>
              <a:rPr lang="en-US" dirty="0"/>
              <a:t>Especially if regressing technical variables along with scaling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F2C30B-DE81-4F99-9745-3B2B503E0F0F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46</a:t>
            </a:r>
          </a:p>
        </p:txBody>
      </p:sp>
    </p:spTree>
    <p:extLst>
      <p:ext uri="{BB962C8B-B14F-4D97-AF65-F5344CB8AC3E}">
        <p14:creationId xmlns:p14="http://schemas.microsoft.com/office/powerpoint/2010/main" val="20820993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BC21-2558-4C62-B2DD-EE00B7E4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AF23E-6DB7-4B69-BC7C-31C045DE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genes should I scale?</a:t>
            </a:r>
          </a:p>
          <a:p>
            <a:pPr lvl="1"/>
            <a:r>
              <a:rPr lang="en-US" dirty="0"/>
              <a:t>Both methods gives the same/similar results</a:t>
            </a:r>
          </a:p>
          <a:p>
            <a:pPr lvl="1"/>
            <a:r>
              <a:rPr lang="en-US" dirty="0"/>
              <a:t>I use the 1</a:t>
            </a:r>
            <a:r>
              <a:rPr lang="en-US" baseline="30000" dirty="0"/>
              <a:t>st</a:t>
            </a:r>
            <a:r>
              <a:rPr lang="en-US" dirty="0"/>
              <a:t> method</a:t>
            </a:r>
          </a:p>
          <a:p>
            <a:pPr lvl="2"/>
            <a:r>
              <a:rPr lang="en-US" dirty="0"/>
              <a:t>Scale subset of genes outside of Seurat and create visualizations</a:t>
            </a:r>
          </a:p>
          <a:p>
            <a:pPr lvl="3"/>
            <a:r>
              <a:rPr lang="en-US" dirty="0"/>
              <a:t>More flexibility with plots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3A94B-67AE-44F5-A07C-4B901F1DBA4A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47</a:t>
            </a:r>
          </a:p>
        </p:txBody>
      </p:sp>
    </p:spTree>
    <p:extLst>
      <p:ext uri="{BB962C8B-B14F-4D97-AF65-F5344CB8AC3E}">
        <p14:creationId xmlns:p14="http://schemas.microsoft.com/office/powerpoint/2010/main" val="41228784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44FF14D-DD81-47C0-A114-BD14A3EEF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54D4EF-63E5-401F-9CFA-23C96B7C33B0}"/>
              </a:ext>
            </a:extLst>
          </p:cNvPr>
          <p:cNvSpPr/>
          <p:nvPr/>
        </p:nvSpPr>
        <p:spPr>
          <a:xfrm>
            <a:off x="2731910" y="4780682"/>
            <a:ext cx="1456267" cy="660562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54A593-1AE7-40CD-96EC-6B6FE5D9568D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48</a:t>
            </a:r>
          </a:p>
        </p:txBody>
      </p:sp>
    </p:spTree>
    <p:extLst>
      <p:ext uri="{BB962C8B-B14F-4D97-AF65-F5344CB8AC3E}">
        <p14:creationId xmlns:p14="http://schemas.microsoft.com/office/powerpoint/2010/main" val="12990605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20E5-2889-4726-8F87-3CAD6586A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A7841-B916-49ED-9B29-5EADB944B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dimension reduction method</a:t>
            </a:r>
          </a:p>
          <a:p>
            <a:pPr lvl="1"/>
            <a:r>
              <a:rPr lang="en-US" dirty="0"/>
              <a:t>Reduce the dimensions of data while retaining as much information as possible</a:t>
            </a:r>
          </a:p>
          <a:p>
            <a:pPr lvl="2"/>
            <a:r>
              <a:rPr lang="en-US" dirty="0"/>
              <a:t>Reduce # of variables used for downstream</a:t>
            </a:r>
          </a:p>
          <a:p>
            <a:pPr lvl="1"/>
            <a:r>
              <a:rPr lang="en-US" dirty="0"/>
              <a:t>Combines highly correlated variables into groups that serve as new variables</a:t>
            </a:r>
          </a:p>
          <a:p>
            <a:pPr lvl="2"/>
            <a:r>
              <a:rPr lang="en-US" dirty="0"/>
              <a:t>Principal components (PCs)</a:t>
            </a:r>
          </a:p>
          <a:p>
            <a:pPr lvl="2"/>
            <a:r>
              <a:rPr lang="en-US" dirty="0"/>
              <a:t>Top PCs should account for most of the variance in the data</a:t>
            </a:r>
          </a:p>
          <a:p>
            <a:r>
              <a:rPr lang="en-US" dirty="0"/>
              <a:t>By doing PCA, it speeds up downstream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00258-9575-43DE-B118-DFD6C5D1FB38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49</a:t>
            </a:r>
          </a:p>
        </p:txBody>
      </p:sp>
    </p:spTree>
    <p:extLst>
      <p:ext uri="{BB962C8B-B14F-4D97-AF65-F5344CB8AC3E}">
        <p14:creationId xmlns:p14="http://schemas.microsoft.com/office/powerpoint/2010/main" val="394465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7019-554B-4DA7-802A-6E972E22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Example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70C7A-D85A-4299-BEFC-E0169DD71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Human pancreatic cancer dataset</a:t>
            </a:r>
          </a:p>
          <a:p>
            <a:pPr lvl="1"/>
            <a:r>
              <a:rPr lang="en-US" dirty="0"/>
              <a:t>Contains cells in the pancreas from:</a:t>
            </a:r>
          </a:p>
          <a:p>
            <a:pPr lvl="2"/>
            <a:r>
              <a:rPr lang="en-US" dirty="0"/>
              <a:t>adjacent normal tissue from patients who don’t have PDAC</a:t>
            </a:r>
          </a:p>
          <a:p>
            <a:pPr lvl="3"/>
            <a:r>
              <a:rPr lang="en-US" dirty="0"/>
              <a:t>Consider this as normal </a:t>
            </a:r>
          </a:p>
          <a:p>
            <a:pPr lvl="2"/>
            <a:r>
              <a:rPr lang="en-US" dirty="0"/>
              <a:t>tumor tissue from PDAC patients</a:t>
            </a:r>
          </a:p>
          <a:p>
            <a:r>
              <a:rPr lang="en-US" dirty="0"/>
              <a:t>Won’t use all of the samples in this example</a:t>
            </a:r>
          </a:p>
          <a:p>
            <a:pPr lvl="1"/>
            <a:r>
              <a:rPr lang="en-US" dirty="0"/>
              <a:t>3 Normal</a:t>
            </a:r>
          </a:p>
          <a:p>
            <a:pPr lvl="1"/>
            <a:r>
              <a:rPr lang="en-US" dirty="0"/>
              <a:t>3 PDAC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000" dirty="0"/>
              <a:t>Steele, N.G, et al. Multimodal Mapping of the Tumor and Peripheral Blood Immune Landscape in Human Pancreatic Cancer. Nature Cancer (2020). https://doi.org/10.1038/s43018-020-00121-4.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DD630-BBB3-400B-9082-CEAD48DD5B69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5</a:t>
            </a:r>
          </a:p>
        </p:txBody>
      </p:sp>
    </p:spTree>
    <p:extLst>
      <p:ext uri="{BB962C8B-B14F-4D97-AF65-F5344CB8AC3E}">
        <p14:creationId xmlns:p14="http://schemas.microsoft.com/office/powerpoint/2010/main" val="40787948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7A4E-4A61-4AFF-AE17-78BAEC44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94EFBE9-2A90-4FB4-9A1B-0DAF7C2C7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7229"/>
            <a:ext cx="3317162" cy="3317162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70EF84B-36E2-416A-9A11-44060A6C8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630" y="2197229"/>
            <a:ext cx="3317162" cy="3317162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F4F93C3C-6A1B-4274-B2DD-ED5040D6AB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15" y="2197229"/>
            <a:ext cx="3317162" cy="33171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24D11C-0F80-473D-B360-4C441CF58CB6}"/>
              </a:ext>
            </a:extLst>
          </p:cNvPr>
          <p:cNvSpPr txBox="1"/>
          <p:nvPr/>
        </p:nvSpPr>
        <p:spPr>
          <a:xfrm>
            <a:off x="1570329" y="1827897"/>
            <a:ext cx="198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PC1 vs. PC2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C5AF9-B070-4605-8277-F071DE8482B1}"/>
              </a:ext>
            </a:extLst>
          </p:cNvPr>
          <p:cNvSpPr txBox="1"/>
          <p:nvPr/>
        </p:nvSpPr>
        <p:spPr>
          <a:xfrm>
            <a:off x="5102290" y="1841974"/>
            <a:ext cx="198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PC25 vs. PC26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83E27-F1E1-4C20-8546-050D7872B4CE}"/>
              </a:ext>
            </a:extLst>
          </p:cNvPr>
          <p:cNvSpPr txBox="1"/>
          <p:nvPr/>
        </p:nvSpPr>
        <p:spPr>
          <a:xfrm>
            <a:off x="8692243" y="1827897"/>
            <a:ext cx="198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PC49 vs. PC50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AC7D7F-5259-43A0-A50F-ED0D0E007BB3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50</a:t>
            </a:r>
          </a:p>
        </p:txBody>
      </p:sp>
    </p:spTree>
    <p:extLst>
      <p:ext uri="{BB962C8B-B14F-4D97-AF65-F5344CB8AC3E}">
        <p14:creationId xmlns:p14="http://schemas.microsoft.com/office/powerpoint/2010/main" val="25166357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E76E-A303-475A-91A1-16C7D989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58FE7-C1A6-4AF3-8B6B-F29702384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genes should I choose to run PCA on?</a:t>
            </a:r>
          </a:p>
          <a:p>
            <a:pPr lvl="1"/>
            <a:r>
              <a:rPr lang="en-US" dirty="0"/>
              <a:t>Default = variable features (2000)</a:t>
            </a:r>
          </a:p>
          <a:p>
            <a:pPr lvl="1"/>
            <a:endParaRPr lang="en-US" dirty="0"/>
          </a:p>
          <a:p>
            <a:r>
              <a:rPr lang="en-US" dirty="0"/>
              <a:t>Why not choose all genes?</a:t>
            </a:r>
          </a:p>
          <a:p>
            <a:pPr lvl="1"/>
            <a:r>
              <a:rPr lang="en-US" dirty="0"/>
              <a:t>PCA can be used to do feature selection, but you already did that upstream</a:t>
            </a:r>
          </a:p>
          <a:p>
            <a:pPr lvl="1"/>
            <a:r>
              <a:rPr lang="en-US" dirty="0"/>
              <a:t>Will take a long time to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ABAB61-04F2-4044-8CD9-78FFBC72FECB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51</a:t>
            </a:r>
          </a:p>
        </p:txBody>
      </p:sp>
    </p:spTree>
    <p:extLst>
      <p:ext uri="{BB962C8B-B14F-4D97-AF65-F5344CB8AC3E}">
        <p14:creationId xmlns:p14="http://schemas.microsoft.com/office/powerpoint/2010/main" val="23817311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7A4E-4A61-4AFF-AE17-78BAEC44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E3B1B-7B1C-4754-A6DE-5775CD1CF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8665" cy="4351338"/>
          </a:xfrm>
        </p:spPr>
        <p:txBody>
          <a:bodyPr>
            <a:normAutofit/>
          </a:bodyPr>
          <a:lstStyle/>
          <a:p>
            <a:r>
              <a:rPr lang="en-US" dirty="0"/>
              <a:t>How many PCs should I choose?</a:t>
            </a:r>
          </a:p>
          <a:p>
            <a:pPr lvl="1"/>
            <a:r>
              <a:rPr lang="en-US" dirty="0"/>
              <a:t>GOAL = get PCs with the most variation</a:t>
            </a:r>
          </a:p>
          <a:p>
            <a:pPr lvl="2"/>
            <a:r>
              <a:rPr lang="en-US" dirty="0"/>
              <a:t>Ex: PCs 1-10</a:t>
            </a:r>
          </a:p>
          <a:p>
            <a:pPr lvl="1"/>
            <a:r>
              <a:rPr lang="en-US" dirty="0"/>
              <a:t>Qualitative method</a:t>
            </a:r>
          </a:p>
          <a:p>
            <a:pPr lvl="2"/>
            <a:r>
              <a:rPr lang="en-US" dirty="0"/>
              <a:t>Scree/Elbow plot, Jackstraw plot</a:t>
            </a:r>
          </a:p>
          <a:p>
            <a:pPr lvl="2"/>
            <a:r>
              <a:rPr lang="en-US" dirty="0"/>
              <a:t>Eye-ball PCs to choose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26F064FC-1669-4237-8F3B-B53380C13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59" y="1414463"/>
            <a:ext cx="4762500" cy="4762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9C8D83-6F7F-414F-AAB0-DBBDB5E72F17}"/>
              </a:ext>
            </a:extLst>
          </p:cNvPr>
          <p:cNvSpPr txBox="1"/>
          <p:nvPr/>
        </p:nvSpPr>
        <p:spPr>
          <a:xfrm>
            <a:off x="7249885" y="622361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Elbow 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5ABCC-0BC1-458E-9758-9E88996BBDEB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52</a:t>
            </a:r>
          </a:p>
        </p:txBody>
      </p:sp>
    </p:spTree>
    <p:extLst>
      <p:ext uri="{BB962C8B-B14F-4D97-AF65-F5344CB8AC3E}">
        <p14:creationId xmlns:p14="http://schemas.microsoft.com/office/powerpoint/2010/main" val="7197867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7A4E-4A61-4AFF-AE17-78BAEC44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E3B1B-7B1C-4754-A6DE-5775CD1CF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8665" cy="4351338"/>
          </a:xfrm>
        </p:spPr>
        <p:txBody>
          <a:bodyPr>
            <a:normAutofit/>
          </a:bodyPr>
          <a:lstStyle/>
          <a:p>
            <a:r>
              <a:rPr lang="en-US" dirty="0"/>
              <a:t>How many PCs should I choose?</a:t>
            </a:r>
          </a:p>
          <a:p>
            <a:pPr lvl="1"/>
            <a:r>
              <a:rPr lang="en-US" dirty="0"/>
              <a:t>GOAL = get PCs with the most variation</a:t>
            </a:r>
          </a:p>
          <a:p>
            <a:pPr lvl="2"/>
            <a:r>
              <a:rPr lang="en-US" dirty="0"/>
              <a:t>Ex: PCs 1-10</a:t>
            </a:r>
          </a:p>
          <a:p>
            <a:pPr lvl="1"/>
            <a:r>
              <a:rPr lang="en-US" dirty="0"/>
              <a:t>Qualitative method</a:t>
            </a:r>
          </a:p>
          <a:p>
            <a:pPr lvl="2"/>
            <a:r>
              <a:rPr lang="en-US" dirty="0"/>
              <a:t>Scree/Elbow plot, Jackstraw plot</a:t>
            </a:r>
          </a:p>
          <a:p>
            <a:pPr lvl="2"/>
            <a:r>
              <a:rPr lang="en-US" dirty="0"/>
              <a:t>Eye-ball PCs to choose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26F064FC-1669-4237-8F3B-B53380C13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59" y="1414463"/>
            <a:ext cx="4762500" cy="47625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2FB5DCB-2281-43EE-B4C9-BF5A814A2CCC}"/>
              </a:ext>
            </a:extLst>
          </p:cNvPr>
          <p:cNvSpPr/>
          <p:nvPr/>
        </p:nvSpPr>
        <p:spPr>
          <a:xfrm>
            <a:off x="8154955" y="4963886"/>
            <a:ext cx="559837" cy="559836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FA6265-ADC2-4719-BAAA-3C1D1A9A77C8}"/>
              </a:ext>
            </a:extLst>
          </p:cNvPr>
          <p:cNvSpPr txBox="1"/>
          <p:nvPr/>
        </p:nvSpPr>
        <p:spPr>
          <a:xfrm>
            <a:off x="8565502" y="4594554"/>
            <a:ext cx="278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Somewhere around 20 PCs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CC6E8-B29F-439E-ABCD-79E3E949CB03}"/>
              </a:ext>
            </a:extLst>
          </p:cNvPr>
          <p:cNvSpPr txBox="1"/>
          <p:nvPr/>
        </p:nvSpPr>
        <p:spPr>
          <a:xfrm>
            <a:off x="7249885" y="622361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Elbow Plot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F8D07A-5E56-48AA-B342-A80CF41D2A76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53</a:t>
            </a:r>
          </a:p>
        </p:txBody>
      </p:sp>
    </p:spTree>
    <p:extLst>
      <p:ext uri="{BB962C8B-B14F-4D97-AF65-F5344CB8AC3E}">
        <p14:creationId xmlns:p14="http://schemas.microsoft.com/office/powerpoint/2010/main" val="39769447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7A4E-4A61-4AFF-AE17-78BAEC44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E3B1B-7B1C-4754-A6DE-5775CD1CF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8665" cy="4351338"/>
          </a:xfrm>
        </p:spPr>
        <p:txBody>
          <a:bodyPr>
            <a:normAutofit/>
          </a:bodyPr>
          <a:lstStyle/>
          <a:p>
            <a:r>
              <a:rPr lang="en-US" dirty="0"/>
              <a:t>How many PCs should I choose?</a:t>
            </a:r>
          </a:p>
          <a:p>
            <a:pPr lvl="1"/>
            <a:r>
              <a:rPr lang="en-US" dirty="0"/>
              <a:t>GOAL = get PCs with the most variation</a:t>
            </a:r>
          </a:p>
          <a:p>
            <a:pPr lvl="2"/>
            <a:r>
              <a:rPr lang="en-US" dirty="0"/>
              <a:t>Ex: PCs 1-10</a:t>
            </a:r>
          </a:p>
          <a:p>
            <a:pPr lvl="1"/>
            <a:r>
              <a:rPr lang="en-US" dirty="0"/>
              <a:t>Qualitative method</a:t>
            </a:r>
          </a:p>
          <a:p>
            <a:pPr lvl="2"/>
            <a:r>
              <a:rPr lang="en-US" dirty="0"/>
              <a:t>Scree/Elbow plot, Jackstraw plot</a:t>
            </a:r>
          </a:p>
          <a:p>
            <a:pPr lvl="2"/>
            <a:r>
              <a:rPr lang="en-US" dirty="0"/>
              <a:t>Eye-ball PCs to choose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BBC7CE5-B1CA-480E-A914-1DD70F03C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266" y="1348273"/>
            <a:ext cx="4572000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4BEDE0-1542-4CB7-BD6A-BEBDB17BAB33}"/>
              </a:ext>
            </a:extLst>
          </p:cNvPr>
          <p:cNvSpPr txBox="1"/>
          <p:nvPr/>
        </p:nvSpPr>
        <p:spPr>
          <a:xfrm>
            <a:off x="6959082" y="5992297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Jackstraw Plot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B46FB-DB95-4624-B3A3-213B148ACD57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54</a:t>
            </a:r>
          </a:p>
        </p:txBody>
      </p:sp>
    </p:spTree>
    <p:extLst>
      <p:ext uri="{BB962C8B-B14F-4D97-AF65-F5344CB8AC3E}">
        <p14:creationId xmlns:p14="http://schemas.microsoft.com/office/powerpoint/2010/main" val="2630205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7A4E-4A61-4AFF-AE17-78BAEC44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E3B1B-7B1C-4754-A6DE-5775CD1C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PCs should I choose?</a:t>
            </a:r>
          </a:p>
          <a:p>
            <a:pPr lvl="1"/>
            <a:r>
              <a:rPr lang="en-US" dirty="0"/>
              <a:t>Quantitative methods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Get PCs that account for some % variance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Complex method = get range of pcs that could be good as threshold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/>
              <a:t>Upper threshold = PC where it contributes 5% standard deviation and cumulatively contributes 90% standard deviation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/>
              <a:t>Lower threshold = PC where % in variation between consecutive PCs is &lt; 0.01%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/>
              <a:t>Pick the threshold from the range</a:t>
            </a:r>
          </a:p>
          <a:p>
            <a:pPr lvl="2"/>
            <a:r>
              <a:rPr lang="en-US" dirty="0"/>
              <a:t>From our example, I chose 18 PCs</a:t>
            </a:r>
          </a:p>
          <a:p>
            <a:pPr lvl="2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4A88E6-0E38-47C0-9931-CD803635C16C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55</a:t>
            </a:r>
          </a:p>
        </p:txBody>
      </p:sp>
    </p:spTree>
    <p:extLst>
      <p:ext uri="{BB962C8B-B14F-4D97-AF65-F5344CB8AC3E}">
        <p14:creationId xmlns:p14="http://schemas.microsoft.com/office/powerpoint/2010/main" val="22419771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44FF14D-DD81-47C0-A114-BD14A3EEF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54D4EF-63E5-401F-9CFA-23C96B7C33B0}"/>
              </a:ext>
            </a:extLst>
          </p:cNvPr>
          <p:cNvSpPr/>
          <p:nvPr/>
        </p:nvSpPr>
        <p:spPr>
          <a:xfrm>
            <a:off x="2754488" y="5553971"/>
            <a:ext cx="3138312" cy="44042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EEE0CE-C492-42C5-B04E-76F27EB502DF}"/>
              </a:ext>
            </a:extLst>
          </p:cNvPr>
          <p:cNvSpPr/>
          <p:nvPr/>
        </p:nvSpPr>
        <p:spPr>
          <a:xfrm>
            <a:off x="5413021" y="5017749"/>
            <a:ext cx="603957" cy="44042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D2256-C408-449D-A662-D920B80E9203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56</a:t>
            </a:r>
          </a:p>
        </p:txBody>
      </p:sp>
    </p:spTree>
    <p:extLst>
      <p:ext uri="{BB962C8B-B14F-4D97-AF65-F5344CB8AC3E}">
        <p14:creationId xmlns:p14="http://schemas.microsoft.com/office/powerpoint/2010/main" val="16572342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44FF14D-DD81-47C0-A114-BD14A3EEF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54D4EF-63E5-401F-9CFA-23C96B7C33B0}"/>
              </a:ext>
            </a:extLst>
          </p:cNvPr>
          <p:cNvSpPr/>
          <p:nvPr/>
        </p:nvSpPr>
        <p:spPr>
          <a:xfrm>
            <a:off x="7450667" y="1168237"/>
            <a:ext cx="982133" cy="513807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3B8677-032B-4130-985D-CD4DCC154C99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57</a:t>
            </a:r>
          </a:p>
        </p:txBody>
      </p:sp>
    </p:spTree>
    <p:extLst>
      <p:ext uri="{BB962C8B-B14F-4D97-AF65-F5344CB8AC3E}">
        <p14:creationId xmlns:p14="http://schemas.microsoft.com/office/powerpoint/2010/main" val="24720415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0403-9A02-4720-B2D5-0CDCC91A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782FA-D3B5-428E-A9A8-61AAF88B7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technique</a:t>
            </a:r>
          </a:p>
          <a:p>
            <a:pPr lvl="1"/>
            <a:r>
              <a:rPr lang="en-US" dirty="0"/>
              <a:t>Dividing data points into groups with similar traits and assign them as clusters</a:t>
            </a:r>
          </a:p>
          <a:p>
            <a:pPr lvl="2"/>
            <a:r>
              <a:rPr lang="en-US" dirty="0"/>
              <a:t>Data points are cells in </a:t>
            </a:r>
            <a:r>
              <a:rPr lang="en-US" dirty="0" err="1"/>
              <a:t>scRNA</a:t>
            </a:r>
            <a:r>
              <a:rPr lang="en-US" dirty="0"/>
              <a:t>-seq</a:t>
            </a:r>
          </a:p>
          <a:p>
            <a:r>
              <a:rPr lang="en-US" dirty="0"/>
              <a:t>Seurat uses a graph-based clustering method</a:t>
            </a:r>
          </a:p>
          <a:p>
            <a:r>
              <a:rPr lang="en-US" dirty="0"/>
              <a:t>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Finding neighbors = Makes K-nearest neighbor (KNN) graph</a:t>
            </a:r>
          </a:p>
          <a:p>
            <a:pPr lvl="2"/>
            <a:r>
              <a:rPr lang="en-US" dirty="0"/>
              <a:t>Look at supplemental slides for more information on KNN 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Finding clusters = Uses Louvain algorithm</a:t>
            </a:r>
          </a:p>
          <a:p>
            <a:pPr lvl="2"/>
            <a:r>
              <a:rPr lang="en-US" dirty="0"/>
              <a:t>Uses modularity optimization technique to group cells together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5B041-7B44-45E1-8C2D-1C5D52D29319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58</a:t>
            </a:r>
          </a:p>
        </p:txBody>
      </p:sp>
    </p:spTree>
    <p:extLst>
      <p:ext uri="{BB962C8B-B14F-4D97-AF65-F5344CB8AC3E}">
        <p14:creationId xmlns:p14="http://schemas.microsoft.com/office/powerpoint/2010/main" val="18867531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515B-43B9-4D42-BDA5-27D4F17A7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09AFC-AE46-4BBE-BD36-9EDEDFEB7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I change how many clusters I get?</a:t>
            </a:r>
          </a:p>
          <a:p>
            <a:pPr lvl="1"/>
            <a:r>
              <a:rPr lang="en-US" dirty="0"/>
              <a:t>Resolution parameter</a:t>
            </a:r>
          </a:p>
          <a:p>
            <a:pPr lvl="2"/>
            <a:r>
              <a:rPr lang="en-US" dirty="0"/>
              <a:t>Controls granularity of clustering</a:t>
            </a:r>
          </a:p>
          <a:p>
            <a:pPr lvl="2"/>
            <a:r>
              <a:rPr lang="en-US" dirty="0"/>
              <a:t>Increase resolution -&gt; increase # of clusters</a:t>
            </a:r>
          </a:p>
          <a:p>
            <a:pPr lvl="2"/>
            <a:r>
              <a:rPr lang="en-US" dirty="0"/>
              <a:t>Seurat suggest that 0.4-1.2 is good for 3,000 cells</a:t>
            </a:r>
          </a:p>
          <a:p>
            <a:pPr lvl="3"/>
            <a:r>
              <a:rPr lang="en-US" dirty="0"/>
              <a:t>Optimal clustering increases for larger datasets</a:t>
            </a:r>
          </a:p>
          <a:p>
            <a:pPr marL="1371600" lvl="3" indent="0">
              <a:buNone/>
            </a:pPr>
            <a:endParaRPr lang="en-US" dirty="0"/>
          </a:p>
          <a:p>
            <a:r>
              <a:rPr lang="en-US" dirty="0"/>
              <a:t>Some over-clustering is good</a:t>
            </a:r>
          </a:p>
          <a:p>
            <a:pPr lvl="1"/>
            <a:r>
              <a:rPr lang="en-US" dirty="0"/>
              <a:t>Can just merge clusters together later downstream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AAB8D1-DBE4-436F-9A12-4B90ED7212F6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59</a:t>
            </a:r>
          </a:p>
        </p:txBody>
      </p:sp>
    </p:spTree>
    <p:extLst>
      <p:ext uri="{BB962C8B-B14F-4D97-AF65-F5344CB8AC3E}">
        <p14:creationId xmlns:p14="http://schemas.microsoft.com/office/powerpoint/2010/main" val="119230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F5B3-953A-4F4F-B3BA-3871FC03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Counts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8905C-E94C-4862-8379-175CD7C88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02680" cy="4351338"/>
          </a:xfrm>
        </p:spPr>
        <p:txBody>
          <a:bodyPr/>
          <a:lstStyle/>
          <a:p>
            <a:r>
              <a:rPr lang="en-US" dirty="0"/>
              <a:t>Either folder with data (features, barcodes, and matrix files), .h5 file, or some other types of files</a:t>
            </a:r>
          </a:p>
          <a:p>
            <a:r>
              <a:rPr lang="en-US" dirty="0"/>
              <a:t>Structure of matrix</a:t>
            </a:r>
          </a:p>
          <a:p>
            <a:pPr lvl="1"/>
            <a:r>
              <a:rPr lang="en-US" dirty="0"/>
              <a:t>Features/Genes x Cells (rows x columns)</a:t>
            </a:r>
          </a:p>
          <a:p>
            <a:pPr lvl="1"/>
            <a:r>
              <a:rPr lang="en-US" dirty="0"/>
              <a:t>Format of gene names</a:t>
            </a:r>
          </a:p>
          <a:p>
            <a:pPr lvl="2"/>
            <a:r>
              <a:rPr lang="en-US" dirty="0"/>
              <a:t>Human = all uppercase letters (EPCAM, CD4, MT-CO2, etc.)</a:t>
            </a:r>
          </a:p>
          <a:p>
            <a:pPr lvl="2"/>
            <a:r>
              <a:rPr lang="en-US" dirty="0"/>
              <a:t>Mouse = first letter uppercase (</a:t>
            </a:r>
            <a:r>
              <a:rPr lang="en-US" dirty="0" err="1"/>
              <a:t>Epcam</a:t>
            </a:r>
            <a:r>
              <a:rPr lang="en-US" dirty="0"/>
              <a:t>, Cd4, mt-Co2, etc.)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FCAEA64-4423-4838-9D43-7514DD77428A}"/>
              </a:ext>
            </a:extLst>
          </p:cNvPr>
          <p:cNvGraphicFramePr>
            <a:graphicFrameLocks noGrp="1"/>
          </p:cNvGraphicFramePr>
          <p:nvPr/>
        </p:nvGraphicFramePr>
        <p:xfrm>
          <a:off x="7843520" y="2193712"/>
          <a:ext cx="2834640" cy="2470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660">
                  <a:extLst>
                    <a:ext uri="{9D8B030D-6E8A-4147-A177-3AD203B41FA5}">
                      <a16:colId xmlns:a16="http://schemas.microsoft.com/office/drawing/2014/main" val="2104638931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1163913250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609723320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3894788445"/>
                    </a:ext>
                  </a:extLst>
                </a:gridCol>
              </a:tblGrid>
              <a:tr h="4941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580060"/>
                  </a:ext>
                </a:extLst>
              </a:tr>
              <a:tr h="494115">
                <a:tc>
                  <a:txBody>
                    <a:bodyPr/>
                    <a:lstStyle/>
                    <a:p>
                      <a:r>
                        <a:rPr lang="en-US" dirty="0"/>
                        <a:t>G1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343716"/>
                  </a:ext>
                </a:extLst>
              </a:tr>
              <a:tr h="494115">
                <a:tc>
                  <a:txBody>
                    <a:bodyPr/>
                    <a:lstStyle/>
                    <a:p>
                      <a:r>
                        <a:rPr lang="en-US" dirty="0"/>
                        <a:t>G2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129134"/>
                  </a:ext>
                </a:extLst>
              </a:tr>
              <a:tr h="494115">
                <a:tc>
                  <a:txBody>
                    <a:bodyPr/>
                    <a:lstStyle/>
                    <a:p>
                      <a:r>
                        <a:rPr lang="en-US" dirty="0"/>
                        <a:t>G3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052837"/>
                  </a:ext>
                </a:extLst>
              </a:tr>
              <a:tr h="494115">
                <a:tc>
                  <a:txBody>
                    <a:bodyPr/>
                    <a:lstStyle/>
                    <a:p>
                      <a:r>
                        <a:rPr lang="en-US" dirty="0"/>
                        <a:t>G4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7118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5405394-E791-45B8-B878-938F6DB7E30F}"/>
              </a:ext>
            </a:extLst>
          </p:cNvPr>
          <p:cNvSpPr txBox="1"/>
          <p:nvPr/>
        </p:nvSpPr>
        <p:spPr>
          <a:xfrm>
            <a:off x="8732520" y="1665055"/>
            <a:ext cx="105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Cells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B0F68A-DEC8-4216-879F-7D566E56E096}"/>
              </a:ext>
            </a:extLst>
          </p:cNvPr>
          <p:cNvSpPr txBox="1"/>
          <p:nvPr/>
        </p:nvSpPr>
        <p:spPr>
          <a:xfrm rot="10800000">
            <a:off x="7165201" y="2310932"/>
            <a:ext cx="553998" cy="2236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400" dirty="0"/>
              <a:t>Features/Genes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43E152-7B1C-4F4A-8378-43D8FFD2A59D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6</a:t>
            </a:r>
          </a:p>
        </p:txBody>
      </p:sp>
    </p:spTree>
    <p:extLst>
      <p:ext uri="{BB962C8B-B14F-4D97-AF65-F5344CB8AC3E}">
        <p14:creationId xmlns:p14="http://schemas.microsoft.com/office/powerpoint/2010/main" val="28858974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8155-C210-43DC-8422-267DB48CE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735887"/>
          </a:xfrm>
        </p:spPr>
        <p:txBody>
          <a:bodyPr/>
          <a:lstStyle/>
          <a:p>
            <a:r>
              <a:rPr lang="en-US" dirty="0"/>
              <a:t>Clustering</a:t>
            </a:r>
          </a:p>
        </p:txBody>
      </p:sp>
      <p:pic>
        <p:nvPicPr>
          <p:cNvPr id="5" name="Picture 4" descr="Scatter chart&#10;&#10;Description automatically generated with low confidence">
            <a:extLst>
              <a:ext uri="{FF2B5EF4-FFF2-40B4-BE49-F238E27FC236}">
                <a16:creationId xmlns:a16="http://schemas.microsoft.com/office/drawing/2014/main" id="{C1DE75F4-720C-41B4-B2C2-DC2C8EBC8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6" y="1346753"/>
            <a:ext cx="2350537" cy="2350537"/>
          </a:xfrm>
          <a:prstGeom prst="rect">
            <a:avLst/>
          </a:prstGeom>
        </p:spPr>
      </p:pic>
      <p:pic>
        <p:nvPicPr>
          <p:cNvPr id="7" name="Picture 6" descr="A picture containing map&#10;&#10;Description automatically generated">
            <a:extLst>
              <a:ext uri="{FF2B5EF4-FFF2-40B4-BE49-F238E27FC236}">
                <a16:creationId xmlns:a16="http://schemas.microsoft.com/office/drawing/2014/main" id="{4F7E4CB0-BB5A-4F6D-889A-855C3C620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642" y="1346753"/>
            <a:ext cx="2350537" cy="2350537"/>
          </a:xfrm>
          <a:prstGeom prst="rect">
            <a:avLst/>
          </a:prstGeom>
        </p:spPr>
      </p:pic>
      <p:pic>
        <p:nvPicPr>
          <p:cNvPr id="9" name="Picture 8" descr="A picture containing map&#10;&#10;Description automatically generated">
            <a:extLst>
              <a:ext uri="{FF2B5EF4-FFF2-40B4-BE49-F238E27FC236}">
                <a16:creationId xmlns:a16="http://schemas.microsoft.com/office/drawing/2014/main" id="{72DFD976-6428-41D8-B460-36908C24CF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8" y="1346753"/>
            <a:ext cx="2350537" cy="2350537"/>
          </a:xfrm>
          <a:prstGeom prst="rect">
            <a:avLst/>
          </a:prstGeom>
        </p:spPr>
      </p:pic>
      <p:pic>
        <p:nvPicPr>
          <p:cNvPr id="11" name="Picture 10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085677B4-317A-4FDA-AD06-49C19F76D4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172" y="4266917"/>
            <a:ext cx="2350537" cy="2350537"/>
          </a:xfrm>
          <a:prstGeom prst="rect">
            <a:avLst/>
          </a:prstGeom>
        </p:spPr>
      </p:pic>
      <p:pic>
        <p:nvPicPr>
          <p:cNvPr id="13" name="Picture 12" descr="A picture containing map&#10;&#10;Description automatically generated">
            <a:extLst>
              <a:ext uri="{FF2B5EF4-FFF2-40B4-BE49-F238E27FC236}">
                <a16:creationId xmlns:a16="http://schemas.microsoft.com/office/drawing/2014/main" id="{7FCD08B6-FE4F-47BE-A349-DD10632CE6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154" y="4272966"/>
            <a:ext cx="2350537" cy="23505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8106B7-63FB-4AE0-9658-5414B9829E63}"/>
              </a:ext>
            </a:extLst>
          </p:cNvPr>
          <p:cNvSpPr txBox="1"/>
          <p:nvPr/>
        </p:nvSpPr>
        <p:spPr>
          <a:xfrm>
            <a:off x="3271999" y="3861568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 = 1.0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674E11-9A69-49A0-962B-B55C71415848}"/>
              </a:ext>
            </a:extLst>
          </p:cNvPr>
          <p:cNvSpPr txBox="1"/>
          <p:nvPr/>
        </p:nvSpPr>
        <p:spPr>
          <a:xfrm>
            <a:off x="4909469" y="975376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 = 0.4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D35B95-8CE3-4744-8A99-EDB4DAD6B9E2}"/>
              </a:ext>
            </a:extLst>
          </p:cNvPr>
          <p:cNvSpPr txBox="1"/>
          <p:nvPr/>
        </p:nvSpPr>
        <p:spPr>
          <a:xfrm>
            <a:off x="8371125" y="970384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 = 0.8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5F8126-449D-4993-99E7-53779A572972}"/>
              </a:ext>
            </a:extLst>
          </p:cNvPr>
          <p:cNvSpPr txBox="1"/>
          <p:nvPr/>
        </p:nvSpPr>
        <p:spPr>
          <a:xfrm>
            <a:off x="1447813" y="975376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 = 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DF48A2-EAA7-4767-A2F8-E7589390C146}"/>
              </a:ext>
            </a:extLst>
          </p:cNvPr>
          <p:cNvSpPr txBox="1"/>
          <p:nvPr/>
        </p:nvSpPr>
        <p:spPr>
          <a:xfrm>
            <a:off x="6770981" y="3882766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 = 1.2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72D43D0-AAC7-4D4E-813C-FBFDFE329C47}"/>
              </a:ext>
            </a:extLst>
          </p:cNvPr>
          <p:cNvSpPr/>
          <p:nvPr/>
        </p:nvSpPr>
        <p:spPr>
          <a:xfrm>
            <a:off x="3689088" y="2203605"/>
            <a:ext cx="609600" cy="3693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FE9E06B-A6BF-4AAD-B57F-E8F3F25FE53C}"/>
              </a:ext>
            </a:extLst>
          </p:cNvPr>
          <p:cNvSpPr/>
          <p:nvPr/>
        </p:nvSpPr>
        <p:spPr>
          <a:xfrm>
            <a:off x="5517047" y="5125202"/>
            <a:ext cx="609600" cy="3693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61A352C-543F-444C-838B-7C380DD63AF8}"/>
              </a:ext>
            </a:extLst>
          </p:cNvPr>
          <p:cNvSpPr/>
          <p:nvPr/>
        </p:nvSpPr>
        <p:spPr>
          <a:xfrm>
            <a:off x="10744200" y="2199500"/>
            <a:ext cx="609600" cy="3693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CC96CF1-DAAA-49EB-A4B2-DEE663330E8D}"/>
              </a:ext>
            </a:extLst>
          </p:cNvPr>
          <p:cNvSpPr/>
          <p:nvPr/>
        </p:nvSpPr>
        <p:spPr>
          <a:xfrm>
            <a:off x="7210980" y="2199500"/>
            <a:ext cx="609600" cy="3693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A2F4431-F2DD-4B4C-A657-773E92608735}"/>
              </a:ext>
            </a:extLst>
          </p:cNvPr>
          <p:cNvSpPr/>
          <p:nvPr/>
        </p:nvSpPr>
        <p:spPr>
          <a:xfrm>
            <a:off x="2018065" y="5072853"/>
            <a:ext cx="609600" cy="3693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D10109-7DCD-472C-A49D-C001A0476597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60</a:t>
            </a:r>
          </a:p>
        </p:txBody>
      </p:sp>
    </p:spTree>
    <p:extLst>
      <p:ext uri="{BB962C8B-B14F-4D97-AF65-F5344CB8AC3E}">
        <p14:creationId xmlns:p14="http://schemas.microsoft.com/office/powerpoint/2010/main" val="11216905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44FF14D-DD81-47C0-A114-BD14A3EEF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54D4EF-63E5-401F-9CFA-23C96B7C33B0}"/>
              </a:ext>
            </a:extLst>
          </p:cNvPr>
          <p:cNvSpPr/>
          <p:nvPr/>
        </p:nvSpPr>
        <p:spPr>
          <a:xfrm>
            <a:off x="7123289" y="1743970"/>
            <a:ext cx="1636889" cy="784741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2EF36-3664-4BD7-88C5-C5A73AB3A2CF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61</a:t>
            </a:r>
          </a:p>
        </p:txBody>
      </p:sp>
    </p:spTree>
    <p:extLst>
      <p:ext uri="{BB962C8B-B14F-4D97-AF65-F5344CB8AC3E}">
        <p14:creationId xmlns:p14="http://schemas.microsoft.com/office/powerpoint/2010/main" val="40209137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295B-90BF-4494-929F-B0A2FF4E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Dimension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D4944-B6FA-4458-852E-3D6A858F6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Learn the underlying manifold of the data to place similar cells together in low-dimensional space </a:t>
            </a:r>
          </a:p>
          <a:p>
            <a:pPr lvl="1"/>
            <a:r>
              <a:rPr lang="en-US" dirty="0"/>
              <a:t>Usually 2 dimensions</a:t>
            </a:r>
          </a:p>
          <a:p>
            <a:r>
              <a:rPr lang="en-US" dirty="0"/>
              <a:t>Methods = </a:t>
            </a:r>
            <a:r>
              <a:rPr lang="en-US" dirty="0" err="1"/>
              <a:t>tSNE</a:t>
            </a:r>
            <a:r>
              <a:rPr lang="en-US" dirty="0"/>
              <a:t>, UMAP</a:t>
            </a:r>
          </a:p>
          <a:p>
            <a:pPr lvl="1"/>
            <a:r>
              <a:rPr lang="en-US" dirty="0"/>
              <a:t>Look at supplemental slides for more information on these two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70AF51-0D03-46E3-8CEE-21FD317AC989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62</a:t>
            </a:r>
          </a:p>
        </p:txBody>
      </p:sp>
    </p:spTree>
    <p:extLst>
      <p:ext uri="{BB962C8B-B14F-4D97-AF65-F5344CB8AC3E}">
        <p14:creationId xmlns:p14="http://schemas.microsoft.com/office/powerpoint/2010/main" val="38350011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1002-44A1-4B26-9267-3FBB0A27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Dimension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0CB2D-8FB4-479C-B542-D3436B9A6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2990" cy="4351338"/>
          </a:xfrm>
        </p:spPr>
        <p:txBody>
          <a:bodyPr/>
          <a:lstStyle/>
          <a:p>
            <a:r>
              <a:rPr lang="en-US" dirty="0"/>
              <a:t>Which method should I use?</a:t>
            </a:r>
          </a:p>
          <a:p>
            <a:pPr lvl="1"/>
            <a:r>
              <a:rPr lang="en-US" dirty="0"/>
              <a:t>Doesn’t matter too much</a:t>
            </a:r>
          </a:p>
          <a:p>
            <a:pPr lvl="1"/>
            <a:r>
              <a:rPr lang="en-US" dirty="0"/>
              <a:t>UMAP is being used more</a:t>
            </a:r>
          </a:p>
          <a:p>
            <a:pPr lvl="2"/>
            <a:r>
              <a:rPr lang="en-US" dirty="0"/>
              <a:t>Time and computation cost is smaller</a:t>
            </a:r>
          </a:p>
          <a:p>
            <a:pPr lvl="3"/>
            <a:r>
              <a:rPr lang="en-US" dirty="0"/>
              <a:t>Better for larger datasets</a:t>
            </a:r>
          </a:p>
          <a:p>
            <a:pPr lvl="2"/>
            <a:r>
              <a:rPr lang="en-US" dirty="0"/>
              <a:t>Global structure and trajectory analysis</a:t>
            </a:r>
          </a:p>
          <a:p>
            <a:pPr lvl="3"/>
            <a:r>
              <a:rPr lang="en-US" dirty="0"/>
              <a:t>Can consider distance between cells and clusters</a:t>
            </a:r>
          </a:p>
        </p:txBody>
      </p:sp>
      <p:pic>
        <p:nvPicPr>
          <p:cNvPr id="4" name="Picture 3" descr="A picture containing map&#10;&#10;Description automatically generated">
            <a:extLst>
              <a:ext uri="{FF2B5EF4-FFF2-40B4-BE49-F238E27FC236}">
                <a16:creationId xmlns:a16="http://schemas.microsoft.com/office/drawing/2014/main" id="{74EFFA78-75C0-4777-90F3-4AFE5B43F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84" y="2435201"/>
            <a:ext cx="2580159" cy="2580159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CD90B40-49C9-464C-A3BA-3F7915C6A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508" y="2435201"/>
            <a:ext cx="2580159" cy="25801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8A78E5-AB77-4CF8-91AA-DAB6DF75C269}"/>
              </a:ext>
            </a:extLst>
          </p:cNvPr>
          <p:cNvSpPr txBox="1"/>
          <p:nvPr/>
        </p:nvSpPr>
        <p:spPr>
          <a:xfrm>
            <a:off x="6371825" y="2131077"/>
            <a:ext cx="173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TSNE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B8E5F-B5A0-4745-8614-E00F81A39FE1}"/>
              </a:ext>
            </a:extLst>
          </p:cNvPr>
          <p:cNvSpPr txBox="1"/>
          <p:nvPr/>
        </p:nvSpPr>
        <p:spPr>
          <a:xfrm>
            <a:off x="9372301" y="2065869"/>
            <a:ext cx="173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UMAP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C39959-E8A5-49A0-8E80-28E5A9268A64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63</a:t>
            </a:r>
          </a:p>
        </p:txBody>
      </p:sp>
    </p:spTree>
    <p:extLst>
      <p:ext uri="{BB962C8B-B14F-4D97-AF65-F5344CB8AC3E}">
        <p14:creationId xmlns:p14="http://schemas.microsoft.com/office/powerpoint/2010/main" val="5293749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44FF14D-DD81-47C0-A114-BD14A3EEF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54D4EF-63E5-401F-9CFA-23C96B7C33B0}"/>
              </a:ext>
            </a:extLst>
          </p:cNvPr>
          <p:cNvSpPr/>
          <p:nvPr/>
        </p:nvSpPr>
        <p:spPr>
          <a:xfrm>
            <a:off x="7595117" y="2607733"/>
            <a:ext cx="671805" cy="518021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485F7-C514-4060-94D9-5AFD0AB218CC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64</a:t>
            </a:r>
          </a:p>
        </p:txBody>
      </p:sp>
    </p:spTree>
    <p:extLst>
      <p:ext uri="{BB962C8B-B14F-4D97-AF65-F5344CB8AC3E}">
        <p14:creationId xmlns:p14="http://schemas.microsoft.com/office/powerpoint/2010/main" val="20293052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E4E5-EF6B-43AE-8EEC-BC795557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D80D4-A333-4BA3-A182-A1CAB5D34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= differential expression</a:t>
            </a:r>
          </a:p>
          <a:p>
            <a:pPr lvl="1"/>
            <a:r>
              <a:rPr lang="en-US" dirty="0"/>
              <a:t>Might also see DGE (differential gene expression)</a:t>
            </a:r>
          </a:p>
          <a:p>
            <a:r>
              <a:rPr lang="en-US" dirty="0"/>
              <a:t>Many uses:</a:t>
            </a:r>
          </a:p>
          <a:p>
            <a:pPr lvl="1"/>
            <a:r>
              <a:rPr lang="en-US" dirty="0"/>
              <a:t>Find gene markers for defining clusters</a:t>
            </a:r>
          </a:p>
          <a:p>
            <a:pPr lvl="2"/>
            <a:r>
              <a:rPr lang="en-US" dirty="0"/>
              <a:t>Helps with cell annotation</a:t>
            </a:r>
          </a:p>
          <a:p>
            <a:pPr lvl="1"/>
            <a:r>
              <a:rPr lang="en-US" dirty="0"/>
              <a:t>Find genes differentially expressed between groups</a:t>
            </a:r>
          </a:p>
          <a:p>
            <a:pPr lvl="2"/>
            <a:r>
              <a:rPr lang="en-US" dirty="0"/>
              <a:t>Ex: normal vs. cancer samples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FA933-09CA-4133-BA64-CE1A42FEC23C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65</a:t>
            </a:r>
          </a:p>
        </p:txBody>
      </p:sp>
    </p:spTree>
    <p:extLst>
      <p:ext uri="{BB962C8B-B14F-4D97-AF65-F5344CB8AC3E}">
        <p14:creationId xmlns:p14="http://schemas.microsoft.com/office/powerpoint/2010/main" val="6648867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E4E5-EF6B-43AE-8EEC-BC795557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D80D4-A333-4BA3-A182-A1CAB5D34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for cluster markers</a:t>
            </a:r>
          </a:p>
          <a:p>
            <a:pPr lvl="1"/>
            <a:r>
              <a:rPr lang="en-US" dirty="0"/>
              <a:t>Compare cells of one cluster to the rest of the cells (ignoring clusters)</a:t>
            </a:r>
          </a:p>
          <a:p>
            <a:pPr lvl="2"/>
            <a:r>
              <a:rPr lang="en-US" dirty="0"/>
              <a:t>Ex: cluster 0 vs. rest (cluster 1,2,etc.)</a:t>
            </a:r>
          </a:p>
          <a:p>
            <a:pPr lvl="1"/>
            <a:r>
              <a:rPr lang="en-US" dirty="0"/>
              <a:t>Tells you what makes that one cluster different from the rest</a:t>
            </a:r>
          </a:p>
          <a:p>
            <a:r>
              <a:rPr lang="en-US" dirty="0"/>
              <a:t>DE for groups</a:t>
            </a:r>
          </a:p>
          <a:p>
            <a:pPr lvl="1"/>
            <a:r>
              <a:rPr lang="en-US" dirty="0"/>
              <a:t>Compare cells of one group to another</a:t>
            </a:r>
          </a:p>
          <a:p>
            <a:pPr lvl="2"/>
            <a:r>
              <a:rPr lang="en-US" dirty="0"/>
              <a:t>Ex: normal vs. cancer</a:t>
            </a:r>
          </a:p>
          <a:p>
            <a:pPr lvl="1"/>
            <a:r>
              <a:rPr lang="en-US" dirty="0"/>
              <a:t>Tells you what makes one group different from the other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D8ECA-B327-4B46-8080-C4541784C7E5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66</a:t>
            </a:r>
          </a:p>
        </p:txBody>
      </p:sp>
    </p:spTree>
    <p:extLst>
      <p:ext uri="{BB962C8B-B14F-4D97-AF65-F5344CB8AC3E}">
        <p14:creationId xmlns:p14="http://schemas.microsoft.com/office/powerpoint/2010/main" val="23116437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E4E5-EF6B-43AE-8EEC-BC795557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D80D4-A333-4BA3-A182-A1CAB5D34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Many DE methods:</a:t>
            </a:r>
          </a:p>
          <a:p>
            <a:pPr lvl="1"/>
            <a:r>
              <a:rPr lang="en-US" dirty="0" err="1"/>
              <a:t>wilcox</a:t>
            </a:r>
            <a:r>
              <a:rPr lang="en-US" dirty="0"/>
              <a:t> = Wilcoxon Rank Sum test (default)</a:t>
            </a:r>
          </a:p>
          <a:p>
            <a:pPr lvl="1"/>
            <a:r>
              <a:rPr lang="en-US" dirty="0" err="1"/>
              <a:t>bimod</a:t>
            </a:r>
            <a:r>
              <a:rPr lang="en-US" dirty="0"/>
              <a:t> = </a:t>
            </a:r>
            <a:r>
              <a:rPr lang="en-US" dirty="0" err="1"/>
              <a:t>Likehood</a:t>
            </a:r>
            <a:r>
              <a:rPr lang="en-US" dirty="0"/>
              <a:t>-ratio test</a:t>
            </a:r>
          </a:p>
          <a:p>
            <a:pPr lvl="1"/>
            <a:r>
              <a:rPr lang="en-US" dirty="0"/>
              <a:t>roc = Receiver-Operating Characteristic (ROC) analysis</a:t>
            </a:r>
          </a:p>
          <a:p>
            <a:pPr lvl="1"/>
            <a:r>
              <a:rPr lang="en-US" dirty="0"/>
              <a:t>t = Student’s t-test</a:t>
            </a:r>
          </a:p>
          <a:p>
            <a:pPr lvl="1"/>
            <a:r>
              <a:rPr lang="en-US" dirty="0" err="1"/>
              <a:t>negbiom</a:t>
            </a:r>
            <a:r>
              <a:rPr lang="en-US" dirty="0"/>
              <a:t> = test using negative binomial generalized linear model</a:t>
            </a:r>
          </a:p>
          <a:p>
            <a:pPr lvl="1"/>
            <a:r>
              <a:rPr lang="en-US" dirty="0" err="1"/>
              <a:t>poisson</a:t>
            </a:r>
            <a:r>
              <a:rPr lang="en-US" dirty="0"/>
              <a:t> = test using Poisson generalized linear model</a:t>
            </a:r>
          </a:p>
          <a:p>
            <a:pPr lvl="1"/>
            <a:r>
              <a:rPr lang="en-US" dirty="0"/>
              <a:t>LR = logistic regression with </a:t>
            </a:r>
            <a:r>
              <a:rPr lang="en-US" dirty="0" err="1"/>
              <a:t>likehood</a:t>
            </a:r>
            <a:r>
              <a:rPr lang="en-US" dirty="0"/>
              <a:t> ratio test</a:t>
            </a:r>
          </a:p>
          <a:p>
            <a:pPr lvl="1"/>
            <a:r>
              <a:rPr lang="en-US" dirty="0"/>
              <a:t>MAST = test with MAST package</a:t>
            </a:r>
          </a:p>
          <a:p>
            <a:pPr lvl="1"/>
            <a:r>
              <a:rPr lang="en-US" dirty="0"/>
              <a:t>DESeq2 = test with DESeq2 package (used for bulk RNA)</a:t>
            </a:r>
          </a:p>
          <a:p>
            <a:pPr lvl="1"/>
            <a:r>
              <a:rPr lang="en-US" dirty="0"/>
              <a:t>Other packages</a:t>
            </a:r>
          </a:p>
          <a:p>
            <a:pPr lvl="1"/>
            <a:endParaRPr lang="en-US" dirty="0"/>
          </a:p>
          <a:p>
            <a:r>
              <a:rPr lang="en-US" dirty="0"/>
              <a:t>Which one do I choose?</a:t>
            </a:r>
          </a:p>
          <a:p>
            <a:pPr lvl="1"/>
            <a:r>
              <a:rPr lang="en-US" dirty="0"/>
              <a:t>Wilcoxon normally does well, but can use other methods to compare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15AE14-28B2-47E0-A6A8-F760E81910FE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67</a:t>
            </a:r>
          </a:p>
        </p:txBody>
      </p:sp>
    </p:spTree>
    <p:extLst>
      <p:ext uri="{BB962C8B-B14F-4D97-AF65-F5344CB8AC3E}">
        <p14:creationId xmlns:p14="http://schemas.microsoft.com/office/powerpoint/2010/main" val="32049420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7D73-0152-4EAD-A2C0-E73DEBFB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Analysis: Output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F40EE-D205-454D-81D8-B138BFC8E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p_val</a:t>
            </a:r>
            <a:r>
              <a:rPr lang="en-US" dirty="0"/>
              <a:t> = p-value (not adjusted)</a:t>
            </a:r>
          </a:p>
          <a:p>
            <a:r>
              <a:rPr lang="en-US" dirty="0"/>
              <a:t>avg_log2FC = log2 fold-change (FC) of average expression between 2 groups</a:t>
            </a:r>
          </a:p>
          <a:p>
            <a:pPr lvl="1"/>
            <a:r>
              <a:rPr lang="en-US" dirty="0"/>
              <a:t>Log2(FC1) - Log2(FC2)</a:t>
            </a:r>
          </a:p>
          <a:p>
            <a:pPr lvl="1"/>
            <a:r>
              <a:rPr lang="en-US" dirty="0"/>
              <a:t>Positive (+) value = higher in group 1</a:t>
            </a:r>
          </a:p>
          <a:p>
            <a:pPr lvl="1"/>
            <a:r>
              <a:rPr lang="en-US" dirty="0"/>
              <a:t>Negative (-) value = lower in group 1</a:t>
            </a:r>
          </a:p>
          <a:p>
            <a:r>
              <a:rPr lang="en-US" dirty="0"/>
              <a:t>pct.1/pct.2 = % of cells where gene is expressed in group (1 or 2)</a:t>
            </a:r>
          </a:p>
          <a:p>
            <a:pPr lvl="1"/>
            <a:r>
              <a:rPr lang="en-US" dirty="0"/>
              <a:t>Expressed = normalized expression &gt; 0</a:t>
            </a:r>
          </a:p>
          <a:p>
            <a:r>
              <a:rPr lang="en-US" dirty="0" err="1"/>
              <a:t>p_val_adj</a:t>
            </a:r>
            <a:r>
              <a:rPr lang="en-US" dirty="0"/>
              <a:t> = adjusted p-value </a:t>
            </a:r>
          </a:p>
          <a:p>
            <a:pPr lvl="1"/>
            <a:r>
              <a:rPr lang="en-US" dirty="0"/>
              <a:t>By Bonferroni</a:t>
            </a:r>
          </a:p>
          <a:p>
            <a:r>
              <a:rPr lang="en-US" dirty="0"/>
              <a:t>cluster = name of group compared </a:t>
            </a:r>
          </a:p>
          <a:p>
            <a:pPr lvl="1"/>
            <a:r>
              <a:rPr lang="en-US" dirty="0"/>
              <a:t>This is group 1</a:t>
            </a:r>
          </a:p>
          <a:p>
            <a:r>
              <a:rPr lang="en-US" dirty="0"/>
              <a:t>gene = name of gene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BB4B4F-4E1A-4419-AECC-824AED6C7E68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68</a:t>
            </a:r>
          </a:p>
        </p:txBody>
      </p:sp>
    </p:spTree>
    <p:extLst>
      <p:ext uri="{BB962C8B-B14F-4D97-AF65-F5344CB8AC3E}">
        <p14:creationId xmlns:p14="http://schemas.microsoft.com/office/powerpoint/2010/main" val="37081944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7D73-0152-4EAD-A2C0-E73DEBFB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763"/>
          </a:xfrm>
        </p:spPr>
        <p:txBody>
          <a:bodyPr/>
          <a:lstStyle/>
          <a:p>
            <a:r>
              <a:rPr lang="en-US" dirty="0"/>
              <a:t>DE Analysis: Output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0CD29D-6AB4-4C53-85F7-F67C2447B21C}"/>
              </a:ext>
            </a:extLst>
          </p:cNvPr>
          <p:cNvSpPr txBox="1"/>
          <p:nvPr/>
        </p:nvSpPr>
        <p:spPr>
          <a:xfrm>
            <a:off x="723504" y="1196561"/>
            <a:ext cx="453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20 DE genes for cluster 0 (unbatched)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8E52352-BB94-4FC5-BE0C-99A884A6F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4368"/>
            <a:ext cx="4308319" cy="4629150"/>
          </a:xfrm>
          <a:prstGeom prst="rect">
            <a:avLst/>
          </a:prstGeom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2E3979A-8565-422D-966D-8BCF4E985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095" y="3154656"/>
            <a:ext cx="5296359" cy="54868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1C6179-8D0A-41F0-882E-6A3BD72CC79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146519" y="1971304"/>
            <a:ext cx="1263576" cy="145769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2CEC3B-BE6F-4EFD-B0B7-5CE2E379A84F}"/>
              </a:ext>
            </a:extLst>
          </p:cNvPr>
          <p:cNvSpPr txBox="1"/>
          <p:nvPr/>
        </p:nvSpPr>
        <p:spPr>
          <a:xfrm>
            <a:off x="6789419" y="2703218"/>
            <a:ext cx="453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CCL5 DE 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A0B4A9-469F-4F71-95C1-FB1CBB7C9ED5}"/>
              </a:ext>
            </a:extLst>
          </p:cNvPr>
          <p:cNvSpPr txBox="1"/>
          <p:nvPr/>
        </p:nvSpPr>
        <p:spPr>
          <a:xfrm>
            <a:off x="6782029" y="4103174"/>
            <a:ext cx="4924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CCL5 is significantly expressed in cluster 0 compared to the rest of the cells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80BD80-F290-4191-82C8-E43A71D260E9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69</a:t>
            </a:r>
          </a:p>
        </p:txBody>
      </p:sp>
    </p:spTree>
    <p:extLst>
      <p:ext uri="{BB962C8B-B14F-4D97-AF65-F5344CB8AC3E}">
        <p14:creationId xmlns:p14="http://schemas.microsoft.com/office/powerpoint/2010/main" val="281940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44FF14D-DD81-47C0-A114-BD14A3EEF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54D4EF-63E5-401F-9CFA-23C96B7C33B0}"/>
              </a:ext>
            </a:extLst>
          </p:cNvPr>
          <p:cNvSpPr/>
          <p:nvPr/>
        </p:nvSpPr>
        <p:spPr>
          <a:xfrm>
            <a:off x="2634827" y="1085835"/>
            <a:ext cx="1591733" cy="85472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E8605C-BF2E-44F3-9530-1A5B34207A91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7</a:t>
            </a:r>
          </a:p>
        </p:txBody>
      </p:sp>
    </p:spTree>
    <p:extLst>
      <p:ext uri="{BB962C8B-B14F-4D97-AF65-F5344CB8AC3E}">
        <p14:creationId xmlns:p14="http://schemas.microsoft.com/office/powerpoint/2010/main" val="5609294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0A8B-7F81-415E-BABB-7075F50A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07407-0A2A-4BF5-8457-4D529D7C3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I know what genes are important?</a:t>
            </a:r>
          </a:p>
          <a:p>
            <a:pPr lvl="1"/>
            <a:r>
              <a:rPr lang="en-US" dirty="0"/>
              <a:t>Filter by </a:t>
            </a:r>
            <a:r>
              <a:rPr lang="en-US" dirty="0" err="1"/>
              <a:t>p_val_adj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Better than </a:t>
            </a:r>
            <a:r>
              <a:rPr lang="en-US" dirty="0" err="1"/>
              <a:t>p_val</a:t>
            </a:r>
            <a:r>
              <a:rPr lang="en-US" dirty="0"/>
              <a:t> because it’s corrected for multiple testing</a:t>
            </a:r>
          </a:p>
          <a:p>
            <a:pPr lvl="3"/>
            <a:r>
              <a:rPr lang="en-US" dirty="0"/>
              <a:t>Reduce false positives</a:t>
            </a:r>
          </a:p>
          <a:p>
            <a:pPr lvl="1"/>
            <a:r>
              <a:rPr lang="en-US" dirty="0"/>
              <a:t>Filter by avg_log2FC</a:t>
            </a:r>
          </a:p>
          <a:p>
            <a:pPr lvl="2"/>
            <a:r>
              <a:rPr lang="en-US" dirty="0"/>
              <a:t>FC &gt;= 2 or FC &lt;= -2 will show the most differences</a:t>
            </a:r>
          </a:p>
          <a:p>
            <a:pPr lvl="2"/>
            <a:r>
              <a:rPr lang="en-US" dirty="0"/>
              <a:t>FC &gt;= 1 or FC &lt;= -1 might show some differences</a:t>
            </a:r>
          </a:p>
          <a:p>
            <a:pPr lvl="2"/>
            <a:r>
              <a:rPr lang="en-US" dirty="0"/>
              <a:t>Min FC (in my opinion) is &gt;= 0.5 or &lt;= -0.5</a:t>
            </a:r>
          </a:p>
          <a:p>
            <a:pPr lvl="3"/>
            <a:r>
              <a:rPr lang="en-US" dirty="0"/>
              <a:t>In desperate times</a:t>
            </a:r>
          </a:p>
          <a:p>
            <a:pPr lvl="2"/>
            <a:r>
              <a:rPr lang="en-US" dirty="0"/>
              <a:t>Subjective otherwise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8B510D-C8A9-491C-9CBF-DB3FF1F27B8A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70</a:t>
            </a:r>
          </a:p>
        </p:txBody>
      </p:sp>
    </p:spTree>
    <p:extLst>
      <p:ext uri="{BB962C8B-B14F-4D97-AF65-F5344CB8AC3E}">
        <p14:creationId xmlns:p14="http://schemas.microsoft.com/office/powerpoint/2010/main" val="2544322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384F-E438-4E6E-9108-86B7B6F9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 /Dropout correction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D103F-3B2E-43F6-9A92-715CEC9C5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985"/>
            <a:ext cx="5082893" cy="4351338"/>
          </a:xfrm>
        </p:spPr>
        <p:txBody>
          <a:bodyPr/>
          <a:lstStyle/>
          <a:p>
            <a:r>
              <a:rPr lang="en-US" dirty="0" err="1"/>
              <a:t>scRNA</a:t>
            </a:r>
            <a:r>
              <a:rPr lang="en-US" dirty="0"/>
              <a:t>-seq data is sparse and has high dropout rates</a:t>
            </a:r>
          </a:p>
          <a:p>
            <a:pPr lvl="1"/>
            <a:r>
              <a:rPr lang="en-US" dirty="0"/>
              <a:t>Zeros could mean that a gene is:</a:t>
            </a:r>
          </a:p>
          <a:p>
            <a:pPr lvl="2"/>
            <a:r>
              <a:rPr lang="en-US" dirty="0"/>
              <a:t>Biologically not expressed</a:t>
            </a:r>
          </a:p>
          <a:p>
            <a:pPr lvl="2"/>
            <a:r>
              <a:rPr lang="en-US" dirty="0"/>
              <a:t>Due to technical problems</a:t>
            </a:r>
          </a:p>
          <a:p>
            <a:pPr lvl="3"/>
            <a:r>
              <a:rPr lang="en-US" dirty="0"/>
              <a:t>mRNA degradation during cell lysis</a:t>
            </a:r>
          </a:p>
          <a:p>
            <a:pPr lvl="3"/>
            <a:r>
              <a:rPr lang="en-US" dirty="0"/>
              <a:t>Chance that gene didn’t get sequenced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1E57210-0786-43A2-9952-717C6105C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388" y="2291425"/>
            <a:ext cx="4940652" cy="277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4B15E3-B775-45A6-86D0-C4D3957F1F34}"/>
              </a:ext>
            </a:extLst>
          </p:cNvPr>
          <p:cNvSpPr txBox="1"/>
          <p:nvPr/>
        </p:nvSpPr>
        <p:spPr>
          <a:xfrm>
            <a:off x="7139255" y="4955125"/>
            <a:ext cx="377291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https://cmdlinetips.com/2018/03/sparse-matrices-in-python-with-scipy/</a:t>
            </a:r>
            <a:endParaRPr 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7227CD-750C-425F-B3C0-D6C499FEF1EC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8</a:t>
            </a:r>
          </a:p>
        </p:txBody>
      </p:sp>
    </p:spTree>
    <p:extLst>
      <p:ext uri="{BB962C8B-B14F-4D97-AF65-F5344CB8AC3E}">
        <p14:creationId xmlns:p14="http://schemas.microsoft.com/office/powerpoint/2010/main" val="377660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384F-E438-4E6E-9108-86B7B6F9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 /Dropout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D103F-3B2E-43F6-9A92-715CEC9C5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985"/>
            <a:ext cx="1011428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Imputation = the process of determining and replacing missing/invalid/inconsistent data</a:t>
            </a:r>
          </a:p>
          <a:p>
            <a:pPr lvl="1"/>
            <a:r>
              <a:rPr lang="en-US" dirty="0"/>
              <a:t>Create a model based on data and use model to fill in missing values</a:t>
            </a:r>
          </a:p>
          <a:p>
            <a:r>
              <a:rPr lang="en-US" dirty="0"/>
              <a:t>CAUTION: be careful with imputation!</a:t>
            </a:r>
          </a:p>
          <a:p>
            <a:pPr lvl="1"/>
            <a:r>
              <a:rPr lang="en-US" dirty="0"/>
              <a:t>Can introduce false signals</a:t>
            </a:r>
          </a:p>
          <a:p>
            <a:pPr lvl="1"/>
            <a:r>
              <a:rPr lang="en-US" dirty="0"/>
              <a:t>Takes a long time to run</a:t>
            </a:r>
          </a:p>
          <a:p>
            <a:r>
              <a:rPr lang="en-US" dirty="0"/>
              <a:t>Tools = </a:t>
            </a:r>
            <a:r>
              <a:rPr lang="en-US" dirty="0" err="1"/>
              <a:t>scImpute</a:t>
            </a:r>
            <a:r>
              <a:rPr lang="en-US" dirty="0"/>
              <a:t>, MAGIC, SAUCIE, etc.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3"/>
              </a:rPr>
              <a:t>https://genomebiology.biomedcentral.com/articles/10.1186/s13059-020-02132-x#Sec9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u="sng" dirty="0"/>
              <a:t>This pipeline doesn’t include this step (this is optional)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684341-ABBF-4873-8099-0A897FA0D27B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9</a:t>
            </a:r>
          </a:p>
        </p:txBody>
      </p:sp>
    </p:spTree>
    <p:extLst>
      <p:ext uri="{BB962C8B-B14F-4D97-AF65-F5344CB8AC3E}">
        <p14:creationId xmlns:p14="http://schemas.microsoft.com/office/powerpoint/2010/main" val="27619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4480</Words>
  <Application>Microsoft Office PowerPoint</Application>
  <PresentationFormat>Widescreen</PresentationFormat>
  <Paragraphs>821</Paragraphs>
  <Slides>70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Calibri Light</vt:lpstr>
      <vt:lpstr>Times New Roman</vt:lpstr>
      <vt:lpstr>Office Theme</vt:lpstr>
      <vt:lpstr>scRNA-seq Analysis</vt:lpstr>
      <vt:lpstr>Full Analysis Pipeline</vt:lpstr>
      <vt:lpstr>What is Seurat?</vt:lpstr>
      <vt:lpstr>Seurat Pipeline</vt:lpstr>
      <vt:lpstr>Main Example Dataset</vt:lpstr>
      <vt:lpstr>Importing Counts Matrix</vt:lpstr>
      <vt:lpstr>PowerPoint Presentation</vt:lpstr>
      <vt:lpstr>Imputation /Dropout correction (optional)</vt:lpstr>
      <vt:lpstr>Imputation /Dropout correction</vt:lpstr>
      <vt:lpstr>PowerPoint Presentation</vt:lpstr>
      <vt:lpstr>QC and Filtering</vt:lpstr>
      <vt:lpstr>QC and Filtering</vt:lpstr>
      <vt:lpstr>QC and Filtering</vt:lpstr>
      <vt:lpstr>QC and Filtering</vt:lpstr>
      <vt:lpstr>QC and Filtering: nCount</vt:lpstr>
      <vt:lpstr>QC and Filtering: nCount</vt:lpstr>
      <vt:lpstr>QC and Filtering: nFeature</vt:lpstr>
      <vt:lpstr>QC and Filtering: nFeature</vt:lpstr>
      <vt:lpstr>QC and Filtering: percent.mt</vt:lpstr>
      <vt:lpstr>QC and Filtering: percent.mito</vt:lpstr>
      <vt:lpstr>QC and Filtering: percent.ribo</vt:lpstr>
      <vt:lpstr>QC and Filtering: Relationship Among Variables</vt:lpstr>
      <vt:lpstr>QC and Filtering: Relationship Among Variables</vt:lpstr>
      <vt:lpstr>QC and Filtering: Exercise</vt:lpstr>
      <vt:lpstr>QC and Filtering: Exercise (My Answers)</vt:lpstr>
      <vt:lpstr>QC and Filtering: Exercise (My Answers)</vt:lpstr>
      <vt:lpstr>PowerPoint Presentation</vt:lpstr>
      <vt:lpstr>Normalization</vt:lpstr>
      <vt:lpstr>Normalization</vt:lpstr>
      <vt:lpstr>PowerPoint Presentation</vt:lpstr>
      <vt:lpstr>Finding Variable Features</vt:lpstr>
      <vt:lpstr>Finding Variable Features</vt:lpstr>
      <vt:lpstr>Finding Variable Features</vt:lpstr>
      <vt:lpstr>Finding Variable Features</vt:lpstr>
      <vt:lpstr>PowerPoint Presentation</vt:lpstr>
      <vt:lpstr>Cell-cycle QC</vt:lpstr>
      <vt:lpstr>Cell-cycle QC: Exercise</vt:lpstr>
      <vt:lpstr>Cell-cycle QC: Exercise (My Answer)</vt:lpstr>
      <vt:lpstr>Cell-cycle QC</vt:lpstr>
      <vt:lpstr>Cell-cycle QC</vt:lpstr>
      <vt:lpstr>PowerPoint Presentation</vt:lpstr>
      <vt:lpstr>Scaling</vt:lpstr>
      <vt:lpstr>Scaling</vt:lpstr>
      <vt:lpstr>Scaling</vt:lpstr>
      <vt:lpstr>Scaling</vt:lpstr>
      <vt:lpstr>Scaling</vt:lpstr>
      <vt:lpstr>Scaling</vt:lpstr>
      <vt:lpstr>PowerPoint Presentation</vt:lpstr>
      <vt:lpstr>PCA</vt:lpstr>
      <vt:lpstr>PCA</vt:lpstr>
      <vt:lpstr>PCA</vt:lpstr>
      <vt:lpstr>PCA</vt:lpstr>
      <vt:lpstr>PCA</vt:lpstr>
      <vt:lpstr>PCA</vt:lpstr>
      <vt:lpstr>PCA</vt:lpstr>
      <vt:lpstr>PowerPoint Presentation</vt:lpstr>
      <vt:lpstr>PowerPoint Presentation</vt:lpstr>
      <vt:lpstr>Clustering</vt:lpstr>
      <vt:lpstr>Clustering</vt:lpstr>
      <vt:lpstr>Clustering</vt:lpstr>
      <vt:lpstr>PowerPoint Presentation</vt:lpstr>
      <vt:lpstr>Non-Linear Dimension Reduction</vt:lpstr>
      <vt:lpstr>Non-Linear Dimension Reduction</vt:lpstr>
      <vt:lpstr>PowerPoint Presentation</vt:lpstr>
      <vt:lpstr>DE Analysis</vt:lpstr>
      <vt:lpstr>DE Analysis</vt:lpstr>
      <vt:lpstr>DE Analysis</vt:lpstr>
      <vt:lpstr>DE Analysis: Output Table</vt:lpstr>
      <vt:lpstr>DE Analysis: Output Table</vt:lpstr>
      <vt:lpstr>DE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scRNA-seq Analysis</dc:title>
  <dc:creator>The, Stephanie</dc:creator>
  <cp:lastModifiedBy>The, Stephanie</cp:lastModifiedBy>
  <cp:revision>4</cp:revision>
  <dcterms:created xsi:type="dcterms:W3CDTF">2022-04-17T20:52:39Z</dcterms:created>
  <dcterms:modified xsi:type="dcterms:W3CDTF">2022-04-18T16:48:12Z</dcterms:modified>
</cp:coreProperties>
</file>