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6" r:id="rId4"/>
    <p:sldId id="277" r:id="rId5"/>
    <p:sldId id="257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5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89" autoAdjust="0"/>
  </p:normalViewPr>
  <p:slideViewPr>
    <p:cSldViewPr snapToGrid="0">
      <p:cViewPr varScale="1">
        <p:scale>
          <a:sx n="74" d="100"/>
          <a:sy n="74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4T19:52:38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0,'1272'0,"-1239"2,1 1,38 9,-36-5,56 3,613-8,-340-5,8190 3,-8527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201D4-5C30-4229-BF19-216A20C8E31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A81E-12D3-49DE-A94D-91D023F2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Arvind will introduce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b/w bulk and </a:t>
            </a:r>
            <a:r>
              <a:rPr lang="en-US" dirty="0" err="1"/>
              <a:t>sc</a:t>
            </a:r>
            <a:r>
              <a:rPr lang="en-US" dirty="0"/>
              <a:t>:</a:t>
            </a:r>
          </a:p>
          <a:p>
            <a:r>
              <a:rPr lang="en-US" dirty="0"/>
              <a:t>   take tissue</a:t>
            </a:r>
          </a:p>
          <a:p>
            <a:r>
              <a:rPr lang="en-US" dirty="0"/>
              <a:t>   bulk -&gt; average gene expression -&gt; ambiguous cell types? (unless isolate one cell type and sequence at a time)</a:t>
            </a:r>
          </a:p>
          <a:p>
            <a:r>
              <a:rPr lang="en-US" dirty="0"/>
              <a:t>   </a:t>
            </a:r>
            <a:r>
              <a:rPr lang="en-US" dirty="0" err="1"/>
              <a:t>sc</a:t>
            </a:r>
            <a:r>
              <a:rPr lang="en-US" dirty="0"/>
              <a:t> -&gt; gene expression for each cell (can average too) -&gt; cell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D0CB-750C-4CEA-A76B-8B4FF2DF0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B6347-EF73-41F0-A4FF-AB3F40130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89FB-610C-41CC-B7FB-13DD1D22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6D98-03A8-45FE-94DC-835C5270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3434-509E-4733-B547-554D058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E07D-9453-4AD4-BB4F-30DF4FDF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48A51-41C1-4A24-85A9-5A4489D6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2E55-79E4-47BF-A2EE-EEE49A99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FF45-047E-41E2-9EA6-D4633D5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5FD1-4981-45AD-AA05-9401F716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D57A-D50D-43F6-858D-029535215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E234-89FB-47A1-862C-B0565832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7221-8E49-4317-A060-4A8D6534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A81C-6C7D-404C-AB0B-59B8BD56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908B-ADA1-46E3-B61E-E349DD90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D8BF-6485-42C6-89E6-B9D44041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CEC-6540-4F41-9FB9-51CCB4A0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4D60-467B-4E32-9D56-1740D728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4453D-43BF-409A-8A69-188D7BE5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0722-EBC5-4E2F-9A14-9C94F8C7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F25A-5FC1-4BCA-B0D0-99C4E3E0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68FF-CEDC-4B17-BBE0-EFFAF171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FB2D-FCE5-4649-B9A1-1576083A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0CF6-3472-464F-9130-BC97A994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7F6-762C-4AEB-B58A-782F2BE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066F-D559-4237-8746-B116241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38B7-8995-480A-BC94-6F54DD3D6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1F280-176A-4882-B26D-4F275C9F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9BBC-962D-4C5B-8356-8EFB14D6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2126B-DD93-4BF4-9200-AE8CE0E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4780-5400-48CB-9CE9-8A4DD8F8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C593-8480-4E43-AA41-C6C3797C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9A2E-9B1F-4C4D-BC5A-0F29B16F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C0A6A-03D5-4F5E-A8B6-995B5718D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69397-BFE6-4C8C-B550-545F8BDC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A1B73-DF48-41C6-B371-7F263804E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62F26-D8F4-48F7-8328-D0C96B01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D7740-D285-4A85-B7D2-96DF8E56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2278-DD64-453D-9F8D-A1EBBE1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34FB-D273-4297-BEA2-013312FD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FCF2-7AF7-4CA4-946E-7696CBC0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08EFA-54D4-4242-89D2-B12EF34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F45D-602F-49FB-9036-6C0FDEAD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7C68-BC3B-422D-8074-86A5AA90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52492-F890-4637-ADB4-019441D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029EC-EB29-4176-A9D8-671B5D1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9F01-FD6A-42D9-BEF2-F700C13A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9F2F-F794-4D41-B05D-AC6A9FEA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F3EC6-F1A4-4C6D-9BC6-BB6FADB2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DF16-AF42-4025-9032-9A41C658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833B-80A1-448D-90D4-77C27DA0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BC21-D23E-4A3E-A758-DA94FF5B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CFB9-0DB1-4808-954C-D08E0306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D55D1-C441-44ED-B9C9-8A4C1368F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0212-F8B6-402D-8D53-C5FE6D9F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6688-8413-4CFF-826E-1C1388E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9C070-806F-4AE2-8A61-50A7861A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B1DEA-2298-48CA-9959-5208BFE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3F4D8-A9AF-45C5-A77C-ECC16E62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752E-5492-4FA5-B09C-761DEF8F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F5E2-1631-4A61-8EE6-2A78C6E85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A0E7-925F-4EB3-8109-83A3EB73877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D426-6B34-4253-8DA5-BCBDEB3D7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8891-95B1-4551-9FAA-3F8CF733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medicine.biomedcentral.com/articles/10.1186/s13073-017-0467-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medicine.biomedcentral.com/articles/10.1186/s13073-017-0467-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cf.medicine.umich.edu/cores/advanced-genomics/technologies/single-cell/10x-genomic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mdlinetips.com/2018/03/sparse-matrices-in-python-with-scipy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2tutorials.com/what-do-you-mean-by-curse-of-dimensionality-what-are-the-different-ways-to-deal-with-i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.umich.edu/umrc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batch-correct-single-cell-7bad210c7ae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gelcancercenter.org/research/shared-resources-and-cores/single-cell-analysis-core-overview" TargetMode="External"/><Relationship Id="rId2" Type="http://schemas.openxmlformats.org/officeDocument/2006/relationships/hyperlink" Target="https://brcf.medicine.umich.edu/cores/advanced-genom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bioinformatics-core/" TargetMode="External"/><Relationship Id="rId4" Type="http://schemas.openxmlformats.org/officeDocument/2006/relationships/hyperlink" Target="https://sph.umich.edu/c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tephie/UMICH-CDS-SR-scRNA-seq-Workshop-2022/tree/main/section_1/powerpoint_lectures" TargetMode="External"/><Relationship Id="rId2" Type="http://schemas.openxmlformats.org/officeDocument/2006/relationships/hyperlink" Target="https://github.com/tstephie/UMICH-CDS-SR-scRNA-seq-Workshop-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tephie/UMICH-CDS-SR-scRNA-seq-Workshop-2022/tree/main/section_1/co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csciences.com/documents/sample_data/single_cell_rna_seq/scRNA_seq_html_report_DEMO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-of-hepatology.eu/article/S0168-8278(20)30360-3/fulltex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ontiersin.org/articles/10.3389/fgene.2019.00317/full#:~:text=Single%2Dcell%20RNA%20sequencing%20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cf.medicine.umich.edu/cores/advanced-genomics/technologies/single-cell/10x-genomics/" TargetMode="External"/><Relationship Id="rId5" Type="http://schemas.openxmlformats.org/officeDocument/2006/relationships/hyperlink" Target="https://genomemedicine.biomedcentral.com/articles/10.1186/s13073-017-0467-4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DE73-F88C-43B2-8BF5-F0A6BBC96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scRNA</a:t>
            </a:r>
            <a:r>
              <a:rPr lang="en-US" dirty="0"/>
              <a:t>-seq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79B9-31F1-482E-B27E-1F15C3B65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(Part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D53DE-DB7D-4D13-A1FC-B4EFF54C3F7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59238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324"/>
            <a:ext cx="10663989" cy="1750345"/>
          </a:xfrm>
        </p:spPr>
        <p:txBody>
          <a:bodyPr>
            <a:normAutofit/>
          </a:bodyPr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Cells in each sample are labeled with a unique sample tag or sequence</a:t>
            </a:r>
          </a:p>
          <a:p>
            <a:pPr lvl="2"/>
            <a:r>
              <a:rPr lang="en-US" dirty="0"/>
              <a:t>Allows for multiplexing (aka pool samples)</a:t>
            </a:r>
          </a:p>
          <a:p>
            <a:pPr lvl="3"/>
            <a:r>
              <a:rPr lang="en-US" dirty="0"/>
              <a:t>Saves money and reduce the chance of potential batch effects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9B5E56-F262-413C-9966-6FFD4CF18306}"/>
              </a:ext>
            </a:extLst>
          </p:cNvPr>
          <p:cNvGrpSpPr/>
          <p:nvPr/>
        </p:nvGrpSpPr>
        <p:grpSpPr>
          <a:xfrm>
            <a:off x="2165684" y="1684720"/>
            <a:ext cx="7684168" cy="2743200"/>
            <a:chOff x="2165684" y="1263316"/>
            <a:chExt cx="7684168" cy="27432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ADA889B-0946-491D-8C31-0319FA05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148" y="1263316"/>
              <a:ext cx="750770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1F7F0A-614B-4C82-BC8B-C31DD2F95B91}"/>
                </a:ext>
              </a:extLst>
            </p:cNvPr>
            <p:cNvSpPr/>
            <p:nvPr/>
          </p:nvSpPr>
          <p:spPr>
            <a:xfrm>
              <a:off x="2165684" y="1263316"/>
              <a:ext cx="2382253" cy="27432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2673015" y="1135442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45E8-74EC-4EE2-8052-26DF97523465}"/>
              </a:ext>
            </a:extLst>
          </p:cNvPr>
          <p:cNvSpPr txBox="1"/>
          <p:nvPr/>
        </p:nvSpPr>
        <p:spPr>
          <a:xfrm>
            <a:off x="8100858" y="6528044"/>
            <a:ext cx="482523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https://genomemedicine.biomedcentral.com/articles/10.1186/s13073-017-0467-4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64DE2-8F09-4CDC-9DA7-585923274D8F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55647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4121"/>
            <a:ext cx="10663989" cy="1525091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</a:p>
          <a:p>
            <a:pPr lvl="1"/>
            <a:r>
              <a:rPr lang="en-US" dirty="0"/>
              <a:t>Gel beads are barcoded with unique barcodes</a:t>
            </a:r>
          </a:p>
          <a:p>
            <a:pPr lvl="2"/>
            <a:r>
              <a:rPr lang="en-US" dirty="0"/>
              <a:t>Unique barcodes help to separately index each cell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048DB-BAB7-4BB0-A446-B604152A5F4D}"/>
              </a:ext>
            </a:extLst>
          </p:cNvPr>
          <p:cNvGrpSpPr/>
          <p:nvPr/>
        </p:nvGrpSpPr>
        <p:grpSpPr>
          <a:xfrm>
            <a:off x="720311" y="1508351"/>
            <a:ext cx="10899765" cy="2533003"/>
            <a:chOff x="838200" y="1112566"/>
            <a:chExt cx="10899765" cy="25330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A89989-DB09-48A0-879C-F6AEC47D3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871" y="1787934"/>
              <a:ext cx="7198094" cy="1857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060CC64-D232-4523-AE42-386724512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58128"/>
              <a:ext cx="3075177" cy="89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E4769E-A84A-4638-B370-2C0E4F3F53E7}"/>
                </a:ext>
              </a:extLst>
            </p:cNvPr>
            <p:cNvSpPr/>
            <p:nvPr/>
          </p:nvSpPr>
          <p:spPr>
            <a:xfrm>
              <a:off x="1748514" y="2158128"/>
              <a:ext cx="840557" cy="898191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D581A87-EB74-4EE2-B043-D7F432662BD2}"/>
                </a:ext>
              </a:extLst>
            </p:cNvPr>
            <p:cNvCxnSpPr>
              <a:stCxn id="11" idx="0"/>
              <a:endCxn id="9" idx="0"/>
            </p:cNvCxnSpPr>
            <p:nvPr/>
          </p:nvCxnSpPr>
          <p:spPr>
            <a:xfrm rot="5400000" flipH="1" flipV="1">
              <a:off x="4968758" y="-1012031"/>
              <a:ext cx="370194" cy="5970125"/>
            </a:xfrm>
            <a:prstGeom prst="bentConnector3">
              <a:avLst>
                <a:gd name="adj1" fmla="val 293306"/>
              </a:avLst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33BC3D-CFD9-45B8-981D-B556C17549A6}"/>
                </a:ext>
              </a:extLst>
            </p:cNvPr>
            <p:cNvSpPr/>
            <p:nvPr/>
          </p:nvSpPr>
          <p:spPr>
            <a:xfrm>
              <a:off x="4452065" y="1709032"/>
              <a:ext cx="840557" cy="1347287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2F4086-F0DE-4AD3-A9E4-AF4FE1C1B338}"/>
                </a:ext>
              </a:extLst>
            </p:cNvPr>
            <p:cNvSpPr txBox="1"/>
            <p:nvPr/>
          </p:nvSpPr>
          <p:spPr>
            <a:xfrm>
              <a:off x="4188548" y="1112566"/>
              <a:ext cx="1367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Step 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104801-58FB-4880-8C37-40E287429FCA}"/>
              </a:ext>
            </a:extLst>
          </p:cNvPr>
          <p:cNvSpPr txBox="1"/>
          <p:nvPr/>
        </p:nvSpPr>
        <p:spPr>
          <a:xfrm>
            <a:off x="7530361" y="6376261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46BE6-5621-4961-A3D0-E1E62264EFF5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55674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2701"/>
            <a:ext cx="10663989" cy="15250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Beads, cells, enzymes, and partitioning oil are mixed together </a:t>
            </a:r>
          </a:p>
          <a:p>
            <a:pPr lvl="2"/>
            <a:r>
              <a:rPr lang="en-US" dirty="0"/>
              <a:t>Beads and cells are separated into bead-cell pairs by partitioning oil to create GEMs</a:t>
            </a:r>
          </a:p>
          <a:p>
            <a:pPr lvl="2"/>
            <a:r>
              <a:rPr lang="en-US" dirty="0"/>
              <a:t>Theoretically should be 1:1 for </a:t>
            </a:r>
            <a:r>
              <a:rPr lang="en-US" dirty="0" err="1"/>
              <a:t>bead:cell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89989-DB09-48A0-879C-F6AEC47D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2" y="2183719"/>
            <a:ext cx="7198094" cy="18576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060CC64-D232-4523-AE42-38672451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1" y="2553913"/>
            <a:ext cx="3075177" cy="8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4769E-A84A-4638-B370-2C0E4F3F53E7}"/>
              </a:ext>
            </a:extLst>
          </p:cNvPr>
          <p:cNvSpPr/>
          <p:nvPr/>
        </p:nvSpPr>
        <p:spPr>
          <a:xfrm>
            <a:off x="1630625" y="2553913"/>
            <a:ext cx="840557" cy="8981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581A87-EB74-4EE2-B043-D7F432662BD2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4850869" y="-616246"/>
            <a:ext cx="370194" cy="5970125"/>
          </a:xfrm>
          <a:prstGeom prst="bentConnector3">
            <a:avLst>
              <a:gd name="adj1" fmla="val 29330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3BC3D-CFD9-45B8-981D-B556C17549A6}"/>
              </a:ext>
            </a:extLst>
          </p:cNvPr>
          <p:cNvSpPr/>
          <p:nvPr/>
        </p:nvSpPr>
        <p:spPr>
          <a:xfrm>
            <a:off x="5438248" y="2093126"/>
            <a:ext cx="3364558" cy="19482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6436732" y="1531257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DE911-4CCC-4AE1-9E04-DA0E465AF9C4}"/>
              </a:ext>
            </a:extLst>
          </p:cNvPr>
          <p:cNvSpPr txBox="1"/>
          <p:nvPr/>
        </p:nvSpPr>
        <p:spPr>
          <a:xfrm>
            <a:off x="7534187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826AC-879A-4437-BC18-A58F89F79B4B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263345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2701"/>
            <a:ext cx="10663989" cy="1525091"/>
          </a:xfrm>
        </p:spPr>
        <p:txBody>
          <a:bodyPr>
            <a:normAutofit/>
          </a:bodyPr>
          <a:lstStyle/>
          <a:p>
            <a:r>
              <a:rPr lang="en-US" dirty="0"/>
              <a:t>Step 4:</a:t>
            </a:r>
          </a:p>
          <a:p>
            <a:pPr lvl="1"/>
            <a:r>
              <a:rPr lang="en-US" dirty="0"/>
              <a:t>GEMs undergo reverse transcription (RT) and generate cDNA library</a:t>
            </a:r>
          </a:p>
          <a:p>
            <a:pPr lvl="2"/>
            <a:r>
              <a:rPr lang="en-US" dirty="0"/>
              <a:t>cDNA from a cell will share common barcode</a:t>
            </a:r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89989-DB09-48A0-879C-F6AEC47D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2" y="2183719"/>
            <a:ext cx="7198094" cy="18576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060CC64-D232-4523-AE42-38672451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1" y="2553913"/>
            <a:ext cx="3075177" cy="8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4769E-A84A-4638-B370-2C0E4F3F53E7}"/>
              </a:ext>
            </a:extLst>
          </p:cNvPr>
          <p:cNvSpPr/>
          <p:nvPr/>
        </p:nvSpPr>
        <p:spPr>
          <a:xfrm>
            <a:off x="1630625" y="2553913"/>
            <a:ext cx="840557" cy="8981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581A87-EB74-4EE2-B043-D7F432662BD2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4850869" y="-616246"/>
            <a:ext cx="370194" cy="5970125"/>
          </a:xfrm>
          <a:prstGeom prst="bentConnector3">
            <a:avLst>
              <a:gd name="adj1" fmla="val 29330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3BC3D-CFD9-45B8-981D-B556C17549A6}"/>
              </a:ext>
            </a:extLst>
          </p:cNvPr>
          <p:cNvSpPr/>
          <p:nvPr/>
        </p:nvSpPr>
        <p:spPr>
          <a:xfrm>
            <a:off x="8647523" y="2093126"/>
            <a:ext cx="1527877" cy="19482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8727666" y="1508351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33F4F-1021-4664-99D6-F8C43FFB6B51}"/>
              </a:ext>
            </a:extLst>
          </p:cNvPr>
          <p:cNvSpPr txBox="1"/>
          <p:nvPr/>
        </p:nvSpPr>
        <p:spPr>
          <a:xfrm>
            <a:off x="7534186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E89A-95AA-47DF-AADE-386A07C1E167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400716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2701"/>
            <a:ext cx="10663989" cy="1525091"/>
          </a:xfrm>
        </p:spPr>
        <p:txBody>
          <a:bodyPr>
            <a:normAutofit/>
          </a:bodyPr>
          <a:lstStyle/>
          <a:p>
            <a:r>
              <a:rPr lang="en-US" dirty="0"/>
              <a:t>Step 5:</a:t>
            </a:r>
          </a:p>
          <a:p>
            <a:pPr lvl="1"/>
            <a:r>
              <a:rPr lang="en-US" dirty="0"/>
              <a:t>Sequence cDNA </a:t>
            </a:r>
          </a:p>
          <a:p>
            <a:pPr lvl="2"/>
            <a:r>
              <a:rPr lang="en-US" dirty="0"/>
              <a:t>Output = raw base call (BCL)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89989-DB09-48A0-879C-F6AEC47D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2" y="2183719"/>
            <a:ext cx="7198094" cy="18576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060CC64-D232-4523-AE42-38672451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1" y="2553913"/>
            <a:ext cx="3075177" cy="8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4769E-A84A-4638-B370-2C0E4F3F53E7}"/>
              </a:ext>
            </a:extLst>
          </p:cNvPr>
          <p:cNvSpPr/>
          <p:nvPr/>
        </p:nvSpPr>
        <p:spPr>
          <a:xfrm>
            <a:off x="1630625" y="2553913"/>
            <a:ext cx="840557" cy="8981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581A87-EB74-4EE2-B043-D7F432662BD2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4850869" y="-616246"/>
            <a:ext cx="370194" cy="5970125"/>
          </a:xfrm>
          <a:prstGeom prst="bentConnector3">
            <a:avLst>
              <a:gd name="adj1" fmla="val 29330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3BC3D-CFD9-45B8-981D-B556C17549A6}"/>
              </a:ext>
            </a:extLst>
          </p:cNvPr>
          <p:cNvSpPr/>
          <p:nvPr/>
        </p:nvSpPr>
        <p:spPr>
          <a:xfrm>
            <a:off x="10095255" y="2101728"/>
            <a:ext cx="1581537" cy="19482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10202228" y="1482372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166FF-8332-42F7-A95F-62BE4DC9D643}"/>
              </a:ext>
            </a:extLst>
          </p:cNvPr>
          <p:cNvSpPr txBox="1"/>
          <p:nvPr/>
        </p:nvSpPr>
        <p:spPr>
          <a:xfrm>
            <a:off x="7521307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DA222-8464-4736-AE0F-F03801996EC3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986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324"/>
            <a:ext cx="10663989" cy="1750345"/>
          </a:xfrm>
        </p:spPr>
        <p:txBody>
          <a:bodyPr>
            <a:normAutofit/>
          </a:bodyPr>
          <a:lstStyle/>
          <a:p>
            <a:r>
              <a:rPr lang="en-US" dirty="0"/>
              <a:t>Step 6: </a:t>
            </a:r>
          </a:p>
          <a:p>
            <a:pPr lvl="1"/>
            <a:r>
              <a:rPr lang="en-US" dirty="0"/>
              <a:t>Convert BCL files -&gt; FASTQ files -&gt; counts (UMIs) and do further analysis</a:t>
            </a:r>
          </a:p>
          <a:p>
            <a:pPr lvl="2"/>
            <a:r>
              <a:rPr lang="en-US" dirty="0"/>
              <a:t>Will demultiplex if samples were pooled together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9B5E56-F262-413C-9966-6FFD4CF18306}"/>
              </a:ext>
            </a:extLst>
          </p:cNvPr>
          <p:cNvGrpSpPr/>
          <p:nvPr/>
        </p:nvGrpSpPr>
        <p:grpSpPr>
          <a:xfrm>
            <a:off x="2342148" y="1684720"/>
            <a:ext cx="7607070" cy="2743200"/>
            <a:chOff x="2342148" y="1263316"/>
            <a:chExt cx="7607070" cy="27432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ADA889B-0946-491D-8C31-0319FA05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148" y="1263316"/>
              <a:ext cx="750770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1F7F0A-614B-4C82-BC8B-C31DD2F95B91}"/>
                </a:ext>
              </a:extLst>
            </p:cNvPr>
            <p:cNvSpPr/>
            <p:nvPr/>
          </p:nvSpPr>
          <p:spPr>
            <a:xfrm>
              <a:off x="6599799" y="1263316"/>
              <a:ext cx="3349419" cy="27432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7590713" y="1094221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284BB-B93F-4E0E-969D-79F26278BAC2}"/>
              </a:ext>
            </a:extLst>
          </p:cNvPr>
          <p:cNvSpPr txBox="1"/>
          <p:nvPr/>
        </p:nvSpPr>
        <p:spPr>
          <a:xfrm>
            <a:off x="7536598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C5A97-423E-4882-A80A-46A3336281E2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179282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cell resolution allows us to study gene expression patterns of populations</a:t>
            </a:r>
          </a:p>
          <a:p>
            <a:r>
              <a:rPr lang="en-US" dirty="0"/>
              <a:t>Find and study rare cell populations</a:t>
            </a:r>
          </a:p>
          <a:p>
            <a:r>
              <a:rPr lang="en-US" dirty="0"/>
              <a:t>Identify gene regulatory networks, developmental trajectories, etc.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F6936-4CB4-47F0-99EC-44789460AA47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43110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382" cy="4351338"/>
          </a:xfrm>
        </p:spPr>
        <p:txBody>
          <a:bodyPr/>
          <a:lstStyle/>
          <a:p>
            <a:r>
              <a:rPr lang="en-US" dirty="0"/>
              <a:t>“Noisy” data</a:t>
            </a:r>
          </a:p>
          <a:p>
            <a:pPr lvl="1"/>
            <a:r>
              <a:rPr lang="en-US" dirty="0"/>
              <a:t>Working with sparse data</a:t>
            </a:r>
          </a:p>
          <a:p>
            <a:pPr lvl="2"/>
            <a:r>
              <a:rPr lang="en-US" dirty="0"/>
              <a:t>Lots of the counts will be zero</a:t>
            </a:r>
          </a:p>
          <a:p>
            <a:pPr lvl="1"/>
            <a:r>
              <a:rPr lang="en-US" dirty="0"/>
              <a:t>Zeros can be due to biological or technical effects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4C5931-B17B-4026-ACE9-32B5E49B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50" y="2086473"/>
            <a:ext cx="5631850" cy="31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868AC-2BC1-4418-99C2-28AA5333583E}"/>
              </a:ext>
            </a:extLst>
          </p:cNvPr>
          <p:cNvSpPr txBox="1"/>
          <p:nvPr/>
        </p:nvSpPr>
        <p:spPr>
          <a:xfrm>
            <a:off x="6552127" y="5023556"/>
            <a:ext cx="37252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https://cmdlinetips.com/2018/03/sparse-matrices-in-python-with-scipy/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AB334-95E7-4D37-937B-CBD16B016B50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372849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en-US" dirty="0"/>
              <a:t>Dimensionality</a:t>
            </a:r>
          </a:p>
          <a:p>
            <a:pPr lvl="1"/>
            <a:r>
              <a:rPr lang="en-US" dirty="0"/>
              <a:t>Dimensionality = how many features/variables are in the data</a:t>
            </a:r>
          </a:p>
          <a:p>
            <a:pPr lvl="2"/>
            <a:r>
              <a:rPr lang="en-US" dirty="0"/>
              <a:t>Features/variables = age, sex, color, weight, height, etc.</a:t>
            </a:r>
          </a:p>
          <a:p>
            <a:pPr lvl="3"/>
            <a:r>
              <a:rPr lang="en-US" dirty="0"/>
              <a:t>In </a:t>
            </a:r>
            <a:r>
              <a:rPr lang="en-US" dirty="0" err="1"/>
              <a:t>scRNA</a:t>
            </a:r>
            <a:r>
              <a:rPr lang="en-US" dirty="0"/>
              <a:t>-seq, features are genes</a:t>
            </a:r>
          </a:p>
          <a:p>
            <a:pPr lvl="1"/>
            <a:r>
              <a:rPr lang="en-US" dirty="0" err="1"/>
              <a:t>scRNA</a:t>
            </a:r>
            <a:r>
              <a:rPr lang="en-US" dirty="0"/>
              <a:t>-seq suffers from the curse of dimensionality</a:t>
            </a:r>
          </a:p>
          <a:p>
            <a:pPr lvl="2"/>
            <a:r>
              <a:rPr lang="en-US" dirty="0"/>
              <a:t># of features &gt;&gt; # cells</a:t>
            </a:r>
          </a:p>
          <a:p>
            <a:pPr lvl="2"/>
            <a:r>
              <a:rPr lang="en-US" dirty="0"/>
              <a:t>Looking over 10,000 genes (yikes!)</a:t>
            </a:r>
          </a:p>
          <a:p>
            <a:pPr lvl="2"/>
            <a:r>
              <a:rPr lang="en-US" dirty="0"/>
              <a:t>We have ways of dealing with this analytically </a:t>
            </a:r>
          </a:p>
        </p:txBody>
      </p:sp>
      <p:pic>
        <p:nvPicPr>
          <p:cNvPr id="10242" name="Picture 2" descr="Curse of Dimensionality (i2tutorials)">
            <a:extLst>
              <a:ext uri="{FF2B5EF4-FFF2-40B4-BE49-F238E27FC236}">
                <a16:creationId xmlns:a16="http://schemas.microsoft.com/office/drawing/2014/main" id="{7136FF39-8AAE-4A16-B58C-72014230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81" y="2925324"/>
            <a:ext cx="4978391" cy="173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0422F-24D7-44A4-829E-073013FDEE44}"/>
              </a:ext>
            </a:extLst>
          </p:cNvPr>
          <p:cNvSpPr txBox="1"/>
          <p:nvPr/>
        </p:nvSpPr>
        <p:spPr>
          <a:xfrm>
            <a:off x="6629400" y="4767986"/>
            <a:ext cx="445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https://www.i2tutorials.com/what-do-you-mean-by-curse-of-dimensionality-what-are-the-different-ways-to-deal-with-it/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ED34-A3F9-4016-8CAE-12154F6125E1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105078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US" dirty="0"/>
              <a:t>CPU and Memory Usage</a:t>
            </a:r>
          </a:p>
          <a:p>
            <a:pPr lvl="1"/>
            <a:r>
              <a:rPr lang="en-US" dirty="0" err="1"/>
              <a:t>scRNA</a:t>
            </a:r>
            <a:r>
              <a:rPr lang="en-US" dirty="0"/>
              <a:t>-seq can require a lot of processing power and memory storage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Recommended to find a place to store data (even before analyzing)</a:t>
            </a:r>
          </a:p>
          <a:p>
            <a:pPr lvl="2"/>
            <a:r>
              <a:rPr lang="en-US" dirty="0"/>
              <a:t>Ex: Turbo, Data Den, Google Drive, </a:t>
            </a:r>
            <a:r>
              <a:rPr lang="en-US" dirty="0" err="1"/>
              <a:t>DropBox</a:t>
            </a:r>
            <a:r>
              <a:rPr lang="en-US" dirty="0"/>
              <a:t>, external drive</a:t>
            </a:r>
          </a:p>
          <a:p>
            <a:pPr lvl="3"/>
            <a:r>
              <a:rPr lang="en-US" dirty="0"/>
              <a:t>Google Drive, </a:t>
            </a:r>
            <a:r>
              <a:rPr lang="en-US" dirty="0" err="1"/>
              <a:t>DropBox</a:t>
            </a:r>
            <a:r>
              <a:rPr lang="en-US" dirty="0"/>
              <a:t>, and external drive are less recommended due to accessibility and HIPAA compliance (if have sensitive data)</a:t>
            </a:r>
          </a:p>
          <a:p>
            <a:pPr lvl="1"/>
            <a:r>
              <a:rPr lang="en-US" dirty="0"/>
              <a:t>If don’t have good CPU or memory usage on own computer, then use high-performance computing (HPC) clusters</a:t>
            </a:r>
          </a:p>
          <a:p>
            <a:pPr lvl="2"/>
            <a:r>
              <a:rPr lang="en-US" dirty="0"/>
              <a:t>My local computer has ~16GB RAM </a:t>
            </a:r>
          </a:p>
          <a:p>
            <a:pPr lvl="2"/>
            <a:r>
              <a:rPr lang="en-US" dirty="0"/>
              <a:t>On campus resources = </a:t>
            </a:r>
            <a:r>
              <a:rPr lang="en-US" dirty="0" err="1"/>
              <a:t>GreatLakes</a:t>
            </a:r>
            <a:r>
              <a:rPr lang="en-US" dirty="0"/>
              <a:t>, Armis2, Biostatistics cluster,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D06F8-6A51-4DB3-AFA6-E188FB4F301A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29422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0695-5D18-4EA9-B7EB-B0185164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14" y="863256"/>
            <a:ext cx="5154976" cy="53530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Bioinformatician at the Cancer Data Science Shared Resource (CDS-SR)</a:t>
            </a:r>
          </a:p>
          <a:p>
            <a:r>
              <a:rPr lang="en-US" dirty="0"/>
              <a:t>CDS-SR provides support and collaboration to </a:t>
            </a:r>
            <a:r>
              <a:rPr lang="en-US" dirty="0" err="1"/>
              <a:t>Rogel</a:t>
            </a:r>
            <a:r>
              <a:rPr lang="en-US" dirty="0"/>
              <a:t> Cancer Center investigators in biostatistical and bioinformatics analyses</a:t>
            </a:r>
          </a:p>
          <a:p>
            <a:r>
              <a:rPr lang="en-US" dirty="0"/>
              <a:t>Analyze many high-throughput data</a:t>
            </a:r>
          </a:p>
          <a:p>
            <a:pPr lvl="1"/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pPr lvl="1"/>
            <a:r>
              <a:rPr lang="en-US" dirty="0" err="1"/>
              <a:t>CyTOF</a:t>
            </a:r>
            <a:endParaRPr lang="en-US" dirty="0"/>
          </a:p>
          <a:p>
            <a:pPr lvl="1"/>
            <a:r>
              <a:rPr lang="en-US" dirty="0"/>
              <a:t>16S microbiome</a:t>
            </a:r>
          </a:p>
        </p:txBody>
      </p:sp>
      <p:pic>
        <p:nvPicPr>
          <p:cNvPr id="5" name="Picture 4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7BBEB81C-41A7-4B07-9900-F7EF771BB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15" y="1343807"/>
            <a:ext cx="1991068" cy="2523363"/>
          </a:xfrm>
          <a:prstGeom prst="rect">
            <a:avLst/>
          </a:prstGeom>
        </p:spPr>
      </p:pic>
      <p:pic>
        <p:nvPicPr>
          <p:cNvPr id="1026" name="Picture 2" descr="Rogel Cancer Center">
            <a:extLst>
              <a:ext uri="{FF2B5EF4-FFF2-40B4-BE49-F238E27FC236}">
                <a16:creationId xmlns:a16="http://schemas.microsoft.com/office/drawing/2014/main" id="{6B40B96F-DC06-472C-B9BE-5C41F96B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276" y="232838"/>
            <a:ext cx="3273157" cy="4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3F148-245C-4F6E-9422-E3E65A23A1EF}"/>
              </a:ext>
            </a:extLst>
          </p:cNvPr>
          <p:cNvSpPr txBox="1"/>
          <p:nvPr/>
        </p:nvSpPr>
        <p:spPr>
          <a:xfrm>
            <a:off x="7205031" y="5805889"/>
            <a:ext cx="38118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Interested in our services? Go here:</a:t>
            </a:r>
          </a:p>
          <a:p>
            <a:r>
              <a:rPr lang="en-US" dirty="0"/>
              <a:t>https://sph.umich.edu/cds/index.html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4B8D0-4F58-4EBD-A6CE-3F405723CD3A}"/>
              </a:ext>
            </a:extLst>
          </p:cNvPr>
          <p:cNvSpPr txBox="1"/>
          <p:nvPr/>
        </p:nvSpPr>
        <p:spPr>
          <a:xfrm>
            <a:off x="7612246" y="3926697"/>
            <a:ext cx="299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274C"/>
                </a:solidFill>
                <a:effectLst/>
                <a:latin typeface="Nunito Sans" panose="020B0604020202020204" pitchFamily="2" charset="0"/>
              </a:rPr>
              <a:t>Stephanie The, MS</a:t>
            </a:r>
          </a:p>
          <a:p>
            <a:pPr algn="ctr"/>
            <a:r>
              <a:rPr lang="en-US" b="1" i="0" dirty="0">
                <a:solidFill>
                  <a:srgbClr val="131516"/>
                </a:solidFill>
                <a:effectLst/>
                <a:latin typeface="Nunito Sans" panose="020B0604020202020204" pitchFamily="2" charset="0"/>
              </a:rPr>
              <a:t>Bioinformatician/Computational Biologist Associate, Department of Biostatistics</a:t>
            </a:r>
            <a:endParaRPr lang="en-US" b="0" i="0" dirty="0">
              <a:solidFill>
                <a:srgbClr val="131516"/>
              </a:solidFill>
              <a:effectLst/>
              <a:latin typeface="Nunito Sans" panose="020B060402020202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76A7A-F8CB-4A3E-9DFA-ABF0C99BC053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93068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US" dirty="0"/>
              <a:t>CPU and Memory Usage</a:t>
            </a:r>
          </a:p>
          <a:p>
            <a:pPr lvl="1"/>
            <a:r>
              <a:rPr lang="en-US" dirty="0"/>
              <a:t>University of Michigan Research Computing Package (UMRCP)</a:t>
            </a:r>
          </a:p>
          <a:p>
            <a:pPr lvl="2"/>
            <a:r>
              <a:rPr lang="en-US" dirty="0"/>
              <a:t>Available to all researchers (PIs, </a:t>
            </a:r>
            <a:r>
              <a:rPr lang="en-US" dirty="0" err="1"/>
              <a:t>PostDocs</a:t>
            </a:r>
            <a:r>
              <a:rPr lang="en-US" dirty="0"/>
              <a:t>, PHD) on campus</a:t>
            </a:r>
          </a:p>
          <a:p>
            <a:pPr lvl="2"/>
            <a:r>
              <a:rPr lang="en-US" dirty="0"/>
              <a:t>Get 80,000 CPU hours of HPC</a:t>
            </a:r>
          </a:p>
          <a:p>
            <a:pPr lvl="2"/>
            <a:r>
              <a:rPr lang="en-US" dirty="0"/>
              <a:t>10 TB Turbo storage</a:t>
            </a:r>
          </a:p>
          <a:p>
            <a:pPr lvl="2"/>
            <a:r>
              <a:rPr lang="en-US" dirty="0"/>
              <a:t>100 TB of archive storage</a:t>
            </a:r>
          </a:p>
          <a:p>
            <a:pPr lvl="2"/>
            <a:endParaRPr lang="en-US" dirty="0"/>
          </a:p>
          <a:p>
            <a:r>
              <a:rPr lang="en-US" dirty="0"/>
              <a:t>Link here: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https://arc.umich.edu/umrcp/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45944-EC55-42B7-ACD3-7551D1F8FA39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276557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6204047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Batch effect</a:t>
            </a:r>
          </a:p>
          <a:p>
            <a:pPr lvl="1"/>
            <a:r>
              <a:rPr lang="en-US" dirty="0"/>
              <a:t>Batch effect = technical, non-biological factors can create variation in data</a:t>
            </a:r>
          </a:p>
          <a:p>
            <a:pPr lvl="1"/>
            <a:r>
              <a:rPr lang="en-US" dirty="0"/>
              <a:t>Depends on the setup of the experiment</a:t>
            </a:r>
          </a:p>
          <a:p>
            <a:pPr lvl="2"/>
            <a:r>
              <a:rPr lang="en-US" dirty="0"/>
              <a:t>Ex: sample collection (how and when), protocols, sequencing technologies (type of machine and when), etc. </a:t>
            </a:r>
          </a:p>
          <a:p>
            <a:pPr lvl="1"/>
            <a:r>
              <a:rPr lang="en-US" dirty="0"/>
              <a:t>Ways to reduce batch effect:</a:t>
            </a:r>
          </a:p>
          <a:p>
            <a:pPr lvl="2"/>
            <a:r>
              <a:rPr lang="en-US" dirty="0"/>
              <a:t>Use same protocols when prepping samples</a:t>
            </a:r>
          </a:p>
          <a:p>
            <a:pPr lvl="2"/>
            <a:r>
              <a:rPr lang="en-US" dirty="0"/>
              <a:t>Run on same type of sequencing machine</a:t>
            </a:r>
          </a:p>
          <a:p>
            <a:pPr lvl="2"/>
            <a:r>
              <a:rPr lang="en-US" dirty="0"/>
              <a:t>Multiplex (prevents differences between runs)</a:t>
            </a:r>
          </a:p>
          <a:p>
            <a:pPr lvl="1"/>
            <a:r>
              <a:rPr lang="en-US" dirty="0"/>
              <a:t>Have ways to reduce batch effect analytically, but </a:t>
            </a:r>
            <a:r>
              <a:rPr lang="en-US" dirty="0">
                <a:solidFill>
                  <a:srgbClr val="FF0000"/>
                </a:solidFill>
              </a:rPr>
              <a:t>recommended to plan experiments with this in mind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E3EFCA6-2505-45F2-A99A-DF02DC62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4"/>
          <a:stretch/>
        </p:blipFill>
        <p:spPr bwMode="auto">
          <a:xfrm>
            <a:off x="7422108" y="1690687"/>
            <a:ext cx="3931692" cy="38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C55EA-7492-4A50-82A5-5AA7B78D3ECA}"/>
              </a:ext>
            </a:extLst>
          </p:cNvPr>
          <p:cNvSpPr txBox="1"/>
          <p:nvPr/>
        </p:nvSpPr>
        <p:spPr>
          <a:xfrm>
            <a:off x="7422108" y="5498252"/>
            <a:ext cx="42421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https://towardsdatascience.com/how-to-batch-correct-single-cell-7bad210c7ae1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8FCE1-C824-4776-9EA5-63CDF464091F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223636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FDD-709C-49A3-A712-C0EFC5F4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don’t know where to start. </a:t>
            </a:r>
            <a:br>
              <a:rPr lang="en-US" dirty="0"/>
            </a:br>
            <a:r>
              <a:rPr lang="en-US" dirty="0"/>
              <a:t>Where should I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CFEF-A630-4DA7-B73F-A5E7A51B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setup:</a:t>
            </a:r>
          </a:p>
          <a:p>
            <a:pPr lvl="1"/>
            <a:r>
              <a:rPr lang="en-US" dirty="0"/>
              <a:t>Advanced Genomics Core (AGC): </a:t>
            </a:r>
            <a:r>
              <a:rPr lang="en-US" dirty="0">
                <a:hlinkClick r:id="rId2"/>
              </a:rPr>
              <a:t>https://brcf.medicine.umich.edu/cores/advanced-genomics/</a:t>
            </a:r>
            <a:endParaRPr lang="en-US" dirty="0"/>
          </a:p>
          <a:p>
            <a:pPr lvl="1"/>
            <a:r>
              <a:rPr lang="en-US" dirty="0"/>
              <a:t>Single Cell Spatial Analysis Core: </a:t>
            </a:r>
            <a:r>
              <a:rPr lang="en-US" dirty="0">
                <a:hlinkClick r:id="rId3"/>
              </a:rPr>
              <a:t>https://www.rogelcancercenter.org/research/shared-resources-and-cores/single-cell-analysis-core-overview</a:t>
            </a: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Cancer Data Science Shared Resource (CDS-SR): </a:t>
            </a:r>
            <a:r>
              <a:rPr lang="en-US" dirty="0">
                <a:hlinkClick r:id="rId4"/>
              </a:rPr>
              <a:t>https://sph.umich.edu/cds/</a:t>
            </a:r>
            <a:endParaRPr lang="en-US" dirty="0"/>
          </a:p>
          <a:p>
            <a:pPr lvl="1"/>
            <a:r>
              <a:rPr lang="en-US" dirty="0"/>
              <a:t>Bioinformatics Core: </a:t>
            </a:r>
            <a:r>
              <a:rPr lang="en-US" dirty="0">
                <a:hlinkClick r:id="rId5"/>
              </a:rPr>
              <a:t>https://brcf.medicine.umich.edu/cores/bioinformatics-core/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Ask co-workers/collaborators that have worked with </a:t>
            </a:r>
            <a:r>
              <a:rPr lang="en-US" dirty="0" err="1"/>
              <a:t>scRNA</a:t>
            </a:r>
            <a:r>
              <a:rPr lang="en-US" dirty="0"/>
              <a:t>-seq data!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053A5-1FC3-409D-8967-4F7394B06B5E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22</a:t>
            </a:r>
          </a:p>
        </p:txBody>
      </p:sp>
    </p:spTree>
    <p:extLst>
      <p:ext uri="{BB962C8B-B14F-4D97-AF65-F5344CB8AC3E}">
        <p14:creationId xmlns:p14="http://schemas.microsoft.com/office/powerpoint/2010/main" val="23150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091F-6801-4BA8-BB7C-A83C739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648B-B118-4A58-80C3-DA8D967E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evolving field, and tools and algorithms can change all the time</a:t>
            </a:r>
          </a:p>
          <a:p>
            <a:pPr lvl="1"/>
            <a:r>
              <a:rPr lang="en-US" dirty="0"/>
              <a:t>Some of the things I say in this workshop might not hold in future years</a:t>
            </a:r>
          </a:p>
          <a:p>
            <a:r>
              <a:rPr lang="en-US" dirty="0" err="1"/>
              <a:t>scRNA</a:t>
            </a:r>
            <a:r>
              <a:rPr lang="en-US" dirty="0"/>
              <a:t>-seq analysis can be complicated!</a:t>
            </a:r>
          </a:p>
          <a:p>
            <a:r>
              <a:rPr lang="en-US" dirty="0"/>
              <a:t>In this workshop: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Broadly introduce common processing steps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advice on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common situations when analyzing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A8A1E-BBD8-483E-AF0B-376A377EB14B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72709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30F-029B-4490-B3DF-EFE27B0F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8F87-D5E7-44C3-AB50-CFBE11C1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find the lecture slides, code, and other documents on the workshop’s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lvl="1"/>
            <a:r>
              <a:rPr lang="en-US" dirty="0">
                <a:hlinkClick r:id="rId2"/>
              </a:rPr>
              <a:t>https://github.com/tstephie/UMICH-CDS-SR-scRNA-seq-Workshop-2022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find the lecture slides for Section 1, go here: </a:t>
            </a:r>
          </a:p>
          <a:p>
            <a:pPr lvl="1"/>
            <a:r>
              <a:rPr lang="en-US" dirty="0">
                <a:hlinkClick r:id="rId3"/>
              </a:rPr>
              <a:t>https://github.com/tstephie/UMICH-CDS-SR-scRNA-seq-Workshop-2022/tree/main/section_1/powerpoint_lectures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find the code used to create some of the figures for Section 1 slides, go here:</a:t>
            </a:r>
          </a:p>
          <a:p>
            <a:pPr lvl="1"/>
            <a:r>
              <a:rPr lang="en-US" dirty="0">
                <a:hlinkClick r:id="rId4"/>
              </a:rPr>
              <a:t>https://github.com/tstephie/UMICH-CDS-SR-scRNA-seq-Workshop-2022/tree/main/section_1/code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70CF3-7CEF-431A-B3E8-A0A66D242B2B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255404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9AE-A77F-4461-B66A-162F36D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scRNA</a:t>
            </a:r>
            <a:r>
              <a:rPr lang="en-US" dirty="0"/>
              <a:t>-seq?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BA7C-A8F0-4350-8204-3B7BEDBC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= </a:t>
            </a:r>
            <a:r>
              <a:rPr lang="en-US" u="sng" dirty="0"/>
              <a:t>s</a:t>
            </a:r>
            <a:r>
              <a:rPr lang="en-US" dirty="0"/>
              <a:t>ingle-</a:t>
            </a:r>
            <a:r>
              <a:rPr lang="en-US" u="sng" dirty="0"/>
              <a:t>c</a:t>
            </a:r>
            <a:r>
              <a:rPr lang="en-US" dirty="0"/>
              <a:t>ell </a:t>
            </a:r>
            <a:r>
              <a:rPr lang="en-US" u="sng" dirty="0"/>
              <a:t>RNA</a:t>
            </a:r>
            <a:r>
              <a:rPr lang="en-US" dirty="0"/>
              <a:t> </a:t>
            </a:r>
            <a:r>
              <a:rPr lang="en-US" u="sng" dirty="0"/>
              <a:t>seq</a:t>
            </a:r>
            <a:r>
              <a:rPr lang="en-US" dirty="0"/>
              <a:t>uencing</a:t>
            </a:r>
          </a:p>
          <a:p>
            <a:r>
              <a:rPr lang="en-US" dirty="0"/>
              <a:t>Exploratory analysis of the transcriptome at a single cell resolution</a:t>
            </a:r>
          </a:p>
          <a:p>
            <a:pPr lvl="1"/>
            <a:r>
              <a:rPr lang="en-US" dirty="0"/>
              <a:t>Similar to bulk RNA-seq but not looking just at the average expression of genes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C0BF77-8955-4E24-97C2-4BF92070AFA5}"/>
              </a:ext>
            </a:extLst>
          </p:cNvPr>
          <p:cNvGrpSpPr/>
          <p:nvPr/>
        </p:nvGrpSpPr>
        <p:grpSpPr>
          <a:xfrm>
            <a:off x="5710296" y="529065"/>
            <a:ext cx="6040571" cy="5516534"/>
            <a:chOff x="5706225" y="873133"/>
            <a:chExt cx="6040571" cy="55165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CE58B-7BBB-41E4-880F-D1950BD61812}"/>
                </a:ext>
              </a:extLst>
            </p:cNvPr>
            <p:cNvGrpSpPr/>
            <p:nvPr/>
          </p:nvGrpSpPr>
          <p:grpSpPr>
            <a:xfrm>
              <a:off x="5793156" y="1273080"/>
              <a:ext cx="5650796" cy="4638323"/>
              <a:chOff x="5793156" y="1273080"/>
              <a:chExt cx="5650796" cy="4638323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7C55A9E-65F8-453D-828C-92FCADDC1A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156" y="1342675"/>
                <a:ext cx="5650796" cy="4568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CD8E20-EB6B-4689-A7E1-0D84CDE3783B}"/>
                  </a:ext>
                </a:extLst>
              </p:cNvPr>
              <p:cNvSpPr/>
              <p:nvPr/>
            </p:nvSpPr>
            <p:spPr>
              <a:xfrm>
                <a:off x="5988675" y="5087155"/>
                <a:ext cx="1609859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E7D0E3-89FA-4516-B50D-A2D212DC3110}"/>
                  </a:ext>
                </a:extLst>
              </p:cNvPr>
              <p:cNvSpPr/>
              <p:nvPr/>
            </p:nvSpPr>
            <p:spPr>
              <a:xfrm>
                <a:off x="8678211" y="5754407"/>
                <a:ext cx="1430441" cy="15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F8E7CF-6BB7-408F-9EDE-B9E23701695A}"/>
                  </a:ext>
                </a:extLst>
              </p:cNvPr>
              <p:cNvSpPr/>
              <p:nvPr/>
            </p:nvSpPr>
            <p:spPr>
              <a:xfrm>
                <a:off x="9962882" y="5125007"/>
                <a:ext cx="1216863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D40AB1-A3F3-4658-A263-2DF36CAFE10B}"/>
                  </a:ext>
                </a:extLst>
              </p:cNvPr>
              <p:cNvSpPr/>
              <p:nvPr/>
            </p:nvSpPr>
            <p:spPr>
              <a:xfrm>
                <a:off x="9962883" y="3944744"/>
                <a:ext cx="1088074" cy="277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0A2FB-32F1-4466-8FE4-C3E768376544}"/>
                  </a:ext>
                </a:extLst>
              </p:cNvPr>
              <p:cNvSpPr/>
              <p:nvPr/>
            </p:nvSpPr>
            <p:spPr>
              <a:xfrm>
                <a:off x="6096000" y="4092778"/>
                <a:ext cx="1322231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DD9FB5-94EA-49B1-88D7-7C15ADA074C9}"/>
                  </a:ext>
                </a:extLst>
              </p:cNvPr>
              <p:cNvSpPr/>
              <p:nvPr/>
            </p:nvSpPr>
            <p:spPr>
              <a:xfrm>
                <a:off x="6490952" y="2989334"/>
                <a:ext cx="1091104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E0BFBD-29EA-45DC-9740-F6B98DADED15}"/>
                  </a:ext>
                </a:extLst>
              </p:cNvPr>
              <p:cNvSpPr/>
              <p:nvPr/>
            </p:nvSpPr>
            <p:spPr>
              <a:xfrm>
                <a:off x="9710669" y="2941921"/>
                <a:ext cx="1539027" cy="277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F6136E-6F35-44D9-B33D-382F9EEBF90C}"/>
                  </a:ext>
                </a:extLst>
              </p:cNvPr>
              <p:cNvSpPr/>
              <p:nvPr/>
            </p:nvSpPr>
            <p:spPr>
              <a:xfrm>
                <a:off x="6632620" y="1768019"/>
                <a:ext cx="542521" cy="2344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B72735-FCF0-4A95-896C-7521F7702A5C}"/>
                  </a:ext>
                </a:extLst>
              </p:cNvPr>
              <p:cNvSpPr/>
              <p:nvPr/>
            </p:nvSpPr>
            <p:spPr>
              <a:xfrm>
                <a:off x="7662831" y="1273080"/>
                <a:ext cx="2030760" cy="276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67C95B-2204-46F3-9D55-E39F8FD489D4}"/>
                </a:ext>
              </a:extLst>
            </p:cNvPr>
            <p:cNvSpPr txBox="1"/>
            <p:nvPr/>
          </p:nvSpPr>
          <p:spPr>
            <a:xfrm>
              <a:off x="7677764" y="873133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Population heterogeneity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F87611-8B30-40E5-A105-67F5F8CC6943}"/>
                </a:ext>
              </a:extLst>
            </p:cNvPr>
            <p:cNvSpPr txBox="1"/>
            <p:nvPr/>
          </p:nvSpPr>
          <p:spPr>
            <a:xfrm>
              <a:off x="6327282" y="1683941"/>
              <a:ext cx="103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Tissue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B861E8-1614-44E9-B4F2-48FBE9C4EB8D}"/>
                </a:ext>
              </a:extLst>
            </p:cNvPr>
            <p:cNvSpPr txBox="1"/>
            <p:nvPr/>
          </p:nvSpPr>
          <p:spPr>
            <a:xfrm>
              <a:off x="9657545" y="2775615"/>
              <a:ext cx="1255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Single-cell analysis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10833B-03CA-46F6-84F9-C2D28A3535FC}"/>
                </a:ext>
              </a:extLst>
            </p:cNvPr>
            <p:cNvSpPr txBox="1"/>
            <p:nvPr/>
          </p:nvSpPr>
          <p:spPr>
            <a:xfrm>
              <a:off x="6064956" y="2912690"/>
              <a:ext cx="172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Bulk analysis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7BA659-C71C-4D5C-9F6B-58D0874EF1BC}"/>
                </a:ext>
              </a:extLst>
            </p:cNvPr>
            <p:cNvSpPr txBox="1"/>
            <p:nvPr/>
          </p:nvSpPr>
          <p:spPr>
            <a:xfrm>
              <a:off x="9862188" y="3852074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Single-cell gene expression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FA9C6F-2F22-4D1D-B3C7-6EE44BED72D9}"/>
                </a:ext>
              </a:extLst>
            </p:cNvPr>
            <p:cNvSpPr txBox="1"/>
            <p:nvPr/>
          </p:nvSpPr>
          <p:spPr>
            <a:xfrm>
              <a:off x="9744096" y="4808281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Cell subpopulations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EC8BF6-7004-494F-9508-C2D7E593B6C0}"/>
                </a:ext>
              </a:extLst>
            </p:cNvPr>
            <p:cNvSpPr txBox="1"/>
            <p:nvPr/>
          </p:nvSpPr>
          <p:spPr>
            <a:xfrm>
              <a:off x="8451127" y="5743336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Understanding</a:t>
              </a:r>
            </a:p>
            <a:p>
              <a:pPr algn="ctr"/>
              <a:r>
                <a:rPr lang="en-US" b="1" dirty="0"/>
                <a:t>heterogeneity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85D443-07F9-4326-BA96-DA20D700ED54}"/>
                </a:ext>
              </a:extLst>
            </p:cNvPr>
            <p:cNvSpPr txBox="1"/>
            <p:nvPr/>
          </p:nvSpPr>
          <p:spPr>
            <a:xfrm>
              <a:off x="5706225" y="4867736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Ambiguous cell fate decisions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EA637D-C17B-4FC7-813B-F4DE7E3E6DC9}"/>
                </a:ext>
              </a:extLst>
            </p:cNvPr>
            <p:cNvSpPr txBox="1"/>
            <p:nvPr/>
          </p:nvSpPr>
          <p:spPr>
            <a:xfrm>
              <a:off x="5901113" y="3962796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Average gene expression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DA8092-FF84-4284-82CF-6112E7F1F678}"/>
              </a:ext>
            </a:extLst>
          </p:cNvPr>
          <p:cNvSpPr txBox="1"/>
          <p:nvPr/>
        </p:nvSpPr>
        <p:spPr>
          <a:xfrm>
            <a:off x="6192809" y="6209050"/>
            <a:ext cx="555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https://www.lcsciences.com/documents/sample_data/single_cell_rna_seq/scRNA_seq_html_report_DEMO.html</a:t>
            </a:r>
            <a:endParaRPr lang="en-US" sz="900" dirty="0"/>
          </a:p>
          <a:p>
            <a:pPr algn="ctr"/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B392C-D5D3-43A2-8C42-475A9B2DD3B5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33664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9AE-A77F-4461-B66A-162F36D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BA7C-A8F0-4350-8204-3B7BEDBC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is for exploratory analysis</a:t>
            </a:r>
          </a:p>
          <a:p>
            <a:pPr lvl="1"/>
            <a:r>
              <a:rPr lang="en-US" dirty="0"/>
              <a:t>Initially investigate data to discover patterns, anomalies, test hypotheses, and check assumptions</a:t>
            </a:r>
          </a:p>
          <a:p>
            <a:pPr lvl="1"/>
            <a:r>
              <a:rPr lang="en-US" dirty="0"/>
              <a:t>Generate new hypotheses</a:t>
            </a:r>
          </a:p>
          <a:p>
            <a:pPr lvl="1"/>
            <a:r>
              <a:rPr lang="en-US" dirty="0"/>
              <a:t>Can’t make conclusions</a:t>
            </a:r>
          </a:p>
          <a:p>
            <a:pPr lvl="2"/>
            <a:r>
              <a:rPr lang="en-US" dirty="0"/>
              <a:t>Will have to validate with separate experiments </a:t>
            </a:r>
          </a:p>
        </p:txBody>
      </p:sp>
      <p:pic>
        <p:nvPicPr>
          <p:cNvPr id="6146" name="Picture 2" descr="General Warning Sign | VKF Renzel">
            <a:extLst>
              <a:ext uri="{FF2B5EF4-FFF2-40B4-BE49-F238E27FC236}">
                <a16:creationId xmlns:a16="http://schemas.microsoft.com/office/drawing/2014/main" id="{EF0E0F9C-9486-434A-888D-77220548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07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432FF-115B-4487-BDC4-CA097799245B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94325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605-6244-48A2-8CFA-5FD25A3C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</a:t>
            </a:r>
            <a:r>
              <a:rPr lang="en-US" dirty="0" err="1"/>
              <a:t>scRNA</a:t>
            </a:r>
            <a:r>
              <a:rPr lang="en-US" dirty="0"/>
              <a:t>-seq?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6DC6-8CAE-4581-A5A1-E467CEB6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23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Observe cell heterogeneity within a population (ex: tumor microenvironment)</a:t>
            </a:r>
          </a:p>
          <a:p>
            <a:pPr lvl="1"/>
            <a:r>
              <a:rPr lang="en-US" dirty="0"/>
              <a:t>Study complexity of biological systems</a:t>
            </a:r>
          </a:p>
          <a:p>
            <a:pPr lvl="1"/>
            <a:r>
              <a:rPr lang="en-US" dirty="0"/>
              <a:t>Study how cells interact in systems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Fields of study that use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Immunology</a:t>
            </a:r>
          </a:p>
          <a:p>
            <a:pPr lvl="1"/>
            <a:r>
              <a:rPr lang="en-US" dirty="0"/>
              <a:t>Neurology</a:t>
            </a:r>
          </a:p>
          <a:p>
            <a:pPr lvl="1"/>
            <a:r>
              <a:rPr lang="en-US" dirty="0"/>
              <a:t>Stem cell biology</a:t>
            </a:r>
          </a:p>
          <a:p>
            <a:pPr lvl="1"/>
            <a:r>
              <a:rPr lang="en-US" dirty="0"/>
              <a:t>Oncology </a:t>
            </a:r>
          </a:p>
          <a:p>
            <a:pPr lvl="1"/>
            <a:r>
              <a:rPr lang="en-US" dirty="0"/>
              <a:t>Functional genomics</a:t>
            </a:r>
          </a:p>
          <a:p>
            <a:pPr lvl="1"/>
            <a:r>
              <a:rPr lang="en-US" dirty="0"/>
              <a:t>And more!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3CB1EB-F7AC-436E-AC3B-6C595832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05" y="2757020"/>
            <a:ext cx="4497156" cy="33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74D46D-D16F-4CC5-84FB-209CD99994BD}"/>
              </a:ext>
            </a:extLst>
          </p:cNvPr>
          <p:cNvSpPr txBox="1"/>
          <p:nvPr/>
        </p:nvSpPr>
        <p:spPr>
          <a:xfrm>
            <a:off x="6774287" y="6176963"/>
            <a:ext cx="440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https://www.journal-of-hepatology.eu/article/S0168-8278(20)30360-3/fulltext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23BDC-E115-43AC-9F4C-1B18DA65E24E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29902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A4D-27F1-40DF-8052-1393D500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0165-D667-4C61-810B-58B1AF81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4137" cy="4351338"/>
          </a:xfrm>
        </p:spPr>
        <p:txBody>
          <a:bodyPr/>
          <a:lstStyle/>
          <a:p>
            <a:r>
              <a:rPr lang="en-US" dirty="0"/>
              <a:t>Many </a:t>
            </a:r>
            <a:r>
              <a:rPr lang="en-US" dirty="0" err="1"/>
              <a:t>scRNA</a:t>
            </a:r>
            <a:r>
              <a:rPr lang="en-US" dirty="0"/>
              <a:t>-seq technologies</a:t>
            </a:r>
          </a:p>
          <a:p>
            <a:pPr lvl="1"/>
            <a:r>
              <a:rPr lang="en-US" dirty="0"/>
              <a:t>10X Genomics Chromium is used at Advanced Genomics Core (AGC) at UMICH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F45D97-053B-467D-B0C6-0FD4D1F3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5003"/>
            <a:ext cx="4142874" cy="44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38CFAE-03C1-4BD2-9FBF-CB983A2187D4}"/>
                  </a:ext>
                </a:extLst>
              </p14:cNvPr>
              <p14:cNvContentPartPr/>
              <p14:nvPr/>
            </p14:nvContentPartPr>
            <p14:xfrm>
              <a:off x="6147796" y="4860758"/>
              <a:ext cx="4029840" cy="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38CFAE-03C1-4BD2-9FBF-CB983A2187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4156" y="4752758"/>
                <a:ext cx="4137480" cy="228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D36053-C3C6-4307-B307-9748C481BEBA}"/>
              </a:ext>
            </a:extLst>
          </p:cNvPr>
          <p:cNvSpPr txBox="1"/>
          <p:nvPr/>
        </p:nvSpPr>
        <p:spPr>
          <a:xfrm>
            <a:off x="6168636" y="6037581"/>
            <a:ext cx="3988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https://www.frontiersin.org/articles/10.3389/fgene.2019.00317/full#:~:text=Single%2Dcell%20RNA%20sequencing%20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5011B-456E-429D-BF85-58F7039EEA04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308349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746" y="5304308"/>
            <a:ext cx="10515601" cy="1188567"/>
          </a:xfrm>
        </p:spPr>
        <p:txBody>
          <a:bodyPr>
            <a:normAutofit/>
          </a:bodyPr>
          <a:lstStyle/>
          <a:p>
            <a:r>
              <a:rPr lang="en-US" dirty="0"/>
              <a:t>Performs rapid droplet-based encapsulation of single cells</a:t>
            </a:r>
          </a:p>
          <a:p>
            <a:pPr lvl="1"/>
            <a:r>
              <a:rPr lang="en-US" dirty="0"/>
              <a:t>Uses gel bead in emulsion (GEM) approach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3D5802-95EC-4193-8AA3-6E6E16F220EB}"/>
              </a:ext>
            </a:extLst>
          </p:cNvPr>
          <p:cNvGrpSpPr/>
          <p:nvPr/>
        </p:nvGrpSpPr>
        <p:grpSpPr>
          <a:xfrm>
            <a:off x="3337730" y="1263316"/>
            <a:ext cx="5516540" cy="3695580"/>
            <a:chOff x="1933073" y="327547"/>
            <a:chExt cx="8325854" cy="5957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1CC28E-E42B-4CFF-9991-D0BA45D33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073" y="3989846"/>
              <a:ext cx="8325854" cy="2294947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4D38B36F-0ED5-4DCF-A833-F71789C01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894" y="327547"/>
              <a:ext cx="8101394" cy="2739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929509-DAC3-4DCB-946D-3DB145E52535}"/>
                </a:ext>
              </a:extLst>
            </p:cNvPr>
            <p:cNvSpPr/>
            <p:nvPr/>
          </p:nvSpPr>
          <p:spPr>
            <a:xfrm>
              <a:off x="4437070" y="327547"/>
              <a:ext cx="2214405" cy="273950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F2C684-A540-4A69-AC84-86D1920799A1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5544272" y="3067051"/>
              <a:ext cx="1" cy="79526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3D78EC-14F5-4106-9D8D-64DF37A1EDD3}"/>
              </a:ext>
            </a:extLst>
          </p:cNvPr>
          <p:cNvSpPr txBox="1"/>
          <p:nvPr/>
        </p:nvSpPr>
        <p:spPr>
          <a:xfrm>
            <a:off x="7366761" y="6357429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5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3B069-F182-4DA4-96FA-2275257FCAE8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38704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1507</Words>
  <Application>Microsoft Office PowerPoint</Application>
  <PresentationFormat>Widescreen</PresentationFormat>
  <Paragraphs>205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Nunito Sans</vt:lpstr>
      <vt:lpstr>Times New Roman</vt:lpstr>
      <vt:lpstr>Office Theme</vt:lpstr>
      <vt:lpstr>Introduction to scRNA-seq Technology</vt:lpstr>
      <vt:lpstr>PowerPoint Presentation</vt:lpstr>
      <vt:lpstr>Before we start…</vt:lpstr>
      <vt:lpstr>Workshop Materials</vt:lpstr>
      <vt:lpstr>What is scRNA-seq?</vt:lpstr>
      <vt:lpstr>WARNING!!</vt:lpstr>
      <vt:lpstr>What can you do with scRNA-seq?</vt:lpstr>
      <vt:lpstr>scRNA-seq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Advantages in scRNA-seq</vt:lpstr>
      <vt:lpstr>Disadvantages in scRNA-seq</vt:lpstr>
      <vt:lpstr>Disadvantages in scRNA-seq</vt:lpstr>
      <vt:lpstr>Disadvantages in scRNA-seq</vt:lpstr>
      <vt:lpstr>Disadvantages in scRNA-seq</vt:lpstr>
      <vt:lpstr>Disadvantages in scRNA-seq</vt:lpstr>
      <vt:lpstr>I don’t know where to start.  Where should I get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scRNA-seq</dc:title>
  <dc:creator>The, Stephanie</dc:creator>
  <cp:lastModifiedBy>The, Stephanie</cp:lastModifiedBy>
  <cp:revision>17</cp:revision>
  <dcterms:created xsi:type="dcterms:W3CDTF">2022-03-14T19:02:50Z</dcterms:created>
  <dcterms:modified xsi:type="dcterms:W3CDTF">2022-04-18T01:58:50Z</dcterms:modified>
</cp:coreProperties>
</file>