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2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9:45:2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19:45:2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CDDF-1B61-41C9-A932-1F49C592B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4362A-1D67-4DA2-88E0-97576254F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814B-4229-4253-86DB-9BEA9C75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DC84-0156-4AD8-BFB7-3005D3B1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1A19-4B4A-415C-AAAE-A47E059D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CE59-AE88-410F-A84A-703D0D4E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5C40-6CB1-404D-BB05-BEC9DDDD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5317-9925-4ED6-B017-4B72B1F4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127A-A086-45A6-B975-0875F6AF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60B8-B9EB-4913-950F-953D9C5C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684B2-86C9-4172-81B4-B22374CBC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A096-1F58-4B4F-8C3F-8114F4761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B692-E2F4-4FFB-8C24-144CBD63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02E0-CA04-4649-97C1-79B3B8B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185A-5409-4EED-89E0-B645E891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4FFA-1568-4DF9-A6FE-701E0BF4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E862-1463-4D4A-9033-D5E08F45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0E94-4B08-45AA-BC16-CB92ED5D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A0DA-CAE5-4F93-917F-33C0ACEB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0244-AEF7-4088-832E-AF6AB0CB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83C9-4048-41B7-8376-3233AB67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7E1A-3B17-4194-AC52-C745714A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295D-6DAC-499F-851C-EB2C380B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7ADF-4B5D-4E2B-A7B7-0B53B4DA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DA12-ED4A-45D3-BD6F-D660DD5A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CCF3-C2E3-435D-AAE0-B8CC255C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131E-7A3C-4EE6-AC97-A69602DE2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1860-B924-4D52-8BA1-63D65841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5646B-D344-4ED1-B4BD-5C825D9B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BD90-F0DF-49A3-8550-2EF5F353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75F8-3CB1-4376-8F54-9D035BE2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4469-0DF4-41E4-83CE-963CF317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045C-014F-4B33-9FCE-7FE5788F5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8DCF-339B-4A93-AE11-1147773F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087CF-F08C-4C4E-9E99-5265FBC0D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A5E42-E662-4426-9C0F-0A3945AC8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1CCA6-29EF-43E7-B4F7-7015CCE3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A5698-A80A-44D7-A373-47AA7D36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827D-4D05-46E5-8B7A-CB61892A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831D-AD2E-46CF-8E04-870BFC1F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45A46-5149-4A1D-A931-70AFF58C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39B58-D7B0-4CB0-AD8B-9AF10EEF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0F474-7C2B-42ED-90F4-B8C690D0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BE16F-54B5-4BC3-95DC-9ADA9B04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5364B-7951-4DBB-9C93-7369BC9C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F4605-5F78-4139-8CE4-EA1128EB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860A-09A3-45FA-91A4-9696307C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DD92-A5A8-4D03-99BB-583D1308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EAB3C-5EA2-47CE-90B6-22649C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C374C-D5F7-4F6F-ACFA-889F60A9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7130-C808-4BA5-8291-6107B6C6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387E-C3B8-4EAE-B4D9-2B2E943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96F7-6771-432E-AB75-5BE7FFAB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FAAF0-7D9A-4730-9873-58D3FB540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0DD2F-D6DF-496D-A5D4-634C928E3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3A37B-9979-4431-8F28-DD7677BF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8F20-1431-459C-B1D5-E46B935C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2919-4081-4D8A-8269-5A12F0E2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66FC-9CE3-4BA0-8461-CFC7958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57C1-00B9-4223-8941-41F8026D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72EA-11F9-4233-8458-B22D682F2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3F4C-B49E-4E68-B0F9-3E94F2884C49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F509-0E36-45A1-A2F3-FBFDFDEBA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5F9B9-24F7-4231-9426-51A0214AA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6A37-B9E3-4EDA-877D-40DA46D6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pipelines/latest/output/summar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visualization/latest/what-is-loupe-cell-brows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10xgenomics.com/single-cell-gene-expression/software/pipelines/latest/using/tutorial_mr" TargetMode="External"/><Relationship Id="rId3" Type="http://schemas.openxmlformats.org/officeDocument/2006/relationships/hyperlink" Target="https://support.illumina.com/content/dam/illumina-support/documents/documentation/software_documentation/bcl2fastq/bcl2fastq_letterbooklet_15038058brpmi.pdf" TargetMode="External"/><Relationship Id="rId7" Type="http://schemas.openxmlformats.org/officeDocument/2006/relationships/hyperlink" Target="https://support.10xgenomics.com/single-cell-gene-expression/software/pipelines/latest/output/summary" TargetMode="External"/><Relationship Id="rId2" Type="http://schemas.openxmlformats.org/officeDocument/2006/relationships/hyperlink" Target="https://support.10xgenomics.com/single-cell-gene-expression/software/pipelines/latest/what-is-cell-ran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10xgenomics.com/single-cell-gene-expression/software/visualization/latest/what-is-loupe-cell-browser" TargetMode="External"/><Relationship Id="rId5" Type="http://schemas.openxmlformats.org/officeDocument/2006/relationships/hyperlink" Target="https://support.10xgenomics.com/single-cell-gene-expression/software/pipelines/latest/algorithms/cellplex" TargetMode="External"/><Relationship Id="rId4" Type="http://schemas.openxmlformats.org/officeDocument/2006/relationships/hyperlink" Target="https://support.10xgenomics.com/single-cell-gene-expression/software/pipelines/latest/algorithms/overview" TargetMode="External"/><Relationship Id="rId9" Type="http://schemas.openxmlformats.org/officeDocument/2006/relationships/hyperlink" Target="https://brcf.medicine.umich.edu/cores/advanced-genomi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na-tool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6EFC-A1E8-4E95-8A99-AA5974A17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FE9C1-6B7E-41BC-9E34-D63431E05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(Part 1)</a:t>
            </a:r>
          </a:p>
          <a:p>
            <a:endParaRPr lang="en-US" dirty="0"/>
          </a:p>
          <a:p>
            <a:r>
              <a:rPr lang="en-US" dirty="0"/>
              <a:t>Introduction and </a:t>
            </a:r>
            <a:r>
              <a:rPr lang="en-US" dirty="0" err="1"/>
              <a:t>CellRanger</a:t>
            </a:r>
            <a:r>
              <a:rPr lang="en-US" dirty="0"/>
              <a:t> </a:t>
            </a:r>
            <a:r>
              <a:rPr lang="en-US"/>
              <a:t>(Alignment and </a:t>
            </a:r>
            <a:r>
              <a:rPr lang="en-US" dirty="0"/>
              <a:t>Quantification)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DF302-1F25-438E-B0E6-47DA0F36E2A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50338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B3C-C27F-4676-B185-D17026E1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</a:t>
            </a:r>
            <a:r>
              <a:rPr lang="en-US" dirty="0" err="1"/>
              <a:t>CellRanger</a:t>
            </a:r>
            <a:r>
              <a:rPr lang="en-US" dirty="0"/>
              <a:t>: multi (folder)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306C-5A05-4DA1-B949-3B54FA8D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raw_feature_bc_matrix</a:t>
            </a:r>
            <a:r>
              <a:rPr lang="en-US" dirty="0"/>
              <a:t> (folder)</a:t>
            </a:r>
          </a:p>
          <a:p>
            <a:pPr lvl="1"/>
            <a:r>
              <a:rPr lang="en-US" dirty="0"/>
              <a:t>Not filtered counts matrix</a:t>
            </a:r>
          </a:p>
          <a:p>
            <a:pPr lvl="1"/>
            <a:r>
              <a:rPr lang="en-US" dirty="0"/>
              <a:t>Should contain “barcodes”, “features”, and “matrix” .</a:t>
            </a:r>
            <a:r>
              <a:rPr lang="en-US" dirty="0" err="1"/>
              <a:t>gz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for older versions of </a:t>
            </a:r>
            <a:r>
              <a:rPr lang="en-US" dirty="0" err="1"/>
              <a:t>CellRanger</a:t>
            </a:r>
            <a:r>
              <a:rPr lang="en-US" dirty="0"/>
              <a:t>, might have “genes.tsv.gz”</a:t>
            </a:r>
          </a:p>
          <a:p>
            <a:pPr lvl="3"/>
            <a:r>
              <a:rPr lang="en-US" dirty="0"/>
              <a:t>can just change to “features”</a:t>
            </a:r>
          </a:p>
          <a:p>
            <a:r>
              <a:rPr lang="en-US" dirty="0"/>
              <a:t>raw_feature_bc_matrix.h5</a:t>
            </a:r>
          </a:p>
          <a:p>
            <a:pPr lvl="1"/>
            <a:r>
              <a:rPr lang="en-US" dirty="0"/>
              <a:t>Not filtered counts matrix</a:t>
            </a:r>
          </a:p>
          <a:p>
            <a:pPr lvl="1"/>
            <a:r>
              <a:rPr lang="en-US" dirty="0"/>
              <a:t>Like the folder, but more compact</a:t>
            </a:r>
          </a:p>
          <a:p>
            <a:r>
              <a:rPr lang="en-US" dirty="0" err="1"/>
              <a:t>multiplexing_analysis</a:t>
            </a:r>
            <a:r>
              <a:rPr lang="en-US" dirty="0"/>
              <a:t> (folder)</a:t>
            </a:r>
          </a:p>
          <a:p>
            <a:pPr lvl="1"/>
            <a:r>
              <a:rPr lang="en-US" dirty="0"/>
              <a:t>Contains info about demultiplexing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9D3BBE6-BD61-49EA-BF70-BBF39CB1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08" y="1825625"/>
            <a:ext cx="3466497" cy="4351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34F349-AEF0-4B1F-8BFA-1CD1D114557E}"/>
              </a:ext>
            </a:extLst>
          </p:cNvPr>
          <p:cNvSpPr/>
          <p:nvPr/>
        </p:nvSpPr>
        <p:spPr>
          <a:xfrm>
            <a:off x="7464490" y="2339789"/>
            <a:ext cx="1968759" cy="25549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CF12C-B570-4576-995B-20F7720A7407}"/>
              </a:ext>
            </a:extLst>
          </p:cNvPr>
          <p:cNvSpPr/>
          <p:nvPr/>
        </p:nvSpPr>
        <p:spPr>
          <a:xfrm>
            <a:off x="7464490" y="3877236"/>
            <a:ext cx="2164702" cy="22411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18FCA-C861-4D55-B43A-77E76AB62DEB}"/>
              </a:ext>
            </a:extLst>
          </p:cNvPr>
          <p:cNvSpPr/>
          <p:nvPr/>
        </p:nvSpPr>
        <p:spPr>
          <a:xfrm>
            <a:off x="7222443" y="4884575"/>
            <a:ext cx="1968759" cy="25549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F27BC-302F-4BB2-B49E-CC6AA4E3089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48606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31FB-F8F5-4F90-B12E-E47A05B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8"/>
            <a:ext cx="10515600" cy="1062867"/>
          </a:xfrm>
        </p:spPr>
        <p:txBody>
          <a:bodyPr>
            <a:normAutofit/>
          </a:bodyPr>
          <a:lstStyle/>
          <a:p>
            <a:r>
              <a:rPr lang="en-US" sz="4000" dirty="0"/>
              <a:t>Output of </a:t>
            </a:r>
            <a:r>
              <a:rPr lang="en-US" sz="4000" dirty="0" err="1"/>
              <a:t>CellRanger</a:t>
            </a:r>
            <a:r>
              <a:rPr lang="en-US" sz="4000" dirty="0"/>
              <a:t>: </a:t>
            </a:r>
            <a:r>
              <a:rPr lang="en-US" sz="4000" dirty="0" err="1"/>
              <a:t>per_sample_outs</a:t>
            </a:r>
            <a:r>
              <a:rPr lang="en-US" sz="4000" dirty="0"/>
              <a:t> (folder)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153D-6ABF-46BE-AE7A-784265F4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5445"/>
            <a:ext cx="6219825" cy="475151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cloupe.cloupe</a:t>
            </a:r>
            <a:endParaRPr lang="en-US" dirty="0"/>
          </a:p>
          <a:p>
            <a:pPr lvl="1"/>
            <a:r>
              <a:rPr lang="en-US" dirty="0"/>
              <a:t>Loupe Browser analysis file</a:t>
            </a:r>
          </a:p>
          <a:p>
            <a:r>
              <a:rPr lang="en-US" dirty="0" err="1"/>
              <a:t>sample_feature_bc_matrix</a:t>
            </a:r>
            <a:r>
              <a:rPr lang="en-US" dirty="0"/>
              <a:t> (folder)</a:t>
            </a:r>
          </a:p>
          <a:p>
            <a:pPr lvl="1"/>
            <a:r>
              <a:rPr lang="en-US" dirty="0"/>
              <a:t>Filtered counts matrix</a:t>
            </a:r>
          </a:p>
          <a:p>
            <a:pPr lvl="2"/>
            <a:r>
              <a:rPr lang="en-US" dirty="0"/>
              <a:t>Contains only detected cell-associated barcodes in MEX format</a:t>
            </a:r>
          </a:p>
          <a:p>
            <a:pPr lvl="1"/>
            <a:r>
              <a:rPr lang="en-US" dirty="0"/>
              <a:t>Should contain “barcodes”, “features”, and “matrix” .</a:t>
            </a:r>
            <a:r>
              <a:rPr lang="en-US" dirty="0" err="1"/>
              <a:t>gz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might also be called “</a:t>
            </a:r>
            <a:r>
              <a:rPr lang="en-US" dirty="0" err="1"/>
              <a:t>filtered_feature_bc_matrix</a:t>
            </a:r>
            <a:r>
              <a:rPr lang="en-US" dirty="0"/>
              <a:t>”</a:t>
            </a:r>
          </a:p>
          <a:p>
            <a:r>
              <a:rPr lang="en-US" dirty="0"/>
              <a:t>sample_feature_bc_matrix.h5</a:t>
            </a:r>
          </a:p>
          <a:p>
            <a:pPr lvl="1"/>
            <a:r>
              <a:rPr lang="en-US" dirty="0"/>
              <a:t>Filtered counts matrix</a:t>
            </a:r>
          </a:p>
          <a:p>
            <a:pPr lvl="1"/>
            <a:r>
              <a:rPr lang="en-US" dirty="0"/>
              <a:t>Like the folder, but more compact</a:t>
            </a:r>
          </a:p>
          <a:p>
            <a:r>
              <a:rPr lang="en-US" dirty="0"/>
              <a:t>web_summary.html</a:t>
            </a:r>
          </a:p>
          <a:p>
            <a:pPr lvl="1"/>
            <a:r>
              <a:rPr lang="en-US" dirty="0"/>
              <a:t>summary metrics and charts in HTML format</a:t>
            </a:r>
          </a:p>
          <a:p>
            <a:pPr lvl="1"/>
            <a:r>
              <a:rPr lang="en-US" dirty="0"/>
              <a:t>good way to check if sequencing went well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7BF16B-2D3E-4502-8F15-F2FC5F50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46" y="1425445"/>
            <a:ext cx="2874753" cy="5151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7CD57F-9CF2-4CCA-A10D-B098D6E3627A}"/>
              </a:ext>
            </a:extLst>
          </p:cNvPr>
          <p:cNvSpPr/>
          <p:nvPr/>
        </p:nvSpPr>
        <p:spPr>
          <a:xfrm>
            <a:off x="8131942" y="1835697"/>
            <a:ext cx="1029643" cy="21584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AE2B4-3168-4600-B249-635F888D3B29}"/>
              </a:ext>
            </a:extLst>
          </p:cNvPr>
          <p:cNvSpPr/>
          <p:nvPr/>
        </p:nvSpPr>
        <p:spPr>
          <a:xfrm>
            <a:off x="8349582" y="4426496"/>
            <a:ext cx="2025341" cy="20411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82F7A-6CCE-44BF-AEAE-61DEEC5A0F27}"/>
              </a:ext>
            </a:extLst>
          </p:cNvPr>
          <p:cNvSpPr/>
          <p:nvPr/>
        </p:nvSpPr>
        <p:spPr>
          <a:xfrm>
            <a:off x="8349583" y="4841287"/>
            <a:ext cx="1937418" cy="21130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9F5846-0D9A-41A8-A7F0-23873AB452E1}"/>
              </a:ext>
            </a:extLst>
          </p:cNvPr>
          <p:cNvSpPr/>
          <p:nvPr/>
        </p:nvSpPr>
        <p:spPr>
          <a:xfrm>
            <a:off x="8349582" y="5915609"/>
            <a:ext cx="1277096" cy="21130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AF3BF-9ACC-45B1-9FEF-B577CCECC2ED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162520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A04B-273F-49AA-9E53-B7ECBFC5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Output of </a:t>
            </a:r>
            <a:r>
              <a:rPr lang="en-US" dirty="0" err="1"/>
              <a:t>CellRanger</a:t>
            </a:r>
            <a:r>
              <a:rPr lang="en-US" dirty="0"/>
              <a:t>: web_summary.html</a:t>
            </a:r>
          </a:p>
        </p:txBody>
      </p:sp>
      <p:pic>
        <p:nvPicPr>
          <p:cNvPr id="2050" name="Picture 2" descr="cellranger web summary">
            <a:extLst>
              <a:ext uri="{FF2B5EF4-FFF2-40B4-BE49-F238E27FC236}">
                <a16:creationId xmlns:a16="http://schemas.microsoft.com/office/drawing/2014/main" id="{853BCB87-D327-4971-A431-91A87087F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55" y="1616075"/>
            <a:ext cx="6469689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54195-E70B-4C63-A7CF-0070E351CDEB}"/>
              </a:ext>
            </a:extLst>
          </p:cNvPr>
          <p:cNvSpPr txBox="1"/>
          <p:nvPr/>
        </p:nvSpPr>
        <p:spPr>
          <a:xfrm>
            <a:off x="3678382" y="6332020"/>
            <a:ext cx="5204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https://support.10xgenomics.com/single-cell-gene-expression/software/pipelines/latest/output/summary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A4E99-68C3-4137-99C5-648B131EAE2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182539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A04B-273F-49AA-9E53-B7ECBFC5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</p:spPr>
        <p:txBody>
          <a:bodyPr/>
          <a:lstStyle/>
          <a:p>
            <a:r>
              <a:rPr lang="en-US" dirty="0"/>
              <a:t>Output of </a:t>
            </a:r>
            <a:r>
              <a:rPr lang="en-US" dirty="0" err="1"/>
              <a:t>CellRanger</a:t>
            </a:r>
            <a:r>
              <a:rPr lang="en-US" dirty="0"/>
              <a:t>: Loupe Browser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A2A75-ABB3-472F-839C-FC38AB85D1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67" y="1226685"/>
            <a:ext cx="7314308" cy="54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59F43-433E-45A6-AFAB-658AF942EDE9}"/>
              </a:ext>
            </a:extLst>
          </p:cNvPr>
          <p:cNvSpPr txBox="1"/>
          <p:nvPr/>
        </p:nvSpPr>
        <p:spPr>
          <a:xfrm>
            <a:off x="3047011" y="6362245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https://support.10xgenomics.com/single-cell-gene-expression/software/visualization/latest/what-is-loupe-cell-browser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A3291-864C-4E5C-9842-1E3C601D5A6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105995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FC30-A825-454E-ACE0-63581396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92C6-F2E7-48C0-8CC5-7F6E9146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looks like the AGC does all the analysis for me and I can merge the samples together. Do I need to do further analyses?</a:t>
            </a:r>
          </a:p>
          <a:p>
            <a:pPr lvl="1"/>
            <a:r>
              <a:rPr lang="en-US" dirty="0"/>
              <a:t>Not necessarily!</a:t>
            </a:r>
          </a:p>
          <a:p>
            <a:pPr lvl="2"/>
            <a:r>
              <a:rPr lang="en-US" dirty="0"/>
              <a:t>Can just use Loupe Browser</a:t>
            </a:r>
          </a:p>
          <a:p>
            <a:pPr lvl="1"/>
            <a:r>
              <a:rPr lang="en-US" dirty="0"/>
              <a:t>Some things to think about:</a:t>
            </a:r>
          </a:p>
          <a:p>
            <a:pPr lvl="2"/>
            <a:r>
              <a:rPr lang="en-US" dirty="0"/>
              <a:t>Do you have a batch effect in your dataset? </a:t>
            </a:r>
          </a:p>
          <a:p>
            <a:pPr lvl="2"/>
            <a:r>
              <a:rPr lang="en-US" dirty="0"/>
              <a:t>Do you want to do other downstream analyses (pathway, trajectory, other visualizations,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E69DC-1FEA-4156-8E74-BE5C3EAC42C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383004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FC30-A825-454E-ACE0-63581396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92C6-F2E7-48C0-8CC5-7F6E9146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to use the data from this and do further analyses outside of </a:t>
            </a:r>
            <a:r>
              <a:rPr lang="en-US" dirty="0" err="1"/>
              <a:t>CellRanger</a:t>
            </a:r>
            <a:r>
              <a:rPr lang="en-US" dirty="0"/>
              <a:t>. Which files do I need?</a:t>
            </a:r>
          </a:p>
          <a:p>
            <a:pPr lvl="1"/>
            <a:r>
              <a:rPr lang="en-US" dirty="0"/>
              <a:t>counts matrix (folder or .h5)</a:t>
            </a:r>
          </a:p>
          <a:p>
            <a:pPr lvl="1"/>
            <a:r>
              <a:rPr lang="en-US" dirty="0"/>
              <a:t>raw vs. filtered matrix</a:t>
            </a:r>
          </a:p>
          <a:p>
            <a:pPr lvl="2"/>
            <a:r>
              <a:rPr lang="en-US" dirty="0"/>
              <a:t>filtered matrix is usually a good point to start at</a:t>
            </a:r>
          </a:p>
          <a:p>
            <a:pPr lvl="2"/>
            <a:r>
              <a:rPr lang="en-US" dirty="0"/>
              <a:t>can use raw matrix, but will have to do further filtering</a:t>
            </a:r>
          </a:p>
          <a:p>
            <a:pPr lvl="1"/>
            <a:r>
              <a:rPr lang="en-US" dirty="0"/>
              <a:t>folder vs. .h5 file</a:t>
            </a:r>
          </a:p>
          <a:p>
            <a:pPr lvl="2"/>
            <a:r>
              <a:rPr lang="en-US" dirty="0"/>
              <a:t>depends on your preference</a:t>
            </a:r>
          </a:p>
          <a:p>
            <a:pPr lvl="2"/>
            <a:r>
              <a:rPr lang="en-US" dirty="0"/>
              <a:t>only have to import one file for each sample for downstream analyses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DDDCA-C0ED-4178-AFA8-C07D9FA7AA17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201106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FC30-A825-454E-ACE0-63581396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92C6-F2E7-48C0-8CC5-7F6E9146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specific genes that are not found in the reference genome file that is used to align my reads. Can I include these genes?</a:t>
            </a:r>
          </a:p>
          <a:p>
            <a:pPr lvl="1"/>
            <a:r>
              <a:rPr lang="en-US" dirty="0"/>
              <a:t>You can! But it takes a bit more work…</a:t>
            </a:r>
          </a:p>
          <a:p>
            <a:pPr lvl="2"/>
            <a:r>
              <a:rPr lang="en-US" dirty="0"/>
              <a:t>Will have to re-run alignment and quantification</a:t>
            </a:r>
          </a:p>
          <a:p>
            <a:pPr lvl="1"/>
            <a:r>
              <a:rPr lang="en-US" dirty="0"/>
              <a:t>Look at supplemental documents included in workshop and </a:t>
            </a:r>
            <a:r>
              <a:rPr lang="en-US" dirty="0" err="1"/>
              <a:t>CellRanger</a:t>
            </a:r>
            <a:r>
              <a:rPr lang="en-US" dirty="0"/>
              <a:t>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00ACE-E417-4644-A592-E968861F088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24787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5A16-B8EF-409B-A860-72AFAC69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: Additional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A27B-B2BE-4CAE-B125-C363CA7B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908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CellRanger</a:t>
            </a:r>
            <a:r>
              <a:rPr lang="en-US" dirty="0"/>
              <a:t> Manual: </a:t>
            </a:r>
            <a:r>
              <a:rPr lang="en-US" dirty="0">
                <a:hlinkClick r:id="rId2"/>
              </a:rPr>
              <a:t>https://support.10xgenomics.com/single-cell-gene-expression/software/pipelines/latest/what-is-cell-ranger</a:t>
            </a:r>
            <a:endParaRPr lang="en-US" dirty="0"/>
          </a:p>
          <a:p>
            <a:r>
              <a:rPr lang="en-US" dirty="0"/>
              <a:t>Specific topics</a:t>
            </a:r>
          </a:p>
          <a:p>
            <a:pPr lvl="1"/>
            <a:r>
              <a:rPr lang="en-US" dirty="0"/>
              <a:t>BCL to FASTQ conversion: </a:t>
            </a:r>
            <a:r>
              <a:rPr lang="en-US" sz="2300" b="0" i="0" u="sng" strike="noStrike" dirty="0">
                <a:solidFill>
                  <a:srgbClr val="1155CC"/>
                </a:solidFill>
                <a:effectLst/>
                <a:hlinkClick r:id="rId3"/>
              </a:rPr>
              <a:t>https://support.illumina.com/content/dam/illumina-support/documents/documentation/software_documentation/bcl2fastq/bcl2fastq_letterbooklet_15038058brpmi.pdf</a:t>
            </a:r>
            <a:endParaRPr lang="en-US" sz="2300" dirty="0"/>
          </a:p>
          <a:p>
            <a:pPr lvl="1"/>
            <a:r>
              <a:rPr lang="en-US" dirty="0"/>
              <a:t>Structure of FASTQ file: https://support.illumina.com/bulletins/2016/04/fastq-files-explained.html</a:t>
            </a:r>
          </a:p>
          <a:p>
            <a:pPr lvl="1"/>
            <a:r>
              <a:rPr lang="en-US" dirty="0"/>
              <a:t>Demultiplexing with </a:t>
            </a:r>
            <a:r>
              <a:rPr lang="en-US" i="1" dirty="0"/>
              <a:t>bcl2fastq</a:t>
            </a:r>
            <a:r>
              <a:rPr lang="en-US" dirty="0"/>
              <a:t>: https://support.10xgenomics.com/single-cell-gene-expression/software/pipelines/latest/using/bcl2fastq-direct </a:t>
            </a:r>
          </a:p>
          <a:p>
            <a:pPr lvl="1"/>
            <a:r>
              <a:rPr lang="en-US" dirty="0"/>
              <a:t>Alignment and Quantification: </a:t>
            </a:r>
            <a:r>
              <a:rPr lang="en-US" dirty="0">
                <a:hlinkClick r:id="rId4"/>
              </a:rPr>
              <a:t>https://support.10xgenomics.com/single-cell-gene-expression/software/pipelines/latest/algorithms/overview</a:t>
            </a:r>
            <a:endParaRPr lang="en-US" dirty="0"/>
          </a:p>
          <a:p>
            <a:pPr lvl="1"/>
            <a:r>
              <a:rPr lang="en-US" i="1" dirty="0"/>
              <a:t>multi</a:t>
            </a:r>
            <a:r>
              <a:rPr lang="en-US" dirty="0"/>
              <a:t> function: </a:t>
            </a:r>
            <a:r>
              <a:rPr lang="en-US" dirty="0">
                <a:hlinkClick r:id="rId5"/>
              </a:rPr>
              <a:t>https://support.10xgenomics.com/single-cell-gene-expression/software/pipelines/latest/algorithms/cellplex</a:t>
            </a:r>
            <a:endParaRPr lang="en-US" dirty="0"/>
          </a:p>
          <a:p>
            <a:pPr lvl="1"/>
            <a:r>
              <a:rPr lang="en-US" dirty="0"/>
              <a:t>Loupe Browser: </a:t>
            </a:r>
            <a:r>
              <a:rPr lang="en-US" dirty="0">
                <a:hlinkClick r:id="rId6"/>
              </a:rPr>
              <a:t>https://support.10xgenomics.com/single-cell-gene-expression/software/visualization/latest/what-is-loupe-cell-browser</a:t>
            </a:r>
            <a:endParaRPr lang="en-US" dirty="0"/>
          </a:p>
          <a:p>
            <a:pPr lvl="1"/>
            <a:r>
              <a:rPr lang="en-US" dirty="0"/>
              <a:t>Web summary file: </a:t>
            </a:r>
            <a:r>
              <a:rPr lang="en-US" dirty="0">
                <a:hlinkClick r:id="rId7"/>
              </a:rPr>
              <a:t>https://support.10xgenomics.com/single-cell-gene-expression/software/pipelines/latest/output/summary</a:t>
            </a:r>
            <a:endParaRPr lang="en-US" dirty="0"/>
          </a:p>
          <a:p>
            <a:pPr lvl="1"/>
            <a:r>
              <a:rPr lang="en-US" dirty="0"/>
              <a:t>Build custom reference = </a:t>
            </a:r>
            <a:r>
              <a:rPr lang="en-US" dirty="0">
                <a:hlinkClick r:id="rId8"/>
              </a:rPr>
              <a:t>https://support.10xgenomics.com/single-cell-gene-expression/software/pipelines/latest/using/tutorial_mr</a:t>
            </a:r>
            <a:endParaRPr lang="en-US" dirty="0"/>
          </a:p>
          <a:p>
            <a:r>
              <a:rPr lang="en-US" b="1" dirty="0"/>
              <a:t>For more questions about delivery of data or what analysis is done in </a:t>
            </a:r>
            <a:r>
              <a:rPr lang="en-US" b="1" dirty="0" err="1"/>
              <a:t>CellRanger</a:t>
            </a:r>
            <a:r>
              <a:rPr lang="en-US" b="1" dirty="0"/>
              <a:t>, contact AGC!</a:t>
            </a:r>
          </a:p>
          <a:p>
            <a:pPr lvl="1"/>
            <a:r>
              <a:rPr lang="en-US" b="1" dirty="0">
                <a:hlinkClick r:id="rId9"/>
              </a:rPr>
              <a:t>https://brcf.medicine.umich.edu/cores/advanced-genomics/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12D23-8939-4558-A5F5-5D1B3881C2D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148791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3E4D-84A9-44FB-AB54-A364E92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6FC0-9450-4B54-BB10-8F9BAFF0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not just one best tool to analyze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There are many tools!</a:t>
            </a:r>
          </a:p>
          <a:p>
            <a:pPr lvl="2"/>
            <a:r>
              <a:rPr lang="en-US" dirty="0">
                <a:hlinkClick r:id="rId2"/>
              </a:rPr>
              <a:t>https://www.scrna-tools.org/</a:t>
            </a:r>
            <a:endParaRPr lang="en-US" dirty="0"/>
          </a:p>
          <a:p>
            <a:pPr lvl="2"/>
            <a:r>
              <a:rPr lang="en-US" dirty="0"/>
              <a:t>New tools come out all the time!</a:t>
            </a:r>
          </a:p>
          <a:p>
            <a:pPr lvl="1"/>
            <a:r>
              <a:rPr lang="en-US" dirty="0"/>
              <a:t>Depends on:</a:t>
            </a:r>
          </a:p>
          <a:p>
            <a:pPr lvl="2"/>
            <a:r>
              <a:rPr lang="en-US" dirty="0"/>
              <a:t>Accessibility (within and between tool)</a:t>
            </a:r>
          </a:p>
          <a:p>
            <a:pPr lvl="2"/>
            <a:r>
              <a:rPr lang="en-US" dirty="0"/>
              <a:t>Documentation </a:t>
            </a:r>
          </a:p>
          <a:p>
            <a:pPr lvl="2"/>
            <a:r>
              <a:rPr lang="en-US" dirty="0"/>
              <a:t>Coding Language (R, Python, bash, etc.)</a:t>
            </a:r>
          </a:p>
          <a:p>
            <a:pPr lvl="2"/>
            <a:r>
              <a:rPr lang="en-US" dirty="0"/>
              <a:t>CPU and memory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F96A6-658F-4579-AFE4-DCEBDF5181F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94364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3E4D-84A9-44FB-AB54-A364E92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6FC0-9450-4B54-BB10-8F9BAFF0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BCL/FASTQ -&gt; Counts</a:t>
            </a:r>
          </a:p>
          <a:p>
            <a:pPr lvl="1"/>
            <a:r>
              <a:rPr lang="en-US" dirty="0" err="1"/>
              <a:t>CellRanger</a:t>
            </a:r>
            <a:r>
              <a:rPr lang="en-US" dirty="0"/>
              <a:t> (bash)</a:t>
            </a:r>
          </a:p>
          <a:p>
            <a:pPr lvl="2"/>
            <a:r>
              <a:rPr lang="en-US" dirty="0"/>
              <a:t>Will go over this tool since AGC uses this</a:t>
            </a:r>
          </a:p>
          <a:p>
            <a:pPr lvl="2"/>
            <a:endParaRPr lang="en-US" dirty="0"/>
          </a:p>
          <a:p>
            <a:r>
              <a:rPr lang="en-US" dirty="0"/>
              <a:t>Counts -&gt; Downstream Analysis</a:t>
            </a:r>
          </a:p>
          <a:p>
            <a:pPr lvl="1"/>
            <a:r>
              <a:rPr lang="en-US" dirty="0"/>
              <a:t>Seurat (R), Monocle (R), </a:t>
            </a:r>
            <a:r>
              <a:rPr lang="en-US" dirty="0" err="1"/>
              <a:t>scanpy</a:t>
            </a:r>
            <a:r>
              <a:rPr lang="en-US" dirty="0"/>
              <a:t> (python), etc. </a:t>
            </a:r>
          </a:p>
          <a:p>
            <a:pPr lvl="2"/>
            <a:r>
              <a:rPr lang="en-US" dirty="0"/>
              <a:t>Will go over my own customized pipeline using Seurat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03163-8F8F-48BF-A78D-F9FE2BC00A4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1373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14:cNvPr>
              <p14:cNvContentPartPr/>
              <p14:nvPr/>
            </p14:nvContentPartPr>
            <p14:xfrm>
              <a:off x="-467155" y="4233991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6155" y="42249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itle 121">
            <a:extLst>
              <a:ext uri="{FF2B5EF4-FFF2-40B4-BE49-F238E27FC236}">
                <a16:creationId xmlns:a16="http://schemas.microsoft.com/office/drawing/2014/main" id="{C5789F45-3655-4E7E-AA38-1C93BA8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Full Analysis Pipeline</a:t>
            </a:r>
          </a:p>
        </p:txBody>
      </p:sp>
      <p:pic>
        <p:nvPicPr>
          <p:cNvPr id="125" name="Picture 124" descr="A picture containing chart&#10;&#10;Description automatically generated">
            <a:extLst>
              <a:ext uri="{FF2B5EF4-FFF2-40B4-BE49-F238E27FC236}">
                <a16:creationId xmlns:a16="http://schemas.microsoft.com/office/drawing/2014/main" id="{AF4BFC59-4970-49E8-842D-8BFAFCB89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47" y="1278649"/>
            <a:ext cx="9547706" cy="5305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57CCA-FFC1-44A8-A6E4-9CBA98FA414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04044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14:cNvPr>
              <p14:cNvContentPartPr/>
              <p14:nvPr/>
            </p14:nvContentPartPr>
            <p14:xfrm>
              <a:off x="-467155" y="4233991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4DB6AF-6355-4894-999D-E95DFC3BC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6155" y="42249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itle 121">
            <a:extLst>
              <a:ext uri="{FF2B5EF4-FFF2-40B4-BE49-F238E27FC236}">
                <a16:creationId xmlns:a16="http://schemas.microsoft.com/office/drawing/2014/main" id="{C5789F45-3655-4E7E-AA38-1C93BA8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Full Analysis Pipeline</a:t>
            </a:r>
          </a:p>
        </p:txBody>
      </p:sp>
      <p:pic>
        <p:nvPicPr>
          <p:cNvPr id="125" name="Picture 124" descr="A picture containing chart&#10;&#10;Description automatically generated">
            <a:extLst>
              <a:ext uri="{FF2B5EF4-FFF2-40B4-BE49-F238E27FC236}">
                <a16:creationId xmlns:a16="http://schemas.microsoft.com/office/drawing/2014/main" id="{AF4BFC59-4970-49E8-842D-8BFAFCB89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47" y="1278649"/>
            <a:ext cx="9547706" cy="5305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117B44-4B89-42F9-9A4C-EBD2C084BC24}"/>
              </a:ext>
            </a:extLst>
          </p:cNvPr>
          <p:cNvSpPr/>
          <p:nvPr/>
        </p:nvSpPr>
        <p:spPr>
          <a:xfrm>
            <a:off x="1451912" y="2693505"/>
            <a:ext cx="2140373" cy="239167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2A39D-F8C5-487C-B895-147C2C88C56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340041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AFBF-DC21-4C13-BC9D-600A5C15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D744-3E5B-475D-911A-6B0D0FF6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pipeline that processes 10X Genomics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  <a:p>
            <a:r>
              <a:rPr lang="en-US" dirty="0"/>
              <a:t>Align reads, generate feature-barcode (counts) matrices, etc.</a:t>
            </a:r>
          </a:p>
          <a:p>
            <a:pPr lvl="1"/>
            <a:r>
              <a:rPr lang="en-US" dirty="0"/>
              <a:t>Can do other downstream analyses (ex: clustering, dimension reduction, etc.) but with some limitations</a:t>
            </a:r>
          </a:p>
          <a:p>
            <a:pPr lvl="1"/>
            <a:r>
              <a:rPr lang="en-US" dirty="0"/>
              <a:t>Can’t do:</a:t>
            </a:r>
          </a:p>
          <a:p>
            <a:pPr lvl="2"/>
            <a:r>
              <a:rPr lang="en-US" dirty="0"/>
              <a:t>Batch correction/integration</a:t>
            </a:r>
          </a:p>
          <a:p>
            <a:pPr lvl="2"/>
            <a:r>
              <a:rPr lang="en-US" dirty="0"/>
              <a:t>Specialized downstream analyses (ex: pathway analysis, trajectory analysis, etc.)</a:t>
            </a:r>
          </a:p>
          <a:p>
            <a:r>
              <a:rPr lang="en-US" dirty="0"/>
              <a:t>Will focus on processing raw calls/reads to counts</a:t>
            </a:r>
          </a:p>
          <a:p>
            <a:pPr lvl="1"/>
            <a:r>
              <a:rPr lang="en-US" dirty="0"/>
              <a:t>AGC runs and gives files for this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26F94-901F-4E94-976A-06EB3C5F4BD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326380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5A16-B8EF-409B-A860-72AFAC69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: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A27B-B2BE-4CAE-B125-C363CA7B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815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base calls (BCL) to reads (FASTQ) </a:t>
            </a:r>
          </a:p>
          <a:p>
            <a:pPr lvl="1"/>
            <a:r>
              <a:rPr lang="en-US" dirty="0"/>
              <a:t>Can demultiplexes if have multiplexed samples</a:t>
            </a:r>
          </a:p>
          <a:p>
            <a:pPr lvl="1"/>
            <a:r>
              <a:rPr lang="en-US" i="1" dirty="0" err="1"/>
              <a:t>mkfastq</a:t>
            </a:r>
            <a:r>
              <a:rPr lang="en-US" dirty="0"/>
              <a:t> command</a:t>
            </a:r>
          </a:p>
          <a:p>
            <a:pPr lvl="2"/>
            <a:r>
              <a:rPr lang="en-US" dirty="0"/>
              <a:t>Wrapper function of Illumina’s </a:t>
            </a:r>
            <a:r>
              <a:rPr lang="en-US" i="1" dirty="0"/>
              <a:t>bcl2fastq</a:t>
            </a:r>
            <a:r>
              <a:rPr lang="en-US" dirty="0"/>
              <a:t> function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83393-5B80-4250-BE62-FBC87866F768}"/>
              </a:ext>
            </a:extLst>
          </p:cNvPr>
          <p:cNvSpPr/>
          <p:nvPr/>
        </p:nvSpPr>
        <p:spPr>
          <a:xfrm>
            <a:off x="8185332" y="2289866"/>
            <a:ext cx="2433344" cy="27765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41C1ED4-F536-40AB-9A05-72A7A78D6543}"/>
              </a:ext>
            </a:extLst>
          </p:cNvPr>
          <p:cNvSpPr txBox="1"/>
          <p:nvPr/>
        </p:nvSpPr>
        <p:spPr>
          <a:xfrm>
            <a:off x="8735633" y="2902629"/>
            <a:ext cx="1212125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Base calls (.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bcl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410A7E42-8C9C-4481-AA39-B6DAE34FBF8D}"/>
              </a:ext>
            </a:extLst>
          </p:cNvPr>
          <p:cNvSpPr txBox="1"/>
          <p:nvPr/>
        </p:nvSpPr>
        <p:spPr>
          <a:xfrm>
            <a:off x="8759132" y="3640513"/>
            <a:ext cx="1088245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FASTQ (.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fastq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16111C1-C137-4935-B4BD-5F2290B12BB7}"/>
              </a:ext>
            </a:extLst>
          </p:cNvPr>
          <p:cNvSpPr txBox="1"/>
          <p:nvPr/>
        </p:nvSpPr>
        <p:spPr>
          <a:xfrm>
            <a:off x="8550392" y="4610420"/>
            <a:ext cx="1505721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Counts matrix (UMI)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52BE9C2-F658-416E-8A01-DF63179A11B0}"/>
              </a:ext>
            </a:extLst>
          </p:cNvPr>
          <p:cNvSpPr txBox="1"/>
          <p:nvPr/>
        </p:nvSpPr>
        <p:spPr>
          <a:xfrm>
            <a:off x="9525492" y="3259048"/>
            <a:ext cx="704634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Convert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F94B4B3-02BA-4563-90EF-82A25F3F6B7B}"/>
              </a:ext>
            </a:extLst>
          </p:cNvPr>
          <p:cNvSpPr txBox="1"/>
          <p:nvPr/>
        </p:nvSpPr>
        <p:spPr>
          <a:xfrm>
            <a:off x="9528220" y="4014576"/>
            <a:ext cx="1090456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Alignment &amp; Quantification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7179F5E-11A5-4531-B16F-F25E0FDCA21D}"/>
              </a:ext>
            </a:extLst>
          </p:cNvPr>
          <p:cNvSpPr txBox="1"/>
          <p:nvPr/>
        </p:nvSpPr>
        <p:spPr>
          <a:xfrm>
            <a:off x="8779697" y="2385733"/>
            <a:ext cx="121212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CellRanger</a:t>
            </a:r>
            <a:endParaRPr lang="en-US" sz="11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71F5F7-EA68-458B-B002-093AAC4E7046}"/>
              </a:ext>
            </a:extLst>
          </p:cNvPr>
          <p:cNvCxnSpPr>
            <a:cxnSpLocks/>
          </p:cNvCxnSpPr>
          <p:nvPr/>
        </p:nvCxnSpPr>
        <p:spPr>
          <a:xfrm>
            <a:off x="9303252" y="3233765"/>
            <a:ext cx="0" cy="370430"/>
          </a:xfrm>
          <a:prstGeom prst="straightConnector1">
            <a:avLst/>
          </a:prstGeom>
          <a:ln w="69850">
            <a:tailEnd type="triangl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CA90B-FA92-471C-9A71-B3EF57D3757F}"/>
              </a:ext>
            </a:extLst>
          </p:cNvPr>
          <p:cNvCxnSpPr>
            <a:cxnSpLocks/>
          </p:cNvCxnSpPr>
          <p:nvPr/>
        </p:nvCxnSpPr>
        <p:spPr>
          <a:xfrm>
            <a:off x="9303252" y="3975729"/>
            <a:ext cx="0" cy="591800"/>
          </a:xfrm>
          <a:prstGeom prst="straightConnector1">
            <a:avLst/>
          </a:prstGeom>
          <a:ln w="69850">
            <a:tailEnd type="triangl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6D8C8B7-91BE-4D56-8E81-5848C71E7752}"/>
              </a:ext>
            </a:extLst>
          </p:cNvPr>
          <p:cNvSpPr/>
          <p:nvPr/>
        </p:nvSpPr>
        <p:spPr>
          <a:xfrm>
            <a:off x="8414737" y="2774684"/>
            <a:ext cx="1974534" cy="124995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B278C-FB34-42F8-A38C-5EFB8FC0E69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27796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5A16-B8EF-409B-A860-72AFAC69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: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A27B-B2BE-4CAE-B125-C363CA7B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815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Align reads and quantify to calculate counts</a:t>
            </a:r>
          </a:p>
          <a:p>
            <a:pPr lvl="1"/>
            <a:r>
              <a:rPr lang="en-US" i="1" dirty="0"/>
              <a:t>count</a:t>
            </a:r>
            <a:r>
              <a:rPr lang="en-US" dirty="0"/>
              <a:t> or </a:t>
            </a:r>
            <a:r>
              <a:rPr lang="en-US" i="1" dirty="0"/>
              <a:t>multi</a:t>
            </a:r>
            <a:r>
              <a:rPr lang="en-US" dirty="0"/>
              <a:t> command </a:t>
            </a:r>
          </a:p>
          <a:p>
            <a:pPr lvl="2"/>
            <a:r>
              <a:rPr lang="en-US" i="1" dirty="0"/>
              <a:t>multi</a:t>
            </a:r>
            <a:r>
              <a:rPr lang="en-US" dirty="0"/>
              <a:t> is for multiplexed samples </a:t>
            </a:r>
          </a:p>
          <a:p>
            <a:pPr lvl="2"/>
            <a:r>
              <a:rPr lang="en-US" dirty="0"/>
              <a:t>Filters </a:t>
            </a:r>
            <a:r>
              <a:rPr lang="en-US" dirty="0" err="1"/>
              <a:t>multiplets</a:t>
            </a:r>
            <a:r>
              <a:rPr lang="en-US" dirty="0"/>
              <a:t> and blanks from data</a:t>
            </a:r>
          </a:p>
          <a:p>
            <a:pPr lvl="1"/>
            <a:r>
              <a:rPr lang="en-US" dirty="0"/>
              <a:t>Counts are UMI</a:t>
            </a:r>
          </a:p>
          <a:p>
            <a:pPr lvl="2"/>
            <a:r>
              <a:rPr lang="en-US" dirty="0"/>
              <a:t>UMI = Unique Molecular Identifier</a:t>
            </a:r>
          </a:p>
          <a:p>
            <a:pPr lvl="2"/>
            <a:r>
              <a:rPr lang="en-US" dirty="0"/>
              <a:t>Counts are corrected for errors </a:t>
            </a:r>
          </a:p>
          <a:p>
            <a:pPr lvl="3"/>
            <a:r>
              <a:rPr lang="en-US" dirty="0"/>
              <a:t>Library preparation, target enrichment, sequencing, etc.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83393-5B80-4250-BE62-FBC87866F768}"/>
              </a:ext>
            </a:extLst>
          </p:cNvPr>
          <p:cNvSpPr/>
          <p:nvPr/>
        </p:nvSpPr>
        <p:spPr>
          <a:xfrm>
            <a:off x="8185332" y="2289866"/>
            <a:ext cx="2433344" cy="27765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41C1ED4-F536-40AB-9A05-72A7A78D6543}"/>
              </a:ext>
            </a:extLst>
          </p:cNvPr>
          <p:cNvSpPr txBox="1"/>
          <p:nvPr/>
        </p:nvSpPr>
        <p:spPr>
          <a:xfrm>
            <a:off x="8735633" y="2902629"/>
            <a:ext cx="1212125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Base calls (.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bcl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410A7E42-8C9C-4481-AA39-B6DAE34FBF8D}"/>
              </a:ext>
            </a:extLst>
          </p:cNvPr>
          <p:cNvSpPr txBox="1"/>
          <p:nvPr/>
        </p:nvSpPr>
        <p:spPr>
          <a:xfrm>
            <a:off x="8759132" y="3640513"/>
            <a:ext cx="1088245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FASTQ (.</a:t>
            </a:r>
            <a:r>
              <a:rPr lang="en-US" sz="12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fastq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16111C1-C137-4935-B4BD-5F2290B12BB7}"/>
              </a:ext>
            </a:extLst>
          </p:cNvPr>
          <p:cNvSpPr txBox="1"/>
          <p:nvPr/>
        </p:nvSpPr>
        <p:spPr>
          <a:xfrm>
            <a:off x="8550392" y="4610420"/>
            <a:ext cx="1505721" cy="281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Counts matrix (UMI)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52BE9C2-F658-416E-8A01-DF63179A11B0}"/>
              </a:ext>
            </a:extLst>
          </p:cNvPr>
          <p:cNvSpPr txBox="1"/>
          <p:nvPr/>
        </p:nvSpPr>
        <p:spPr>
          <a:xfrm>
            <a:off x="9525492" y="3259048"/>
            <a:ext cx="704634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Convert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F94B4B3-02BA-4563-90EF-82A25F3F6B7B}"/>
              </a:ext>
            </a:extLst>
          </p:cNvPr>
          <p:cNvSpPr txBox="1"/>
          <p:nvPr/>
        </p:nvSpPr>
        <p:spPr>
          <a:xfrm>
            <a:off x="9528220" y="4014576"/>
            <a:ext cx="1090456" cy="47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Alignment &amp; Quantification</a:t>
            </a:r>
            <a:endParaRPr lang="en-US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7179F5E-11A5-4531-B16F-F25E0FDCA21D}"/>
              </a:ext>
            </a:extLst>
          </p:cNvPr>
          <p:cNvSpPr txBox="1"/>
          <p:nvPr/>
        </p:nvSpPr>
        <p:spPr>
          <a:xfrm>
            <a:off x="8779697" y="2385733"/>
            <a:ext cx="121212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CellRanger</a:t>
            </a:r>
            <a:endParaRPr lang="en-US" sz="1100" b="1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71F5F7-EA68-458B-B002-093AAC4E7046}"/>
              </a:ext>
            </a:extLst>
          </p:cNvPr>
          <p:cNvCxnSpPr>
            <a:cxnSpLocks/>
          </p:cNvCxnSpPr>
          <p:nvPr/>
        </p:nvCxnSpPr>
        <p:spPr>
          <a:xfrm>
            <a:off x="9303252" y="3233765"/>
            <a:ext cx="0" cy="370430"/>
          </a:xfrm>
          <a:prstGeom prst="straightConnector1">
            <a:avLst/>
          </a:prstGeom>
          <a:ln w="69850">
            <a:tailEnd type="triangl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CA90B-FA92-471C-9A71-B3EF57D3757F}"/>
              </a:ext>
            </a:extLst>
          </p:cNvPr>
          <p:cNvCxnSpPr>
            <a:cxnSpLocks/>
          </p:cNvCxnSpPr>
          <p:nvPr/>
        </p:nvCxnSpPr>
        <p:spPr>
          <a:xfrm>
            <a:off x="9303252" y="3975729"/>
            <a:ext cx="0" cy="591800"/>
          </a:xfrm>
          <a:prstGeom prst="straightConnector1">
            <a:avLst/>
          </a:prstGeom>
          <a:ln w="69850">
            <a:tailEnd type="triangle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7FB4A-8EAC-4DA9-8ECD-0DE83DD4109B}"/>
              </a:ext>
            </a:extLst>
          </p:cNvPr>
          <p:cNvSpPr/>
          <p:nvPr/>
        </p:nvSpPr>
        <p:spPr>
          <a:xfrm>
            <a:off x="8354428" y="3604196"/>
            <a:ext cx="2264248" cy="14231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9F41D-0E69-49D6-BB4A-F4F11A9D03C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232352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F58E-76C1-43B7-BB5C-334CDA00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17" y="2766218"/>
            <a:ext cx="5590592" cy="1325563"/>
          </a:xfrm>
        </p:spPr>
        <p:txBody>
          <a:bodyPr/>
          <a:lstStyle/>
          <a:p>
            <a:r>
              <a:rPr lang="en-US" dirty="0"/>
              <a:t>Output of </a:t>
            </a:r>
            <a:r>
              <a:rPr lang="en-US" dirty="0" err="1"/>
              <a:t>CellRanger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738F1B6-9AC6-4736-A9CB-4B317A3AA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76" y="253559"/>
            <a:ext cx="2082142" cy="6350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AC3A8-28E7-481A-8202-379B79DDB474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171230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1074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scRNA-seq Analysis</vt:lpstr>
      <vt:lpstr>Common Tools Used for Analysis</vt:lpstr>
      <vt:lpstr>Common Tools Used for Analysis</vt:lpstr>
      <vt:lpstr>Full Analysis Pipeline</vt:lpstr>
      <vt:lpstr>Full Analysis Pipeline</vt:lpstr>
      <vt:lpstr>CellRanger: What Is It?</vt:lpstr>
      <vt:lpstr>CellRanger: Steps </vt:lpstr>
      <vt:lpstr>CellRanger: Steps </vt:lpstr>
      <vt:lpstr>Output of CellRanger</vt:lpstr>
      <vt:lpstr>Output of CellRanger: multi (folder)</vt:lpstr>
      <vt:lpstr>Output of CellRanger: per_sample_outs (folder)</vt:lpstr>
      <vt:lpstr>Output of CellRanger: web_summary.html</vt:lpstr>
      <vt:lpstr>Output of CellRanger: Loupe Browser</vt:lpstr>
      <vt:lpstr>FAQ</vt:lpstr>
      <vt:lpstr>FAQ</vt:lpstr>
      <vt:lpstr>FAQ</vt:lpstr>
      <vt:lpstr>CellRanger: Additional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scRNA-seq Analysis</dc:title>
  <dc:creator>The, Stephanie</dc:creator>
  <cp:lastModifiedBy>The, Stephanie</cp:lastModifiedBy>
  <cp:revision>23</cp:revision>
  <dcterms:created xsi:type="dcterms:W3CDTF">2022-03-15T18:51:46Z</dcterms:created>
  <dcterms:modified xsi:type="dcterms:W3CDTF">2022-04-18T01:26:56Z</dcterms:modified>
</cp:coreProperties>
</file>