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41" r:id="rId3"/>
    <p:sldId id="332" r:id="rId4"/>
    <p:sldId id="333" r:id="rId5"/>
    <p:sldId id="392" r:id="rId6"/>
    <p:sldId id="334" r:id="rId7"/>
    <p:sldId id="375" r:id="rId8"/>
    <p:sldId id="394" r:id="rId9"/>
    <p:sldId id="378" r:id="rId10"/>
    <p:sldId id="396" r:id="rId11"/>
    <p:sldId id="381" r:id="rId12"/>
    <p:sldId id="397" r:id="rId13"/>
    <p:sldId id="335" r:id="rId14"/>
    <p:sldId id="336" r:id="rId15"/>
    <p:sldId id="337" r:id="rId16"/>
    <p:sldId id="338" r:id="rId17"/>
    <p:sldId id="339" r:id="rId18"/>
    <p:sldId id="399" r:id="rId19"/>
    <p:sldId id="398" r:id="rId20"/>
    <p:sldId id="3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18C5-06D8-40B4-8C0D-C9083C1D0B9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C3E43-D6BB-4AC6-85CB-CB7E3182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 few other plots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annotate cluster 2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annotate cluster 2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  <a:p>
            <a:r>
              <a:rPr lang="en-US" dirty="0"/>
              <a:t>   point out cluster 0 CD8A and CD8B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ways of doing cell annotation</a:t>
            </a:r>
          </a:p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1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Annote</a:t>
            </a:r>
            <a:r>
              <a:rPr lang="en-US" dirty="0"/>
              <a:t> cluster 1 and 6</a:t>
            </a:r>
          </a:p>
          <a:p>
            <a:r>
              <a:rPr lang="en-US" dirty="0"/>
              <a:t>    suggest open own </a:t>
            </a:r>
            <a:r>
              <a:rPr lang="en-US" dirty="0" err="1"/>
              <a:t>powerpoint</a:t>
            </a:r>
            <a:r>
              <a:rPr lang="en-US" dirty="0"/>
              <a:t> so you can zoom in on the plots as much as you want</a:t>
            </a:r>
          </a:p>
          <a:p>
            <a:r>
              <a:rPr lang="en-US" dirty="0"/>
              <a:t>    highlighted the clusters for the violin plots so you can easily identify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2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Annote</a:t>
            </a:r>
            <a:r>
              <a:rPr lang="en-US" dirty="0"/>
              <a:t> cluster 1 and 6</a:t>
            </a:r>
          </a:p>
          <a:p>
            <a:r>
              <a:rPr lang="en-US" dirty="0"/>
              <a:t>    suggest open own </a:t>
            </a:r>
            <a:r>
              <a:rPr lang="en-US" dirty="0" err="1"/>
              <a:t>powerpoint</a:t>
            </a:r>
            <a:r>
              <a:rPr lang="en-US" dirty="0"/>
              <a:t> so you can zoom in on the plots as much as you want</a:t>
            </a:r>
          </a:p>
          <a:p>
            <a:r>
              <a:rPr lang="en-US" dirty="0"/>
              <a:t>    highlighted the clusters for the violin plots so you can easily identify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6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4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 point</a:t>
            </a:r>
          </a:p>
          <a:p>
            <a:r>
              <a:rPr lang="en-US" dirty="0"/>
              <a:t>Read second major bullet points </a:t>
            </a:r>
          </a:p>
          <a:p>
            <a:r>
              <a:rPr lang="en-US" dirty="0"/>
              <a:t>    Don’t feel bad if have different way of doing this</a:t>
            </a:r>
          </a:p>
          <a:p>
            <a:r>
              <a:rPr lang="en-US" dirty="0"/>
              <a:t>    Show how I do it and some pointers</a:t>
            </a:r>
          </a:p>
          <a:p>
            <a:r>
              <a:rPr lang="en-US" dirty="0"/>
              <a:t>Read third major bullet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on right </a:t>
            </a:r>
          </a:p>
          <a:p>
            <a:r>
              <a:rPr lang="en-US" dirty="0"/>
              <a:t>    help in annotating clusters for this example</a:t>
            </a:r>
          </a:p>
          <a:p>
            <a:r>
              <a:rPr lang="en-US" dirty="0"/>
              <a:t>Go through what labels I will use in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all bullet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plot (dot)</a:t>
            </a:r>
          </a:p>
          <a:p>
            <a:r>
              <a:rPr lang="en-US" dirty="0"/>
              <a:t>    contains genes from articles</a:t>
            </a:r>
          </a:p>
          <a:p>
            <a:r>
              <a:rPr lang="en-US" dirty="0"/>
              <a:t>    clusters from harmony integration</a:t>
            </a:r>
          </a:p>
          <a:p>
            <a:r>
              <a:rPr lang="en-US" dirty="0"/>
              <a:t>Show how to annotate cluster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 few other plots</a:t>
            </a:r>
          </a:p>
          <a:p>
            <a:r>
              <a:rPr lang="en-US" dirty="0"/>
              <a:t>Explain left plot</a:t>
            </a:r>
          </a:p>
          <a:p>
            <a:r>
              <a:rPr lang="en-US" dirty="0"/>
              <a:t>Explain right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9D4D6-284E-4407-AEDA-A70F178DAD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185E-6ADB-4C2A-B961-607109A0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DB5FB-BE57-4A24-971A-7186CB275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0D12-8DCB-43A4-9E4A-D6DFEC62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4AF3-05D9-4DAA-9680-7012834B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A7F3-CA07-4465-A35D-E42AD26A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A640-D8CA-4011-A075-35D0CF6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5D034-3285-4853-ACB2-9B5C0B5C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C67E-E4E2-463A-AD20-53576EC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AB1C-BAD5-454D-BE6A-A6B165C3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E3A7-E273-4D6C-9A8A-A3EAA482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1E4D2-15A9-40F8-93B3-44A1596B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A010-338C-425F-85D6-7840CAD1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05E1-4939-47D8-BC49-04C01184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93BF-8759-4CB0-883B-84C0BC8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C03D-3479-4B15-863A-D80CE2A5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B292-E757-4C80-8787-48F0E1A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BD93-AB06-423F-A678-681088503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DC66-BD13-4B42-90CD-30BED4BB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B5E8-1A29-4BD2-A046-3BC2642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1E23-F7C7-48E4-A6D8-33330864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1719-35D5-41A7-BE64-068656E4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E0049-94D7-414C-AA3F-38280B6A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0767C-695F-4709-8607-71A2600C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973AC-8FDF-4027-A5F7-A8E9CFA1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F591-D798-4163-B93F-D04549EC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0C65-B2EA-443C-81E6-93ACADB9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6C2FA-7FFE-4455-913E-FEE3367A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39ACE-87D2-4C0C-A3D3-1A832F53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B5DDF-F910-49A9-B672-85B61CDB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61F2-1141-47F1-A97F-B9E26F91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B5F6-8FD1-4AD2-AF38-DB268F56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7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F8F4-C617-4EE2-866F-876049A6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3C5B-EBD2-4059-9232-40C7573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2234C-7A07-4405-8CFD-B220CDFD7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3BBC5-525B-4A61-82AB-A21634F00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6747A-8182-4758-844C-78550E8B5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2247D-7D97-4F70-B42B-BC70868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6F60C-1604-4034-8C20-B03CBA34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781C7-1DBD-44FA-9EED-74BBE36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1977-E729-4B7F-88B5-766BF476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2E07A-4547-475E-967E-C77F848C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7DCB0-D71A-471F-A37D-A10E7515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F5E-E2FA-4243-BE59-1C83EED0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2ED5-8F4B-4D8B-AE45-66C2431D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82D1C-869F-4FD6-85C0-77926212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0EB4-D492-44EF-8DA3-5F3AFD16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F410-DE47-4774-B07F-7EF8B9DD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D5B-0930-490D-9545-64AA963D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E9034-9062-41F2-9B98-63E942D63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7670-7859-4FE0-BD08-59B847AB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8627-DAE9-408E-9DE6-D25BDDAE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F8BE-E1F5-4D25-9297-6648ADE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4EE2-F251-4775-BA01-4470B893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4ABD6-7F77-40BD-8443-01A0D577B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C9540-EF22-49F1-A41F-4EE4300F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5E4B-E211-4A1D-824B-DDFF6EA4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AE3D-F2F3-4614-A8F4-1DF035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B219-611E-4E5F-A60E-941B19A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1AE6E-A071-47B5-A8A3-9ABA69C8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1E8BA-7F5D-42AC-8F23-64BA6EE3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38E5-1C65-4BB7-8331-355EF18BA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A648-4531-4A3F-8002-D130FEF8F4BE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9D20-4A51-4BAB-938E-402E60F3E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EC8D-600A-42AD-8E00-D7C48B4F1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2898-8844-4D28-ABF3-CE0A795AE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34-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Different-blood-cell-types-and-their-origin_fig1_33179125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doi.org/10.1038/s43018-020-00121-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B3D1-D42D-471A-82D2-ED809A5E5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D4DAC-5DFE-43A6-9850-EE791F8CF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CDS-SR </a:t>
            </a:r>
            <a:r>
              <a:rPr lang="en-US" dirty="0" err="1"/>
              <a:t>scRNA</a:t>
            </a:r>
            <a:r>
              <a:rPr lang="en-US" dirty="0"/>
              <a:t>-seq Workshop 2022</a:t>
            </a:r>
          </a:p>
          <a:p>
            <a:r>
              <a:rPr lang="en-US" dirty="0"/>
              <a:t>(Section 1)</a:t>
            </a:r>
          </a:p>
          <a:p>
            <a:endParaRPr lang="en-US" dirty="0"/>
          </a:p>
          <a:p>
            <a:r>
              <a:rPr lang="en-US" dirty="0"/>
              <a:t>Seurat (Cell Annotations)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52F96-C05C-42E1-A1B7-1C85EAF9002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141871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17BFC-08FB-4D15-9CB1-2F3A4913B96C}"/>
              </a:ext>
            </a:extLst>
          </p:cNvPr>
          <p:cNvSpPr txBox="1"/>
          <p:nvPr/>
        </p:nvSpPr>
        <p:spPr>
          <a:xfrm>
            <a:off x="2607410" y="5225696"/>
            <a:ext cx="767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0?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Expresses CD8A and NKG7 and doesn’t express CD4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u="sng" dirty="0"/>
              <a:t>CD8 T-cell cluster</a:t>
            </a: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EE5EDB9-0056-4C6A-988E-6A34EBF0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10" y="1632304"/>
            <a:ext cx="4265990" cy="3199492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743013-A84A-4BEF-9437-6F895786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48" y="1628839"/>
            <a:ext cx="4113633" cy="3199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18FCD-432C-47E9-9F65-86BE3C1ACAB5}"/>
              </a:ext>
            </a:extLst>
          </p:cNvPr>
          <p:cNvSpPr txBox="1"/>
          <p:nvPr/>
        </p:nvSpPr>
        <p:spPr>
          <a:xfrm>
            <a:off x="3714750" y="425133"/>
            <a:ext cx="763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It’s not a CD4 T cell (I didn’t show it, but trust me it’s not!)</a:t>
            </a:r>
          </a:p>
          <a:p>
            <a:pPr algn="ctr"/>
            <a:r>
              <a:rPr lang="en-US" dirty="0"/>
              <a:t>It does express CD8A and NKG7! So it’s a CD8 T cell!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0015C-CBD8-4F67-AF63-09FB24C78F91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34257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6660-5183-4A27-888C-8F30061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B57D1-AFED-496B-BAAE-CC03BBDE5F6E}"/>
              </a:ext>
            </a:extLst>
          </p:cNvPr>
          <p:cNvSpPr txBox="1"/>
          <p:nvPr/>
        </p:nvSpPr>
        <p:spPr>
          <a:xfrm>
            <a:off x="5672817" y="1801158"/>
            <a:ext cx="476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cell type is cluster 2?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57C13E-8DBE-4B42-B5DE-388F56271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70"/>
          <a:stretch/>
        </p:blipFill>
        <p:spPr>
          <a:xfrm>
            <a:off x="838200" y="1801158"/>
            <a:ext cx="3755571" cy="430484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B10F01F-05B9-4214-9BFE-0D916F42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3275718"/>
            <a:ext cx="7075715" cy="2830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63AE1-6535-4F3A-8646-18FD8BD2A04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944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6660-5183-4A27-888C-8F30061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B57D1-AFED-496B-BAAE-CC03BBDE5F6E}"/>
              </a:ext>
            </a:extLst>
          </p:cNvPr>
          <p:cNvSpPr txBox="1"/>
          <p:nvPr/>
        </p:nvSpPr>
        <p:spPr>
          <a:xfrm>
            <a:off x="5661931" y="1493429"/>
            <a:ext cx="476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2?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Expresses KRT18 and other epithelial markers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u="sng" dirty="0"/>
              <a:t>Epithelial cluster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757C13E-8DBE-4B42-B5DE-388F56271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70"/>
          <a:stretch/>
        </p:blipFill>
        <p:spPr>
          <a:xfrm>
            <a:off x="838200" y="1801158"/>
            <a:ext cx="3755571" cy="4304846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AB10F01F-05B9-4214-9BFE-0D916F42F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9" y="3275718"/>
            <a:ext cx="7075715" cy="2830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4CE21-70D5-4263-B6DB-4DFA65EE438A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228234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Where do I start with annotating my clusters?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Look at DE/Conserved genes</a:t>
            </a:r>
          </a:p>
          <a:p>
            <a:pPr lvl="2"/>
            <a:r>
              <a:rPr lang="en-US" dirty="0"/>
              <a:t>If did DE for clusters</a:t>
            </a:r>
          </a:p>
          <a:p>
            <a:pPr lvl="2"/>
            <a:r>
              <a:rPr lang="en-US" dirty="0"/>
              <a:t>Top genes can give good sense of what markers are expressed if get stuck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Pathway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0666A-8294-4A12-879D-143175E22752}"/>
              </a:ext>
            </a:extLst>
          </p:cNvPr>
          <p:cNvSpPr txBox="1"/>
          <p:nvPr/>
        </p:nvSpPr>
        <p:spPr>
          <a:xfrm>
            <a:off x="7391069" y="6176963"/>
            <a:ext cx="446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for Cluster 0 (unbatched)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202652C-3004-4BF0-A48F-B3581FBC4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19" y="1027906"/>
            <a:ext cx="4610255" cy="49535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B5F7CD-CEA1-446A-8A3A-83D10AFC3CDE}"/>
              </a:ext>
            </a:extLst>
          </p:cNvPr>
          <p:cNvSpPr/>
          <p:nvPr/>
        </p:nvSpPr>
        <p:spPr>
          <a:xfrm>
            <a:off x="6467163" y="1960563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AF96C-F0CE-4E7E-AECF-C94E719A0694}"/>
              </a:ext>
            </a:extLst>
          </p:cNvPr>
          <p:cNvSpPr/>
          <p:nvPr/>
        </p:nvSpPr>
        <p:spPr>
          <a:xfrm>
            <a:off x="6467163" y="3827351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55DC5-1781-4175-A06E-32C1DDFE8DDD}"/>
              </a:ext>
            </a:extLst>
          </p:cNvPr>
          <p:cNvSpPr/>
          <p:nvPr/>
        </p:nvSpPr>
        <p:spPr>
          <a:xfrm>
            <a:off x="6467163" y="5237163"/>
            <a:ext cx="4610256" cy="287337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32DF3-B2BE-4562-BCC5-4939FD2060E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13060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vs. automatic methods</a:t>
            </a:r>
          </a:p>
          <a:p>
            <a:pPr lvl="1"/>
            <a:r>
              <a:rPr lang="en-US" dirty="0"/>
              <a:t>Manual method</a:t>
            </a:r>
          </a:p>
          <a:p>
            <a:pPr lvl="2"/>
            <a:r>
              <a:rPr lang="en-US" dirty="0"/>
              <a:t>Subjective to user</a:t>
            </a:r>
          </a:p>
          <a:p>
            <a:pPr lvl="1"/>
            <a:r>
              <a:rPr lang="en-US" dirty="0"/>
              <a:t>Automatic method</a:t>
            </a:r>
          </a:p>
          <a:p>
            <a:pPr lvl="2"/>
            <a:r>
              <a:rPr lang="en-US" dirty="0"/>
              <a:t>Many of these methods</a:t>
            </a:r>
          </a:p>
          <a:p>
            <a:pPr lvl="3"/>
            <a:r>
              <a:rPr lang="en-US" dirty="0">
                <a:hlinkClick r:id="rId3"/>
              </a:rPr>
              <a:t>https://www.nature.com/articles/s41596-021-00534-0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69411-5A8B-40E1-819B-1C9A2A979D98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221831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vs. automatic methods</a:t>
            </a:r>
          </a:p>
          <a:p>
            <a:pPr lvl="1"/>
            <a:r>
              <a:rPr lang="en-US" dirty="0"/>
              <a:t>Automatic method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SingleR</a:t>
            </a:r>
            <a:endParaRPr lang="en-US" dirty="0"/>
          </a:p>
          <a:p>
            <a:pPr lvl="3"/>
            <a:r>
              <a:rPr lang="en-US" dirty="0"/>
              <a:t>Package in R and a website</a:t>
            </a:r>
          </a:p>
          <a:p>
            <a:pPr lvl="3"/>
            <a:r>
              <a:rPr lang="en-US" dirty="0"/>
              <a:t>Can easily be used with Seurat</a:t>
            </a:r>
          </a:p>
          <a:p>
            <a:pPr lvl="3"/>
            <a:r>
              <a:rPr lang="en-US" dirty="0"/>
              <a:t>Assigns labels to cells based on score based on Spearman rank correlations</a:t>
            </a:r>
          </a:p>
          <a:p>
            <a:pPr lvl="3"/>
            <a:r>
              <a:rPr lang="en-US" dirty="0"/>
              <a:t>Uses only gene markers from reference database (</a:t>
            </a:r>
            <a:r>
              <a:rPr lang="en-US" dirty="0" err="1"/>
              <a:t>celldex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Can use custom markers lists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F3827-3A4F-43B4-BC58-3A39B731E99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259076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620E-2DCB-41DB-8474-5BDFF4CC1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annotate my clusters manually or automatically?</a:t>
            </a:r>
          </a:p>
          <a:p>
            <a:pPr lvl="1"/>
            <a:r>
              <a:rPr lang="en-US" dirty="0"/>
              <a:t>Doing it manually is a must!</a:t>
            </a:r>
          </a:p>
          <a:p>
            <a:pPr lvl="2"/>
            <a:r>
              <a:rPr lang="en-US" dirty="0"/>
              <a:t>Good sanity check especially when using automatic methods</a:t>
            </a:r>
          </a:p>
          <a:p>
            <a:pPr lvl="2"/>
            <a:r>
              <a:rPr lang="en-US" dirty="0"/>
              <a:t>Can be difficult to used automatic methods for more specific subtypes</a:t>
            </a:r>
          </a:p>
          <a:p>
            <a:pPr lvl="3"/>
            <a:r>
              <a:rPr lang="en-US" dirty="0"/>
              <a:t>Ex: fibroblasts</a:t>
            </a:r>
          </a:p>
          <a:p>
            <a:pPr lvl="4"/>
            <a:r>
              <a:rPr lang="en-US" dirty="0" err="1"/>
              <a:t>iCAFs</a:t>
            </a:r>
            <a:r>
              <a:rPr lang="en-US" dirty="0"/>
              <a:t>, </a:t>
            </a:r>
            <a:r>
              <a:rPr lang="en-US" dirty="0" err="1"/>
              <a:t>myCAFs</a:t>
            </a:r>
            <a:r>
              <a:rPr lang="en-US" dirty="0"/>
              <a:t>, </a:t>
            </a:r>
            <a:r>
              <a:rPr lang="en-US" dirty="0" err="1"/>
              <a:t>apCAFs</a:t>
            </a:r>
            <a:endParaRPr lang="en-US" dirty="0"/>
          </a:p>
          <a:p>
            <a:pPr lvl="1"/>
            <a:r>
              <a:rPr lang="en-US" dirty="0"/>
              <a:t>Ideal workflow:</a:t>
            </a:r>
          </a:p>
          <a:p>
            <a:pPr lvl="2"/>
            <a:r>
              <a:rPr lang="en-US" dirty="0"/>
              <a:t>Automatic </a:t>
            </a:r>
            <a:r>
              <a:rPr lang="en-US" dirty="0">
                <a:sym typeface="Wingdings" panose="05000000000000000000" pitchFamily="2" charset="2"/>
              </a:rPr>
              <a:t> Manual  Validation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2BC7-16D2-4D7B-BCE2-96F1D8A835D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161770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Annotations: Exercise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DA234-A546-4A95-9948-E7EC698E898F}"/>
              </a:ext>
            </a:extLst>
          </p:cNvPr>
          <p:cNvSpPr txBox="1"/>
          <p:nvPr/>
        </p:nvSpPr>
        <p:spPr>
          <a:xfrm>
            <a:off x="7609297" y="4081757"/>
            <a:ext cx="365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cluster 5 and 6?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66155-155C-44D1-89E8-469F14006585}"/>
              </a:ext>
            </a:extLst>
          </p:cNvPr>
          <p:cNvGrpSpPr/>
          <p:nvPr/>
        </p:nvGrpSpPr>
        <p:grpSpPr>
          <a:xfrm>
            <a:off x="618186" y="3124415"/>
            <a:ext cx="6265333" cy="3132667"/>
            <a:chOff x="237067" y="3561540"/>
            <a:chExt cx="6265333" cy="3132667"/>
          </a:xfrm>
        </p:grpSpPr>
        <p:pic>
          <p:nvPicPr>
            <p:cNvPr id="14" name="Picture 13" descr="Timeline&#10;&#10;Description automatically generated">
              <a:extLst>
                <a:ext uri="{FF2B5EF4-FFF2-40B4-BE49-F238E27FC236}">
                  <a16:creationId xmlns:a16="http://schemas.microsoft.com/office/drawing/2014/main" id="{0B6A90A1-33F9-462E-824D-48D6E8B8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" y="3561540"/>
              <a:ext cx="6265333" cy="31326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98E4A-2770-466D-A052-B6AA88AB9A15}"/>
                </a:ext>
              </a:extLst>
            </p:cNvPr>
            <p:cNvSpPr/>
            <p:nvPr/>
          </p:nvSpPr>
          <p:spPr>
            <a:xfrm>
              <a:off x="550333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5C6AB-9519-4C82-9116-92CF782C6E9E}"/>
                </a:ext>
              </a:extLst>
            </p:cNvPr>
            <p:cNvSpPr/>
            <p:nvPr/>
          </p:nvSpPr>
          <p:spPr>
            <a:xfrm>
              <a:off x="1168399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1DEEEC-8EF2-48DE-9B9C-99464DC66C45}"/>
                </a:ext>
              </a:extLst>
            </p:cNvPr>
            <p:cNvSpPr/>
            <p:nvPr/>
          </p:nvSpPr>
          <p:spPr>
            <a:xfrm>
              <a:off x="3666489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CD1FB9-6C3D-4E22-BD0D-89B03D57757D}"/>
                </a:ext>
              </a:extLst>
            </p:cNvPr>
            <p:cNvSpPr/>
            <p:nvPr/>
          </p:nvSpPr>
          <p:spPr>
            <a:xfrm>
              <a:off x="4284555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3BC06E-96A1-4B71-A684-102FC2C258B2}"/>
                </a:ext>
              </a:extLst>
            </p:cNvPr>
            <p:cNvSpPr/>
            <p:nvPr/>
          </p:nvSpPr>
          <p:spPr>
            <a:xfrm>
              <a:off x="550333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E98819-406C-4B92-9DBC-11A12DD74CC2}"/>
                </a:ext>
              </a:extLst>
            </p:cNvPr>
            <p:cNvSpPr/>
            <p:nvPr/>
          </p:nvSpPr>
          <p:spPr>
            <a:xfrm>
              <a:off x="1168399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0E6C2-9A71-4C67-9D34-4AA5EDC1F688}"/>
                </a:ext>
              </a:extLst>
            </p:cNvPr>
            <p:cNvSpPr/>
            <p:nvPr/>
          </p:nvSpPr>
          <p:spPr>
            <a:xfrm>
              <a:off x="3666489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FF1EF-CBFC-4129-A4EB-5711345E903A}"/>
                </a:ext>
              </a:extLst>
            </p:cNvPr>
            <p:cNvSpPr/>
            <p:nvPr/>
          </p:nvSpPr>
          <p:spPr>
            <a:xfrm>
              <a:off x="4284555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B3BF38-96DD-421C-B788-5AF389ADD01E}"/>
              </a:ext>
            </a:extLst>
          </p:cNvPr>
          <p:cNvGrpSpPr/>
          <p:nvPr/>
        </p:nvGrpSpPr>
        <p:grpSpPr>
          <a:xfrm>
            <a:off x="349704" y="1837547"/>
            <a:ext cx="11356523" cy="1074394"/>
            <a:chOff x="206829" y="2088916"/>
            <a:chExt cx="11356523" cy="1074394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9723F7D-A869-4034-B145-C28A9289E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1" r="3581" b="72890"/>
            <a:stretch/>
          </p:blipFill>
          <p:spPr>
            <a:xfrm>
              <a:off x="206829" y="2088916"/>
              <a:ext cx="11356522" cy="433649"/>
            </a:xfrm>
            <a:prstGeom prst="rect">
              <a:avLst/>
            </a:prstGeom>
          </p:spPr>
        </p:pic>
        <p:pic>
          <p:nvPicPr>
            <p:cNvPr id="25" name="Picture 2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DFEC0CA-BB4D-4A0D-970D-8A9B9E7CC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91" r="3581"/>
            <a:stretch/>
          </p:blipFill>
          <p:spPr>
            <a:xfrm>
              <a:off x="206830" y="2522566"/>
              <a:ext cx="11356522" cy="640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47E3A0-7433-4F63-8760-D60E513CD95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8762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Annotations: Exercise (Answers)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66155-155C-44D1-89E8-469F14006585}"/>
              </a:ext>
            </a:extLst>
          </p:cNvPr>
          <p:cNvGrpSpPr/>
          <p:nvPr/>
        </p:nvGrpSpPr>
        <p:grpSpPr>
          <a:xfrm>
            <a:off x="618186" y="3124415"/>
            <a:ext cx="6265333" cy="3132667"/>
            <a:chOff x="237067" y="3561540"/>
            <a:chExt cx="6265333" cy="3132667"/>
          </a:xfrm>
        </p:grpSpPr>
        <p:pic>
          <p:nvPicPr>
            <p:cNvPr id="14" name="Picture 13" descr="Timeline&#10;&#10;Description automatically generated">
              <a:extLst>
                <a:ext uri="{FF2B5EF4-FFF2-40B4-BE49-F238E27FC236}">
                  <a16:creationId xmlns:a16="http://schemas.microsoft.com/office/drawing/2014/main" id="{0B6A90A1-33F9-462E-824D-48D6E8B8D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67" y="3561540"/>
              <a:ext cx="6265333" cy="313266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998E4A-2770-466D-A052-B6AA88AB9A15}"/>
                </a:ext>
              </a:extLst>
            </p:cNvPr>
            <p:cNvSpPr/>
            <p:nvPr/>
          </p:nvSpPr>
          <p:spPr>
            <a:xfrm>
              <a:off x="550333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25C6AB-9519-4C82-9116-92CF782C6E9E}"/>
                </a:ext>
              </a:extLst>
            </p:cNvPr>
            <p:cNvSpPr/>
            <p:nvPr/>
          </p:nvSpPr>
          <p:spPr>
            <a:xfrm>
              <a:off x="1168399" y="3708400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1DEEEC-8EF2-48DE-9B9C-99464DC66C45}"/>
                </a:ext>
              </a:extLst>
            </p:cNvPr>
            <p:cNvSpPr/>
            <p:nvPr/>
          </p:nvSpPr>
          <p:spPr>
            <a:xfrm>
              <a:off x="3666489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CD1FB9-6C3D-4E22-BD0D-89B03D57757D}"/>
                </a:ext>
              </a:extLst>
            </p:cNvPr>
            <p:cNvSpPr/>
            <p:nvPr/>
          </p:nvSpPr>
          <p:spPr>
            <a:xfrm>
              <a:off x="4284555" y="3708399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3BC06E-96A1-4B71-A684-102FC2C258B2}"/>
                </a:ext>
              </a:extLst>
            </p:cNvPr>
            <p:cNvSpPr/>
            <p:nvPr/>
          </p:nvSpPr>
          <p:spPr>
            <a:xfrm>
              <a:off x="550333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E98819-406C-4B92-9DBC-11A12DD74CC2}"/>
                </a:ext>
              </a:extLst>
            </p:cNvPr>
            <p:cNvSpPr/>
            <p:nvPr/>
          </p:nvSpPr>
          <p:spPr>
            <a:xfrm>
              <a:off x="1168399" y="5260412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0E6C2-9A71-4C67-9D34-4AA5EDC1F688}"/>
                </a:ext>
              </a:extLst>
            </p:cNvPr>
            <p:cNvSpPr/>
            <p:nvPr/>
          </p:nvSpPr>
          <p:spPr>
            <a:xfrm>
              <a:off x="3666489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FF1EF-CBFC-4129-A4EB-5711345E903A}"/>
                </a:ext>
              </a:extLst>
            </p:cNvPr>
            <p:cNvSpPr/>
            <p:nvPr/>
          </p:nvSpPr>
          <p:spPr>
            <a:xfrm>
              <a:off x="4284555" y="5260411"/>
              <a:ext cx="203200" cy="128693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B3BF38-96DD-421C-B788-5AF389ADD01E}"/>
              </a:ext>
            </a:extLst>
          </p:cNvPr>
          <p:cNvGrpSpPr/>
          <p:nvPr/>
        </p:nvGrpSpPr>
        <p:grpSpPr>
          <a:xfrm>
            <a:off x="349704" y="1837547"/>
            <a:ext cx="11356523" cy="1074394"/>
            <a:chOff x="206829" y="2088916"/>
            <a:chExt cx="11356523" cy="1074394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9723F7D-A869-4034-B145-C28A9289E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1" r="3581" b="72890"/>
            <a:stretch/>
          </p:blipFill>
          <p:spPr>
            <a:xfrm>
              <a:off x="206829" y="2088916"/>
              <a:ext cx="11356522" cy="433649"/>
            </a:xfrm>
            <a:prstGeom prst="rect">
              <a:avLst/>
            </a:prstGeom>
          </p:spPr>
        </p:pic>
        <p:pic>
          <p:nvPicPr>
            <p:cNvPr id="25" name="Picture 2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FDFEC0CA-BB4D-4A0D-970D-8A9B9E7CC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891" r="3581"/>
            <a:stretch/>
          </p:blipFill>
          <p:spPr>
            <a:xfrm>
              <a:off x="206830" y="2522566"/>
              <a:ext cx="11356522" cy="64074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47E3A0-7433-4F63-8760-D60E513CD955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49B06-F730-405D-98C1-183492B2A020}"/>
              </a:ext>
            </a:extLst>
          </p:cNvPr>
          <p:cNvSpPr txBox="1"/>
          <p:nvPr/>
        </p:nvSpPr>
        <p:spPr>
          <a:xfrm>
            <a:off x="7298385" y="3670363"/>
            <a:ext cx="4342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cluster 5 and 6?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Both express CD14 and HLA-DRA </a:t>
            </a:r>
            <a:r>
              <a:rPr lang="en-US" sz="2000" dirty="0">
                <a:sym typeface="Wingdings" panose="05000000000000000000" pitchFamily="2" charset="2"/>
              </a:rPr>
              <a:t> myeloid 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1 expresses APOE and some LYZ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 6 express LYZ.</a:t>
            </a:r>
          </a:p>
        </p:txBody>
      </p:sp>
    </p:spTree>
    <p:extLst>
      <p:ext uri="{BB962C8B-B14F-4D97-AF65-F5344CB8AC3E}">
        <p14:creationId xmlns:p14="http://schemas.microsoft.com/office/powerpoint/2010/main" val="255453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5470-9749-461D-8537-299DF05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E2CA4B08-08F2-469B-AD5E-9694FDF34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53" y="1952298"/>
            <a:ext cx="4683226" cy="4683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290068-2EE2-4B24-B22A-05C3D04A202F}"/>
              </a:ext>
            </a:extLst>
          </p:cNvPr>
          <p:cNvSpPr txBox="1"/>
          <p:nvPr/>
        </p:nvSpPr>
        <p:spPr>
          <a:xfrm>
            <a:off x="4408715" y="1429078"/>
            <a:ext cx="275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Annotated UMAP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AFF10-02A2-406A-AF71-9D5A0A8AE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2697" r="13487"/>
          <a:stretch/>
        </p:blipFill>
        <p:spPr bwMode="auto">
          <a:xfrm rot="20395710">
            <a:off x="8854454" y="2919590"/>
            <a:ext cx="2035629" cy="27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7075029-16D4-4C4F-8CE8-5C1F71C70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2697" r="13487"/>
          <a:stretch/>
        </p:blipFill>
        <p:spPr bwMode="auto">
          <a:xfrm rot="3889887">
            <a:off x="699599" y="2803748"/>
            <a:ext cx="2035629" cy="274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B0B91-4ABE-412F-ABDC-1BC35341C14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389692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44FF14D-DD81-47C0-A114-BD14A3EE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4D4EF-63E5-401F-9CFA-23C96B7C33B0}"/>
              </a:ext>
            </a:extLst>
          </p:cNvPr>
          <p:cNvSpPr/>
          <p:nvPr/>
        </p:nvSpPr>
        <p:spPr>
          <a:xfrm>
            <a:off x="7213600" y="3646311"/>
            <a:ext cx="1456267" cy="4741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BD6DD-7EA4-4354-A542-663BB6639FDB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137193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7D8A-0DFE-4B66-9408-8896AAEB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 on Seurat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51A2-2BDA-4C73-BC73-856A936C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scRNA</a:t>
            </a:r>
            <a:r>
              <a:rPr lang="en-US" dirty="0"/>
              <a:t>-seq can be complicated!</a:t>
            </a:r>
          </a:p>
          <a:p>
            <a:r>
              <a:rPr lang="en-US" dirty="0"/>
              <a:t>If you have more questions about analysis or this pipeline:</a:t>
            </a:r>
          </a:p>
          <a:p>
            <a:pPr lvl="1"/>
            <a:r>
              <a:rPr lang="en-US" dirty="0"/>
              <a:t>Consult a bioinformatician</a:t>
            </a:r>
          </a:p>
          <a:p>
            <a:pPr lvl="1"/>
            <a:r>
              <a:rPr lang="en-US" dirty="0"/>
              <a:t>Look at the Seurat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1F2B-5429-49CE-92C4-6EE55E960F56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24238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clusters as cell types</a:t>
            </a:r>
          </a:p>
          <a:p>
            <a:r>
              <a:rPr lang="en-US" dirty="0"/>
              <a:t>Subjective process</a:t>
            </a:r>
          </a:p>
          <a:p>
            <a:pPr lvl="1"/>
            <a:r>
              <a:rPr lang="en-US" dirty="0"/>
              <a:t>Many ways to do this</a:t>
            </a:r>
          </a:p>
          <a:p>
            <a:r>
              <a:rPr lang="en-US" dirty="0"/>
              <a:t>Main thing to consider:</a:t>
            </a:r>
          </a:p>
          <a:p>
            <a:pPr lvl="1"/>
            <a:r>
              <a:rPr lang="en-US" dirty="0"/>
              <a:t>Gene markers</a:t>
            </a:r>
          </a:p>
          <a:p>
            <a:pPr lvl="2"/>
            <a:r>
              <a:rPr lang="en-US" dirty="0"/>
              <a:t>T-cells = CD3+</a:t>
            </a:r>
          </a:p>
          <a:p>
            <a:pPr lvl="3"/>
            <a:r>
              <a:rPr lang="en-US" dirty="0"/>
              <a:t>Helper = CD4+CD8-</a:t>
            </a:r>
          </a:p>
          <a:p>
            <a:pPr lvl="3"/>
            <a:r>
              <a:rPr lang="en-US" dirty="0"/>
              <a:t>Cytotoxic = CD4-CD8+</a:t>
            </a:r>
          </a:p>
          <a:p>
            <a:pPr lvl="2"/>
            <a:r>
              <a:rPr lang="en-US" dirty="0"/>
              <a:t>NK = CD3-</a:t>
            </a:r>
          </a:p>
          <a:p>
            <a:pPr lvl="3"/>
            <a:r>
              <a:rPr lang="en-US" dirty="0"/>
              <a:t>Can express CD8</a:t>
            </a:r>
          </a:p>
        </p:txBody>
      </p:sp>
      <p:pic>
        <p:nvPicPr>
          <p:cNvPr id="6146" name="Picture 2" descr="Different blood cell types and their origin. | Download Scientific Diagram">
            <a:extLst>
              <a:ext uri="{FF2B5EF4-FFF2-40B4-BE49-F238E27FC236}">
                <a16:creationId xmlns:a16="http://schemas.microsoft.com/office/drawing/2014/main" id="{2AC89704-B542-4A54-9B52-AEF23240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634" y="828330"/>
            <a:ext cx="3625185" cy="534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3ACB5-E68B-46BC-88AB-7708C1981962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BF826-924E-41CC-A63F-561F4FADBAEB}"/>
              </a:ext>
            </a:extLst>
          </p:cNvPr>
          <p:cNvSpPr txBox="1"/>
          <p:nvPr/>
        </p:nvSpPr>
        <p:spPr>
          <a:xfrm>
            <a:off x="6754091" y="6262043"/>
            <a:ext cx="50618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https://www.researchgate.net/figure/Different-blood-cell-types-and-their-origin_fig1_331791259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99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Where do I start with annotating my clusters?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Curate a markers list</a:t>
            </a:r>
          </a:p>
          <a:p>
            <a:pPr lvl="2"/>
            <a:r>
              <a:rPr lang="en-US" dirty="0"/>
              <a:t>Custom list</a:t>
            </a:r>
          </a:p>
          <a:p>
            <a:pPr lvl="3"/>
            <a:r>
              <a:rPr lang="en-US" dirty="0"/>
              <a:t>Based on experience of previous datasets and articles</a:t>
            </a:r>
          </a:p>
          <a:p>
            <a:pPr lvl="2"/>
            <a:r>
              <a:rPr lang="en-US" dirty="0"/>
              <a:t>Databases </a:t>
            </a:r>
          </a:p>
          <a:p>
            <a:pPr lvl="3"/>
            <a:r>
              <a:rPr lang="en-US" dirty="0"/>
              <a:t>Human Protein, </a:t>
            </a:r>
            <a:r>
              <a:rPr lang="en-US" dirty="0" err="1"/>
              <a:t>CellMarker</a:t>
            </a:r>
            <a:r>
              <a:rPr lang="en-US" dirty="0"/>
              <a:t>, </a:t>
            </a:r>
            <a:r>
              <a:rPr lang="en-US" dirty="0" err="1"/>
              <a:t>PanglaoDB</a:t>
            </a:r>
            <a:r>
              <a:rPr lang="en-US" dirty="0"/>
              <a:t>, </a:t>
            </a:r>
            <a:r>
              <a:rPr lang="en-US" dirty="0" err="1"/>
              <a:t>celldex</a:t>
            </a:r>
            <a:r>
              <a:rPr lang="en-US" dirty="0"/>
              <a:t> (in </a:t>
            </a:r>
            <a:r>
              <a:rPr lang="en-US" dirty="0" err="1"/>
              <a:t>SingleR</a:t>
            </a:r>
            <a:r>
              <a:rPr lang="en-US" dirty="0"/>
              <a:t> package), etc.</a:t>
            </a:r>
          </a:p>
          <a:p>
            <a:pPr lvl="2"/>
            <a:r>
              <a:rPr lang="en-US" dirty="0"/>
              <a:t>Be wary of cell types that are organ-specific</a:t>
            </a:r>
          </a:p>
          <a:p>
            <a:pPr lvl="3"/>
            <a:r>
              <a:rPr lang="en-US" dirty="0"/>
              <a:t>Acinar, neurons, osteocytes, muscle,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2757E-ED53-4485-B9B4-BEEA06CF8E5E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88086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374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Cell type labels I will use for these next few slides:</a:t>
            </a:r>
          </a:p>
          <a:p>
            <a:pPr lvl="1"/>
            <a:r>
              <a:rPr lang="en-US" dirty="0"/>
              <a:t>Epithelial</a:t>
            </a:r>
          </a:p>
          <a:p>
            <a:pPr lvl="1"/>
            <a:r>
              <a:rPr lang="en-US" dirty="0"/>
              <a:t>Acinar</a:t>
            </a:r>
          </a:p>
          <a:p>
            <a:pPr lvl="1"/>
            <a:r>
              <a:rPr lang="en-US" dirty="0"/>
              <a:t>Endocrine</a:t>
            </a:r>
          </a:p>
          <a:p>
            <a:pPr lvl="1"/>
            <a:r>
              <a:rPr lang="en-US" dirty="0"/>
              <a:t>Endothelial</a:t>
            </a:r>
          </a:p>
          <a:p>
            <a:pPr lvl="1"/>
            <a:r>
              <a:rPr lang="en-US" dirty="0"/>
              <a:t>Myeloid (mast, granulocyte, macrophage)</a:t>
            </a:r>
          </a:p>
          <a:p>
            <a:pPr lvl="1"/>
            <a:r>
              <a:rPr lang="en-US" dirty="0"/>
              <a:t>DC (dendritic cell)</a:t>
            </a:r>
          </a:p>
          <a:p>
            <a:pPr lvl="1"/>
            <a:r>
              <a:rPr lang="en-US" dirty="0"/>
              <a:t>T (CD4 T, T Reg, CD8 T)</a:t>
            </a:r>
          </a:p>
          <a:p>
            <a:pPr lvl="1"/>
            <a:r>
              <a:rPr lang="en-US" dirty="0"/>
              <a:t>NK</a:t>
            </a:r>
          </a:p>
          <a:p>
            <a:pPr lvl="1"/>
            <a:r>
              <a:rPr lang="en-US" dirty="0"/>
              <a:t>B (B/plasma cell)</a:t>
            </a:r>
          </a:p>
          <a:p>
            <a:pPr lvl="1"/>
            <a:r>
              <a:rPr lang="en-US" dirty="0"/>
              <a:t>Fibroblasts (</a:t>
            </a:r>
            <a:r>
              <a:rPr lang="en-US" dirty="0" err="1"/>
              <a:t>iCAF</a:t>
            </a:r>
            <a:r>
              <a:rPr lang="en-US" dirty="0"/>
              <a:t>, </a:t>
            </a:r>
            <a:r>
              <a:rPr lang="en-US" dirty="0" err="1"/>
              <a:t>myCAF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8F8B75-C60D-4C5F-8E33-7E96176B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55" y="2015994"/>
            <a:ext cx="5929857" cy="30573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B562077-AE77-464D-8898-25421A9DAF6A}"/>
              </a:ext>
            </a:extLst>
          </p:cNvPr>
          <p:cNvGrpSpPr/>
          <p:nvPr/>
        </p:nvGrpSpPr>
        <p:grpSpPr>
          <a:xfrm>
            <a:off x="7062121" y="5172019"/>
            <a:ext cx="3249944" cy="314240"/>
            <a:chOff x="4994222" y="2220124"/>
            <a:chExt cx="2651615" cy="24338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7AA757-855D-4BAC-85C2-6F519FF9BEAD}"/>
                </a:ext>
              </a:extLst>
            </p:cNvPr>
            <p:cNvGrpSpPr/>
            <p:nvPr/>
          </p:nvGrpSpPr>
          <p:grpSpPr>
            <a:xfrm>
              <a:off x="5589101" y="2220124"/>
              <a:ext cx="712643" cy="243384"/>
              <a:chOff x="5648573" y="2220124"/>
              <a:chExt cx="712643" cy="243384"/>
            </a:xfrm>
          </p:grpSpPr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DA7B3886-D459-42EA-91E9-11B4CA83E2BD}"/>
                  </a:ext>
                </a:extLst>
              </p:cNvPr>
              <p:cNvSpPr txBox="1"/>
              <p:nvPr/>
            </p:nvSpPr>
            <p:spPr>
              <a:xfrm>
                <a:off x="5648573" y="2308425"/>
                <a:ext cx="27924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</a:t>
                </a: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C1417024-E8F3-49BC-9BDA-A3908221BC67}"/>
                  </a:ext>
                </a:extLst>
              </p:cNvPr>
              <p:cNvSpPr txBox="1"/>
              <p:nvPr/>
            </p:nvSpPr>
            <p:spPr>
              <a:xfrm>
                <a:off x="6065942" y="2309620"/>
                <a:ext cx="295274" cy="153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5684EBA3-57D5-4CC0-9E74-C46E582BB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5921868" y="2060283"/>
                <a:ext cx="125445" cy="445127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6AB939C-FD14-4ED8-8205-AFEE11DFC855}"/>
                </a:ext>
              </a:extLst>
            </p:cNvPr>
            <p:cNvGrpSpPr/>
            <p:nvPr/>
          </p:nvGrpSpPr>
          <p:grpSpPr>
            <a:xfrm>
              <a:off x="6223395" y="2260590"/>
              <a:ext cx="1422442" cy="169277"/>
              <a:chOff x="6223395" y="2260590"/>
              <a:chExt cx="1422442" cy="16927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829CE2-231F-462A-A21E-E76CB4233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889" y="2312416"/>
                <a:ext cx="176736" cy="6545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D4160D5-DD5F-437A-BD01-83357453F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9659" y="2310702"/>
                <a:ext cx="161134" cy="6384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17D546-1BEE-4729-B12B-0143F6123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8971" y="2309427"/>
                <a:ext cx="179376" cy="6688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2C7BDA8-0A8A-4BBE-B375-C30411AEC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60379" y="2298540"/>
                <a:ext cx="185458" cy="88168"/>
              </a:xfrm>
              <a:prstGeom prst="rect">
                <a:avLst/>
              </a:prstGeom>
            </p:spPr>
          </p:pic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508B9A75-F3EA-4968-B139-00C731E80413}"/>
                  </a:ext>
                </a:extLst>
              </p:cNvPr>
              <p:cNvSpPr txBox="1"/>
              <p:nvPr/>
            </p:nvSpPr>
            <p:spPr>
              <a:xfrm>
                <a:off x="6223395" y="2260590"/>
                <a:ext cx="729687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00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 expressing</a:t>
                </a:r>
                <a:endParaRPr lang="en-US" sz="5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A9D2ED42-C135-47FE-BF29-AAF7FDFE095F}"/>
                </a:ext>
              </a:extLst>
            </p:cNvPr>
            <p:cNvSpPr txBox="1"/>
            <p:nvPr/>
          </p:nvSpPr>
          <p:spPr>
            <a:xfrm>
              <a:off x="4994222" y="2257985"/>
              <a:ext cx="668773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Mean expression</a:t>
              </a:r>
              <a:endParaRPr lang="en-US" sz="5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7BAD31-ABD9-4733-80A8-6F5A8191533B}"/>
              </a:ext>
            </a:extLst>
          </p:cNvPr>
          <p:cNvSpPr txBox="1"/>
          <p:nvPr/>
        </p:nvSpPr>
        <p:spPr>
          <a:xfrm>
            <a:off x="7471961" y="1570372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Markers used from article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AB7C89-D142-404B-83AE-71459CBB5596}"/>
              </a:ext>
            </a:extLst>
          </p:cNvPr>
          <p:cNvSpPr txBox="1"/>
          <p:nvPr/>
        </p:nvSpPr>
        <p:spPr>
          <a:xfrm>
            <a:off x="7649747" y="5600268"/>
            <a:ext cx="2548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9"/>
              </a:rPr>
              <a:t>https://doi.org/10.1038/s43018-020-00121-4</a:t>
            </a:r>
            <a:endParaRPr lang="en-US" sz="9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841AA0-8D39-4EC2-9139-39441724DE00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416743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5787-9E38-40DB-B9F1-73F07EB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044" cy="4351338"/>
          </a:xfrm>
        </p:spPr>
        <p:txBody>
          <a:bodyPr>
            <a:normAutofit/>
          </a:bodyPr>
          <a:lstStyle/>
          <a:p>
            <a:r>
              <a:rPr lang="en-US"/>
              <a:t>Where do I start with annotating my clusters?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/>
              <a:t>Look at expression plots</a:t>
            </a:r>
          </a:p>
          <a:p>
            <a:pPr lvl="2"/>
            <a:r>
              <a:rPr lang="en-US"/>
              <a:t>FeaturePlot, DotPlot, VlnPlot, RidgePlot, heatmaps, etc.</a:t>
            </a:r>
            <a:endParaRPr lang="en-US" dirty="0"/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3C0AB1E4-37CB-476A-B3AA-2A19A2A45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72" y="4001294"/>
            <a:ext cx="3155244" cy="2366433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BB37B17-6857-4F66-BE1C-8CB6C54E2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373" y="762680"/>
            <a:ext cx="3438526" cy="1719263"/>
          </a:xfrm>
          <a:prstGeom prst="rect">
            <a:avLst/>
          </a:prstGeom>
        </p:spPr>
      </p:pic>
      <p:pic>
        <p:nvPicPr>
          <p:cNvPr id="12" name="Picture 1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606B04-E405-47C8-A467-81F0CBA53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579" y="762680"/>
            <a:ext cx="3056164" cy="2377016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A3BBF91F-1CC8-41F3-AA07-C0A3E1E74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39696"/>
            <a:ext cx="3810000" cy="285750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F049AEF-86F3-46B5-9CB4-34A04F4D9A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85" y="3718305"/>
            <a:ext cx="4192515" cy="167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E46D09-4E38-4785-A703-E50DFCC8020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00752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8C6A0-1891-4C16-981E-5B16441BC78B}"/>
              </a:ext>
            </a:extLst>
          </p:cNvPr>
          <p:cNvSpPr txBox="1"/>
          <p:nvPr/>
        </p:nvSpPr>
        <p:spPr>
          <a:xfrm>
            <a:off x="9359064" y="2951946"/>
            <a:ext cx="2335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cell type is cluster 0?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D720D2B-A93B-439A-A10D-DD3E1D68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1764288"/>
            <a:ext cx="8567057" cy="4283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87B3D-81BC-4B89-8855-7796D5FAC93C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40395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A5F0D-9E61-41D2-98D8-BA5F1DDE70AE}"/>
              </a:ext>
            </a:extLst>
          </p:cNvPr>
          <p:cNvSpPr txBox="1"/>
          <p:nvPr/>
        </p:nvSpPr>
        <p:spPr>
          <a:xfrm>
            <a:off x="2109788" y="3852212"/>
            <a:ext cx="7959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cell type is cluster 0?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Expresses CD3E, CD3D, and NKG7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T-cell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But is it CD4, CD8, or some other subtype of T-cells?</a:t>
            </a:r>
          </a:p>
          <a:p>
            <a:pPr algn="ctr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A60AC-7759-4142-A5B6-DB6285A0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" y="2244403"/>
            <a:ext cx="11615057" cy="10540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675D3A-4F03-4AB8-BEC6-D1653FFF747D}"/>
              </a:ext>
            </a:extLst>
          </p:cNvPr>
          <p:cNvSpPr/>
          <p:nvPr/>
        </p:nvSpPr>
        <p:spPr>
          <a:xfrm>
            <a:off x="7144655" y="2011564"/>
            <a:ext cx="1280887" cy="105409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C23E2-DD59-4C4E-B9FF-E312ECD5DB59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98747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A03-6331-4B6A-9D55-E7460C61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 Annotations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17BFC-08FB-4D15-9CB1-2F3A4913B96C}"/>
              </a:ext>
            </a:extLst>
          </p:cNvPr>
          <p:cNvSpPr txBox="1"/>
          <p:nvPr/>
        </p:nvSpPr>
        <p:spPr>
          <a:xfrm>
            <a:off x="3600449" y="1581831"/>
            <a:ext cx="499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cell type is cluster 0?</a:t>
            </a: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EE5EDB9-0056-4C6A-988E-6A34EBF0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2352813"/>
            <a:ext cx="5334000" cy="4000500"/>
          </a:xfrm>
          <a:prstGeom prst="rect">
            <a:avLst/>
          </a:prstGeom>
        </p:spPr>
      </p:pic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743013-A84A-4BEF-9437-6F8957864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13" y="2352813"/>
            <a:ext cx="51435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37D0D1-705A-46D6-A7C7-AA32D864B433}"/>
              </a:ext>
            </a:extLst>
          </p:cNvPr>
          <p:cNvSpPr txBox="1"/>
          <p:nvPr/>
        </p:nvSpPr>
        <p:spPr>
          <a:xfrm>
            <a:off x="103031" y="6469556"/>
            <a:ext cx="103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88197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910</Words>
  <Application>Microsoft Office PowerPoint</Application>
  <PresentationFormat>Widescreen</PresentationFormat>
  <Paragraphs>193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scRNA-seq Analysis</vt:lpstr>
      <vt:lpstr>PowerPoint Presentation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</vt:lpstr>
      <vt:lpstr>Cell Annotations: Exercise</vt:lpstr>
      <vt:lpstr>Cell Annotations: Exercise (Answers)</vt:lpstr>
      <vt:lpstr>Cell Annotations</vt:lpstr>
      <vt:lpstr>Concluding Remarks on Seurat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scRNA-seq Analysis</dc:title>
  <dc:creator>The, Stephanie</dc:creator>
  <cp:lastModifiedBy>The, Stephanie</cp:lastModifiedBy>
  <cp:revision>2</cp:revision>
  <dcterms:created xsi:type="dcterms:W3CDTF">2022-04-17T20:57:44Z</dcterms:created>
  <dcterms:modified xsi:type="dcterms:W3CDTF">2022-04-18T01:46:37Z</dcterms:modified>
</cp:coreProperties>
</file>