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84" r:id="rId3"/>
    <p:sldId id="386" r:id="rId4"/>
    <p:sldId id="388" r:id="rId5"/>
    <p:sldId id="316" r:id="rId6"/>
    <p:sldId id="317" r:id="rId7"/>
    <p:sldId id="347" r:id="rId8"/>
    <p:sldId id="348" r:id="rId9"/>
    <p:sldId id="286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66252-6FE8-4870-B792-B463C2D61A9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512FC-B5C3-400C-94A8-2AE2F87AD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8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  <a:p>
            <a:r>
              <a:rPr lang="en-US" dirty="0"/>
              <a:t>Explain plot</a:t>
            </a:r>
          </a:p>
          <a:p>
            <a:r>
              <a:rPr lang="en-US" dirty="0"/>
              <a:t>    clusters are mostly evenly spaced from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74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  <a:p>
            <a:r>
              <a:rPr lang="en-US" dirty="0"/>
              <a:t>Explain plot</a:t>
            </a:r>
          </a:p>
          <a:p>
            <a:r>
              <a:rPr lang="en-US" dirty="0"/>
              <a:t>    distance vary among clusters and more compact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8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7BBD-1FAC-4625-9B92-4131120A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14B09-74AD-41FC-8AD0-BD105EF80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63A2A-5905-4CAB-B745-AB933B49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B19C-5102-411C-B877-EEEEAE197BB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E35EF-17A3-4F62-84C9-526B5B10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04F8-B56C-4D5A-BE8F-4E74C7F9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06A6-CA04-456A-A72E-41A76C1C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1F8A-7B9A-4596-A7F9-1E8D9DC7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0CAE4-0EE9-4597-BAF3-FAD59AA36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639E5-C18C-4828-84E8-58662B31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B19C-5102-411C-B877-EEEEAE197BB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B582F-F024-406B-BD7D-0976CDF6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CCDD9-E23D-4DDA-B96A-B2D40533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06A6-CA04-456A-A72E-41A76C1C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99041-97DF-4CAB-9721-FBF50836E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3AF96-8AD0-4832-AF8C-0B39F1FE5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2DE28-167D-4F29-9EFE-1DBA2B64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B19C-5102-411C-B877-EEEEAE197BB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B378-9B04-4371-8BFF-5CCEA51F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3BFD-42CB-4709-905B-CCF38AA8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06A6-CA04-456A-A72E-41A76C1C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3704-8942-49A6-A44B-D4559C12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5560-7A2D-446A-899E-78E658B9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52AB-D334-46FD-A1AF-304E6275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B19C-5102-411C-B877-EEEEAE197BB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B4FCA-71DC-49D0-9DA5-021B1EF0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6AE99-B6DB-4285-B84A-2F716677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06A6-CA04-456A-A72E-41A76C1C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1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AA2-658D-4A14-A1EC-272036A8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5AB7-C561-4ABC-AEC0-19146A622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6C122-C1F8-4F60-BBD4-B64C0751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B19C-5102-411C-B877-EEEEAE197BB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DF598-5595-4FB4-B676-81EDA5D8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4FF0-6E76-4142-A2F8-44D27FC5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06A6-CA04-456A-A72E-41A76C1C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42B0-3A14-47AE-9CBB-69A66C1B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1191-7116-4DE7-BF8D-FCC59F378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B22E3-464C-4628-B110-E0264D6FD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75768-C168-41C7-8263-AF5CFFC9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B19C-5102-411C-B877-EEEEAE197BB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78A6-4912-4016-AEAB-52261863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79513-E587-4E36-96DF-69153578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06A6-CA04-456A-A72E-41A76C1C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5205-45DB-486E-A854-35921F98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DE534-7DC6-484C-9166-F91C220A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05E73-F657-410D-A67A-E3E381764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AD0CE-558E-4B65-8D33-041EF733A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72678-AC94-4881-ACEF-0B4A1C07E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38B92-6443-44EA-8A3C-8BEFB4CA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B19C-5102-411C-B877-EEEEAE197BB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616FC-9B97-4D65-843C-F1CE300A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81BF8-5D4A-44B6-8C15-63097930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06A6-CA04-456A-A72E-41A76C1C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9822-B80E-4DCD-A1B8-03CC6F3F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35B17-9910-45C0-AD5F-1B7B756F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B19C-5102-411C-B877-EEEEAE197BB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F2556-0096-4ED3-A9A1-AB764D68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4DD5-F94C-4190-99C3-D4432ECD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06A6-CA04-456A-A72E-41A76C1C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4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FED75-3E6A-46F9-BF0A-97A99F3F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B19C-5102-411C-B877-EEEEAE197BB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3D69E-1CCA-4591-A35C-05EA629A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B9D17-D304-4821-9B0D-3DE7C9EC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06A6-CA04-456A-A72E-41A76C1C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0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2709-3BC2-42FA-99A2-0A890BF8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DCE4-D0FB-4649-AB09-BD777BEB5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14747-D062-4C0F-93C6-7F5563DCE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B2626-1785-4F3D-84D3-F6021D6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B19C-5102-411C-B877-EEEEAE197BB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A19EC-564E-44C6-B227-201E3968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228BB-2400-43CC-8B0B-010DB5DD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06A6-CA04-456A-A72E-41A76C1C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4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DCE1-C510-4AEE-B6F9-68C0A8FA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DEFFA-E59F-4883-BC7A-724B8BBD1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9DD32-DB14-4EAB-BDDF-13932DF3B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20B78-760E-41D8-8968-0D1F910D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B19C-5102-411C-B877-EEEEAE197BB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25866-31FC-4C2B-975F-C31DE178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882D2-8381-422F-932A-1638C9DC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06A6-CA04-456A-A72E-41A76C1C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1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137C7-0D9F-4A1C-A0DF-11540519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848B9-A789-4EC7-B928-31D328E35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FF61-1409-4D25-9E41-4BC66846A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B19C-5102-411C-B877-EEEEAE197BB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6C3B-8CB9-481D-919F-6D281B5DC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482A-2E15-4AD3-B9D1-E3BE004F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A06A6-CA04-456A-A72E-41A76C1C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1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ll.com/cell/fulltext/S0092-8674(19)30559-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2-019-0619-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AB4F-533B-4C61-87DF-1257856EA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E658-F29F-419A-9820-54212DF19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CDS-SR </a:t>
            </a:r>
            <a:r>
              <a:rPr lang="en-US" dirty="0" err="1"/>
              <a:t>scRNA</a:t>
            </a:r>
            <a:r>
              <a:rPr lang="en-US" dirty="0"/>
              <a:t>-seq Workshop 2022</a:t>
            </a:r>
          </a:p>
          <a:p>
            <a:r>
              <a:rPr lang="en-US" dirty="0"/>
              <a:t>(Section 1)</a:t>
            </a:r>
          </a:p>
          <a:p>
            <a:endParaRPr lang="en-US" dirty="0"/>
          </a:p>
          <a:p>
            <a:r>
              <a:rPr lang="en-US" dirty="0"/>
              <a:t>Supplemental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B2EFB-2AA6-459E-AE8E-47733BC13223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254140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3133-B9CE-45DD-BAF8-25F17974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Supplemental: Gene Regulatory Networks (GRN)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3AC3-12C7-4D1A-B458-B1533A4C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Boolean models</a:t>
            </a:r>
          </a:p>
          <a:p>
            <a:pPr lvl="2"/>
            <a:r>
              <a:rPr lang="en-US" dirty="0"/>
              <a:t>Activated/repressed</a:t>
            </a:r>
          </a:p>
          <a:p>
            <a:pPr lvl="1"/>
            <a:r>
              <a:rPr lang="en-US" dirty="0"/>
              <a:t>Ordinary differential equation (ODE) models</a:t>
            </a:r>
          </a:p>
          <a:p>
            <a:pPr lvl="2"/>
            <a:r>
              <a:rPr lang="en-US" dirty="0"/>
              <a:t>Change in expression over continuous time is characterized by function that takes inhibitory/activating influence of other genes as variables</a:t>
            </a:r>
          </a:p>
          <a:p>
            <a:pPr lvl="1"/>
            <a:r>
              <a:rPr lang="en-US" dirty="0"/>
              <a:t>Regression models</a:t>
            </a:r>
          </a:p>
          <a:p>
            <a:pPr lvl="2"/>
            <a:r>
              <a:rPr lang="en-US" dirty="0"/>
              <a:t>Random Forest</a:t>
            </a:r>
          </a:p>
          <a:p>
            <a:pPr lvl="1"/>
            <a:r>
              <a:rPr lang="en-US" dirty="0"/>
              <a:t>Correlation and other association models</a:t>
            </a:r>
          </a:p>
          <a:p>
            <a:pPr lvl="2"/>
            <a:r>
              <a:rPr lang="en-US" dirty="0"/>
              <a:t>Mutual information (MI) models</a:t>
            </a:r>
          </a:p>
          <a:p>
            <a:pPr lvl="1"/>
            <a:r>
              <a:rPr lang="en-US" dirty="0"/>
              <a:t>Filtration of reference gene networks</a:t>
            </a:r>
          </a:p>
          <a:p>
            <a:pPr lvl="2"/>
            <a:r>
              <a:rPr lang="en-US" dirty="0"/>
              <a:t>Data is used to fine-tune known reference network (ex: pathway)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7BD46-2F1C-4910-B056-AF0EF81B5C96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18772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0842-CCDD-48B6-A301-405BF846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Supplemental: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D0C2-F559-4A7E-9EE0-12CBE2B1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3744" cy="4351338"/>
          </a:xfrm>
        </p:spPr>
        <p:txBody>
          <a:bodyPr/>
          <a:lstStyle/>
          <a:p>
            <a:r>
              <a:rPr lang="en-US" dirty="0" err="1"/>
              <a:t>LogNormalize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Steps: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Divide Count value for a feature in a cell by total count for a cell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Multiply by scaling factor (</a:t>
            </a:r>
            <a:r>
              <a:rPr lang="en-US" dirty="0" err="1"/>
              <a:t>ie</a:t>
            </a:r>
            <a:r>
              <a:rPr lang="en-US" dirty="0"/>
              <a:t>. 10000)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1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Take natural log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D02247-37CA-4D3D-81FD-FCBE0D5FB43D}"/>
                  </a:ext>
                </a:extLst>
              </p:cNvPr>
              <p:cNvSpPr txBox="1"/>
              <p:nvPr/>
            </p:nvSpPr>
            <p:spPr>
              <a:xfrm>
                <a:off x="7033284" y="1872278"/>
                <a:ext cx="3774559" cy="2646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num>
                                        <m:den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i="1" baseline="-25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nary>
                                        </m:den>
                                      </m:f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= counts matrix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= cell ID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 = feature/gene ID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= scaling factor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 = normalized matrix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D02247-37CA-4D3D-81FD-FCBE0D5F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284" y="1872278"/>
                <a:ext cx="3774559" cy="2646045"/>
              </a:xfrm>
              <a:prstGeom prst="rect">
                <a:avLst/>
              </a:prstGeom>
              <a:blipFill>
                <a:blip r:embed="rId2"/>
                <a:stretch>
                  <a:fillRect b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52C0388-7D38-46E3-B7A6-AE50C216C1C1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66507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C30B-3F63-4FC4-BCCA-DAF73C76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Supplemental: Finding Variable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F2C3-519D-4DD7-BA5C-13A0848A2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vst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Steps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Fit a line to relationship of ln(var) and ln(mean) using local polynomial regression (loess)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Standardize feature value using observed mean and expected variance (from fitted line)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Calculate feature variation on standardize values after clipping to max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83B2D-52B2-4D23-AEBE-40A3A088D1A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241592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515B-43B9-4D42-BDA5-27D4F17A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Supplemental: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9AFC-AE46-4BBE-BD36-9EDEDFEB7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neighbors</a:t>
            </a:r>
          </a:p>
          <a:p>
            <a:pPr lvl="1"/>
            <a:r>
              <a:rPr lang="en-US" dirty="0"/>
              <a:t>K-nearest neighbor (KNN) graph Algorithm</a:t>
            </a:r>
          </a:p>
          <a:p>
            <a:pPr lvl="2"/>
            <a:r>
              <a:rPr lang="en-US" dirty="0"/>
              <a:t>Draws edges between cells with similar expression patterns</a:t>
            </a:r>
          </a:p>
          <a:p>
            <a:pPr lvl="2"/>
            <a:r>
              <a:rPr lang="en-US" dirty="0"/>
              <a:t>Partitions graph into highly interconnected “communities”</a:t>
            </a:r>
          </a:p>
          <a:p>
            <a:pPr lvl="2"/>
            <a:r>
              <a:rPr lang="en-US" dirty="0"/>
              <a:t>Based on Euclidean distance in PCA space</a:t>
            </a:r>
          </a:p>
          <a:p>
            <a:pPr lvl="2"/>
            <a:r>
              <a:rPr lang="en-US" dirty="0"/>
              <a:t>Refine edge weights between any 2 cells based on shared overlap in their local neighborhoods (Jaccard)</a:t>
            </a:r>
          </a:p>
          <a:p>
            <a:pPr lvl="2"/>
            <a:r>
              <a:rPr lang="en-US" dirty="0"/>
              <a:t>Uses PCs from PCA</a:t>
            </a:r>
          </a:p>
          <a:p>
            <a:pPr lvl="3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12E03-75A8-4CE8-AE0F-8423DA9710A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284530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295B-90BF-4494-929F-B0A2FF4E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Supplemental: Non-Linear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D4944-B6FA-4458-852E-3D6A858F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9538" cy="4351338"/>
          </a:xfrm>
        </p:spPr>
        <p:txBody>
          <a:bodyPr/>
          <a:lstStyle/>
          <a:p>
            <a:r>
              <a:rPr lang="en-US" dirty="0"/>
              <a:t>t-Stochastic Neighborhood Embedding (</a:t>
            </a:r>
            <a:r>
              <a:rPr lang="en-US" dirty="0" err="1"/>
              <a:t>tSNE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Steps: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Uses a Gaussian probability function to calculate how likely a cell will pick another cell as a neighbor for every cell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Rearranges cells based on these distances to low-dim space 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DB79B29-2A06-471A-800E-EDA3D73AC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25625"/>
            <a:ext cx="4006412" cy="40064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95211E-8C2E-41EC-9DA5-32843D152F9A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122385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295B-90BF-4494-929F-B0A2FF4E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Supplemental: Non-Linear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D4944-B6FA-4458-852E-3D6A858F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5772" cy="4351338"/>
          </a:xfrm>
        </p:spPr>
        <p:txBody>
          <a:bodyPr/>
          <a:lstStyle/>
          <a:p>
            <a:r>
              <a:rPr lang="en-US" dirty="0"/>
              <a:t>Uniform-Manifold Approximation and Projection (UMAP)</a:t>
            </a:r>
          </a:p>
          <a:p>
            <a:pPr lvl="1"/>
            <a:r>
              <a:rPr lang="en-US" dirty="0"/>
              <a:t>Steps: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Creates a fuzzy graph that reflect topology/shape of the high-dimensional graph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Calculates weight for edges in graph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Build low-dimensional graph mimicking fuzzy graph</a:t>
            </a:r>
          </a:p>
        </p:txBody>
      </p:sp>
      <p:pic>
        <p:nvPicPr>
          <p:cNvPr id="8" name="Picture 7" descr="A picture containing map&#10;&#10;Description automatically generated">
            <a:extLst>
              <a:ext uri="{FF2B5EF4-FFF2-40B4-BE49-F238E27FC236}">
                <a16:creationId xmlns:a16="http://schemas.microsoft.com/office/drawing/2014/main" id="{1A061778-21F8-4741-BD0C-9A1ACA9AD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920" y="1825625"/>
            <a:ext cx="3859267" cy="3859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BF8123-1DE5-4DF2-9AE7-DC6AEC442CD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</a:t>
            </a:r>
          </a:p>
        </p:txBody>
      </p:sp>
    </p:spTree>
    <p:extLst>
      <p:ext uri="{BB962C8B-B14F-4D97-AF65-F5344CB8AC3E}">
        <p14:creationId xmlns:p14="http://schemas.microsoft.com/office/powerpoint/2010/main" val="397089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DC0C-ADFC-4378-A480-66DAF5CA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Supplemental: Batch Correction/Integration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E536-1AD2-47EE-B06C-C9986825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7006" cy="4351338"/>
          </a:xfrm>
        </p:spPr>
        <p:txBody>
          <a:bodyPr/>
          <a:lstStyle/>
          <a:p>
            <a:r>
              <a:rPr lang="en-US" dirty="0"/>
              <a:t>Seurat Integration </a:t>
            </a:r>
          </a:p>
          <a:p>
            <a:pPr lvl="1"/>
            <a:r>
              <a:rPr lang="en-US" dirty="0"/>
              <a:t>“Align” shared cell populations across datasets</a:t>
            </a:r>
          </a:p>
          <a:p>
            <a:pPr lvl="1"/>
            <a:r>
              <a:rPr lang="en-US" dirty="0"/>
              <a:t>Steps: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Identify anchors</a:t>
            </a:r>
          </a:p>
          <a:p>
            <a:pPr lvl="3"/>
            <a:r>
              <a:rPr lang="en-US" dirty="0"/>
              <a:t>Pairwise combinations of reference and query datasets to find anchors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Use anchors to “correct” values for each cell and integrate datasets</a:t>
            </a:r>
          </a:p>
          <a:p>
            <a:pPr lvl="1"/>
            <a:r>
              <a:rPr lang="en-US" dirty="0"/>
              <a:t>Can use either CCA or RPCA algorithms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6706073-92BA-4EBF-9744-B4BE7469B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233" y="2248683"/>
            <a:ext cx="5686567" cy="319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A3811-4627-4FE2-AF11-77AD68ADEF3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DE1BF-A6EA-42E0-9974-382F7DF5C20C}"/>
              </a:ext>
            </a:extLst>
          </p:cNvPr>
          <p:cNvSpPr txBox="1"/>
          <p:nvPr/>
        </p:nvSpPr>
        <p:spPr>
          <a:xfrm>
            <a:off x="6777842" y="5646119"/>
            <a:ext cx="316180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https://www.cell.com/cell/fulltext/S0092-8674(19)30559-8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7853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DC0C-ADFC-4378-A480-66DAF5CA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Supplemental: Batch Correction/Integration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E536-1AD2-47EE-B06C-C9986825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9" y="1809583"/>
            <a:ext cx="5360581" cy="4351338"/>
          </a:xfrm>
        </p:spPr>
        <p:txBody>
          <a:bodyPr/>
          <a:lstStyle/>
          <a:p>
            <a:r>
              <a:rPr lang="en-US" dirty="0"/>
              <a:t>Harmony</a:t>
            </a:r>
          </a:p>
          <a:p>
            <a:pPr lvl="1"/>
            <a:r>
              <a:rPr lang="en-US" dirty="0"/>
              <a:t>Steps: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Low-dimensional embedded (ex: PCA) cells are soft assigned to clusters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Calculate cluster centroids for each dataset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Calculate correction factors for each cluster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Move cells based on soft cluster membership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852C30-CF59-406B-9B80-7C9FC874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80618"/>
            <a:ext cx="5646821" cy="212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960B52-E31F-4226-82E1-269EC3387E36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A4063-C35E-43C5-A0D9-53CB97E73097}"/>
              </a:ext>
            </a:extLst>
          </p:cNvPr>
          <p:cNvSpPr txBox="1"/>
          <p:nvPr/>
        </p:nvSpPr>
        <p:spPr>
          <a:xfrm>
            <a:off x="7475074" y="5111728"/>
            <a:ext cx="2888672" cy="23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https://www.nature.com/articles/s41592-019-0619-0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6406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E1CD-A400-4182-9B57-D75EFB3E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Supplemental: Pathway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BEAB-B931-4D81-A31F-ABE8801C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Functional class scoring (FCS)</a:t>
            </a:r>
          </a:p>
          <a:p>
            <a:pPr lvl="1"/>
            <a:r>
              <a:rPr lang="en-US" dirty="0"/>
              <a:t>Gene Set Enrichment Analysis (GSEA)</a:t>
            </a:r>
          </a:p>
          <a:p>
            <a:pPr lvl="2"/>
            <a:r>
              <a:rPr lang="en-US" dirty="0"/>
              <a:t>Steps: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Calculation of enrichment score (ES)</a:t>
            </a:r>
          </a:p>
          <a:p>
            <a:pPr lvl="4"/>
            <a:r>
              <a:rPr lang="en-US" dirty="0"/>
              <a:t>Walk down list and calculate running-sum statistic</a:t>
            </a:r>
          </a:p>
          <a:p>
            <a:pPr lvl="5"/>
            <a:r>
              <a:rPr lang="en-US" dirty="0"/>
              <a:t>Increase when encounter gene in gene set of path</a:t>
            </a:r>
          </a:p>
          <a:p>
            <a:pPr lvl="5"/>
            <a:r>
              <a:rPr lang="en-US" dirty="0"/>
              <a:t>Decrease when encounter gene not in gene set of path</a:t>
            </a:r>
          </a:p>
          <a:p>
            <a:pPr lvl="5"/>
            <a:r>
              <a:rPr lang="en-US" dirty="0"/>
              <a:t>Magnitude on increment depends on correlation of gene with phenotype</a:t>
            </a:r>
          </a:p>
          <a:p>
            <a:pPr lvl="4"/>
            <a:r>
              <a:rPr lang="en-US" dirty="0"/>
              <a:t>ES is max deviation from 0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Estimation of significance level of ES</a:t>
            </a:r>
          </a:p>
          <a:p>
            <a:pPr lvl="4"/>
            <a:r>
              <a:rPr lang="en-US" dirty="0"/>
              <a:t>p-value is calculated by empirical phenotype-based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Adjustment for multiple hypothesis testing</a:t>
            </a:r>
          </a:p>
          <a:p>
            <a:pPr lvl="4"/>
            <a:r>
              <a:rPr lang="en-US" dirty="0"/>
              <a:t>Normalize ES to account for size of gene set</a:t>
            </a:r>
          </a:p>
          <a:p>
            <a:pPr lvl="5"/>
            <a:r>
              <a:rPr lang="en-US" dirty="0"/>
              <a:t>Make normalized ES (NES)</a:t>
            </a:r>
          </a:p>
          <a:p>
            <a:pPr lvl="4"/>
            <a:r>
              <a:rPr lang="en-US" dirty="0"/>
              <a:t>Calculate FDR or other multiple testing correction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FCBB8-ABE5-450C-8559-E4C7CF0721FE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68104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613</Words>
  <Application>Microsoft Office PowerPoint</Application>
  <PresentationFormat>Widescreen</PresentationFormat>
  <Paragraphs>107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scRNA-seq Analysis</vt:lpstr>
      <vt:lpstr>Supplemental: Normalization</vt:lpstr>
      <vt:lpstr>Supplemental: Finding Variable Features</vt:lpstr>
      <vt:lpstr>Supplemental: Clustering</vt:lpstr>
      <vt:lpstr>Supplemental: Non-Linear Reduction</vt:lpstr>
      <vt:lpstr>Supplemental: Non-Linear Reduction</vt:lpstr>
      <vt:lpstr>Supplemental: Batch Correction/Integration</vt:lpstr>
      <vt:lpstr>Supplemental: Batch Correction/Integration</vt:lpstr>
      <vt:lpstr>Supplemental: Pathway Analysis</vt:lpstr>
      <vt:lpstr>Supplemental: Gene Regulatory Networks (GRN)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scRNA-seq Analysis</dc:title>
  <dc:creator>The, Stephanie</dc:creator>
  <cp:lastModifiedBy>The, Stephanie</cp:lastModifiedBy>
  <cp:revision>3</cp:revision>
  <dcterms:created xsi:type="dcterms:W3CDTF">2022-04-12T17:18:50Z</dcterms:created>
  <dcterms:modified xsi:type="dcterms:W3CDTF">2022-04-18T01:51:25Z</dcterms:modified>
</cp:coreProperties>
</file>