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462" r:id="rId36"/>
    <p:sldId id="320" r:id="rId37"/>
    <p:sldId id="477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472" r:id="rId48"/>
    <p:sldId id="473" r:id="rId49"/>
    <p:sldId id="474" r:id="rId50"/>
    <p:sldId id="476" r:id="rId51"/>
    <p:sldId id="431" r:id="rId52"/>
    <p:sldId id="432" r:id="rId53"/>
    <p:sldId id="433" r:id="rId54"/>
    <p:sldId id="434" r:id="rId55"/>
    <p:sldId id="435" r:id="rId56"/>
    <p:sldId id="436" r:id="rId57"/>
    <p:sldId id="437" r:id="rId58"/>
    <p:sldId id="438" r:id="rId59"/>
    <p:sldId id="439" r:id="rId60"/>
    <p:sldId id="440" r:id="rId61"/>
    <p:sldId id="384" r:id="rId62"/>
    <p:sldId id="321" r:id="rId63"/>
    <p:sldId id="322" r:id="rId6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0" autoAdjust="0"/>
    <p:restoredTop sz="84262" autoAdjust="0"/>
  </p:normalViewPr>
  <p:slideViewPr>
    <p:cSldViewPr>
      <p:cViewPr varScale="1">
        <p:scale>
          <a:sx n="96" d="100"/>
          <a:sy n="96" d="100"/>
        </p:scale>
        <p:origin x="1768" y="160"/>
      </p:cViewPr>
      <p:guideLst>
        <p:guide orient="horz" pos="2206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element that is positioned absolutely is taken out of the flow and thus takes up no space when placing other elements.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absolutely positioned element is positioned relative 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nearest positioned ancestor (non-static)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positioned ancestor doesn't exist, the initial container (body) is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en-US" dirty="0"/>
              <a:t>The elements must be positioned (any </a:t>
            </a:r>
            <a:r>
              <a:rPr lang="en-US"/>
              <a:t>position other than static)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3EC3A067-E4FA-45C6-8DB0-01D944D822A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C0D2CA4-89A2-4486-B629-605BB0B5B93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F2F2CA7-6B8B-4B7B-9EEE-7A1F44773CE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D92628C-4074-4E78-8851-2C3DA29B5CA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46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B598060-2C5E-4217-945E-0200B462435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47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475F773-2ADA-4E27-ABF6-13DCB4A1837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49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F16A2EB-E00B-4E93-9E9F-3FDB441B19D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BC967310-4E1C-4D77-9D0D-E9D53D6814D7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9360062-7FF5-4B68-AF36-9E0FAF084C1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75B3FA0-82C1-46BA-AFBE-A1E87978626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55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58</a:t>
            </a:fld>
            <a:endParaRPr lang="en-US" sz="1300" strike="noStrike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19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7" name="Title 1"/>
          <p:cNvSpPr txBox="1"/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/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80604020202020204" charset="0"/>
                <a:cs typeface="Arial" panose="0208060402020202020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80604020202020204" charset="0"/>
                <a:cs typeface="Arial" panose="0208060402020202020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B65C9255-9F07-4181-9AD2-897FFC0A3B7E}" type="datetimeFigureOut">
              <a:rPr lang="en-US" smtClean="0"/>
              <a:t>3/4/19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HfJn0jqBro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shayhowe.com/html-css/positioning-content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i.bootcampcontent.com/UCI-Coding-Bootcamp/UCIRV201903FSF2-F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WXgnQaWSW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ci.bootcampcontent.com/UCI-Coding-Bootcamp/UCIRV201903FSF2-F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i="1" dirty="0"/>
              <a:t>Heroes of CSS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Critical Question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1438276" y="2819400"/>
            <a:ext cx="645795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What is “CSS?”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HTML: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Hypertext Markup Language – (Content)</a:t>
            </a: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CSS: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Cascading Style Sheets – (Appearance)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HTML/CSS are the “languages of the web.”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Together they define both the content and the aesthetics of a webpage – handling everything from the layouts, colors, fonts, and content placement.  </a:t>
            </a:r>
            <a:r>
              <a:rPr lang="en-US" sz="1400" dirty="0">
                <a:latin typeface="Arial" panose="02080604020202020204" charset="0"/>
                <a:cs typeface="Arial" panose="02080604020202020204" charset="0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Analogy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>
                <a:latin typeface="Arial" panose="02080604020202020204" charset="0"/>
                <a:cs typeface="Arial" panose="02080604020202020204" charset="0"/>
              </a:rPr>
              <a:t>HTML Alone</a:t>
            </a:r>
            <a:endParaRPr lang="en-US" b="1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dirty="0">
                <a:latin typeface="Arial" panose="02080604020202020204" charset="0"/>
                <a:cs typeface="Arial" panose="02080604020202020204" charset="0"/>
              </a:rPr>
              <a:t>Like writing papers in “Notepad.” </a:t>
            </a:r>
          </a:p>
          <a:p>
            <a:pPr algn="ctr"/>
            <a:endParaRPr lang="en-US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dirty="0">
                <a:latin typeface="Arial" panose="02080604020202020204" charset="0"/>
                <a:cs typeface="Arial" panose="02080604020202020204" charset="0"/>
              </a:rPr>
              <a:t>Can only write unformatted text. </a:t>
            </a:r>
          </a:p>
        </p:txBody>
      </p:sp>
      <p:sp>
        <p:nvSpPr>
          <p:cNvPr id="10" name="Content Placeholder 2"/>
          <p:cNvSpPr txBox="1"/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80604020202020204" charset="0"/>
              <a:buNone/>
            </a:pPr>
            <a:r>
              <a:rPr lang="en-US" sz="2400" b="1" u="sng" dirty="0">
                <a:latin typeface="Arial" panose="02080604020202020204" charset="0"/>
                <a:cs typeface="Arial" panose="02080604020202020204" charset="0"/>
              </a:rPr>
              <a:t>HTML / CSS</a:t>
            </a:r>
          </a:p>
          <a:p>
            <a:pPr algn="ctr"/>
            <a:r>
              <a:rPr lang="en-US" sz="2400" dirty="0">
                <a:latin typeface="Arial" panose="02080604020202020204" charset="0"/>
                <a:cs typeface="Arial" panose="0208060402020202020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80604020202020204" charset="0"/>
              <a:cs typeface="Arial" panose="02080604020202020204" charset="0"/>
            </a:endParaRPr>
          </a:p>
          <a:p>
            <a:pPr algn="ctr"/>
            <a:r>
              <a:rPr lang="en-US" sz="2400" dirty="0">
                <a:latin typeface="Arial" panose="02080604020202020204" charset="0"/>
                <a:cs typeface="Arial" panose="02080604020202020204" charset="0"/>
              </a:rPr>
              <a:t>Can format text, page settings, alignment, etc. based on “highlighting” and menu options.</a:t>
            </a: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 -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Critical Question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457200" y="1752600"/>
            <a:ext cx="8382000" cy="379712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How do we style HTML…</a:t>
            </a:r>
          </a:p>
          <a:p>
            <a:endParaRPr lang="en-US" sz="6000" b="1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 </a:t>
            </a:r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Elements?</a:t>
            </a:r>
          </a:p>
          <a:p>
            <a:endParaRPr lang="en-US" sz="60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Classes?</a:t>
            </a:r>
          </a:p>
          <a:p>
            <a:endParaRPr lang="en-US" sz="60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IDs?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CSS works by hooking onto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selectors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added into HTML using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classes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and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identifiers.</a:t>
            </a: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Classes use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.</a:t>
            </a:r>
            <a:r>
              <a:rPr lang="en-US" sz="2000" b="1" dirty="0" err="1">
                <a:latin typeface="Arial" panose="02080604020202020204" charset="0"/>
                <a:cs typeface="Arial" panose="02080604020202020204" charset="0"/>
              </a:rPr>
              <a:t>classname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,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IDs use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#id</a:t>
            </a:r>
            <a:r>
              <a:rPr lang="en-US" sz="2000" b="1" dirty="0" err="1">
                <a:latin typeface="Arial" panose="02080604020202020204" charset="0"/>
                <a:cs typeface="Arial" panose="02080604020202020204" charset="0"/>
              </a:rPr>
              <a:t>name</a:t>
            </a:r>
            <a:r>
              <a:rPr sz="2000" b="0">
                <a:latin typeface="Arial" panose="02080604020202020204" charset="0"/>
              </a:rPr>
              <a:t>,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 and elements use just their name.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Once hooked, we apply </a:t>
            </a:r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styles </a:t>
            </a:r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to those HTML elements using CSS.</a:t>
            </a: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  <a:p>
            <a:pPr marL="0" indent="0">
              <a:buNone/>
            </a:pP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282" y="3365075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Lingering Questions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1438276" y="2819400"/>
            <a:ext cx="645795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25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Questions so far?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Positioning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Static (Default)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2286000" cy="5309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914400"/>
            <a:ext cx="61722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Four boxes placed statically (default) 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Admin Work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Relative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79120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Switching the boxes to relative will nudge the boxes in relation to their “original” location.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47990"/>
            <a:ext cx="2783310" cy="5652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155295"/>
            <a:ext cx="2773777" cy="416066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Absolute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791200"/>
            <a:ext cx="78486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Positioned relative to nearest positioned ancestor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980440"/>
            <a:ext cx="2231148" cy="44622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980439"/>
            <a:ext cx="6139077" cy="44622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791200"/>
            <a:ext cx="8686800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Position with exact coordinates to the browser window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Position: Fixed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5724447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1" y="914400"/>
            <a:ext cx="2362200" cy="458585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Layering with Z-Index</a:t>
            </a:r>
          </a:p>
        </p:txBody>
      </p:sp>
      <p:pic>
        <p:nvPicPr>
          <p:cNvPr id="4" name="Picture 2" descr="https://cdn.css-tricks.com/wp-content/uploads/2011/09/basicz-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826850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583" y="5331446"/>
            <a:ext cx="8686800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Z-Index allows you to layer elements on top of each other when they’re positioned.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Hiding Things </a:t>
            </a:r>
          </a:p>
        </p:txBody>
      </p:sp>
      <p:sp>
        <p:nvSpPr>
          <p:cNvPr id="4" name="Shape 70"/>
          <p:cNvSpPr txBox="1"/>
          <p:nvPr/>
        </p:nvSpPr>
        <p:spPr>
          <a:xfrm>
            <a:off x="304800" y="4419600"/>
            <a:ext cx="8610599" cy="1980652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“Display: none” allows us to hide elements from view.</a:t>
            </a: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This will become useful in later sections, when we’ll be hiding and revealing specific HTML elements of our choice.  </a:t>
            </a: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798419"/>
            <a:ext cx="2164080" cy="33939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Quick Demo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Instructor: Demo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(10-CSS_PositionedLayout) 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Video Walkthrough!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5988403"/>
            <a:ext cx="8912874" cy="307777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1400" b="1" dirty="0">
                <a:latin typeface="Arial" panose="02080604020202020204" charset="0"/>
                <a:cs typeface="Arial" panose="02080604020202020204" charset="0"/>
              </a:rPr>
              <a:t>Video Link: </a:t>
            </a:r>
            <a:r>
              <a:rPr lang="en-US" sz="1400" dirty="0">
                <a:latin typeface="Arial" panose="02080604020202020204" charset="0"/>
                <a:cs typeface="Arial" panose="02080604020202020204" charset="0"/>
                <a:hlinkClick r:id="rId3"/>
              </a:rPr>
              <a:t>https://youtu.be/sHfJn0jqBro</a:t>
            </a:r>
            <a:endParaRPr lang="en-US" sz="14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82" y="716623"/>
            <a:ext cx="8429040" cy="50291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Great Resource</a:t>
            </a:r>
          </a:p>
        </p:txBody>
      </p:sp>
      <p:sp>
        <p:nvSpPr>
          <p:cNvPr id="4" name="Shape 70"/>
          <p:cNvSpPr txBox="1"/>
          <p:nvPr/>
        </p:nvSpPr>
        <p:spPr>
          <a:xfrm>
            <a:off x="409304" y="5348962"/>
            <a:ext cx="8610599" cy="106137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Another great read for front-end developers:</a:t>
            </a:r>
            <a:br>
              <a:rPr lang="en-US" sz="2000" b="1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000" dirty="0">
                <a:latin typeface="Arial" panose="02080604020202020204" charset="0"/>
                <a:cs typeface="Arial" panose="02080604020202020204" charset="0"/>
                <a:hlinkClick r:id="rId3"/>
              </a:rPr>
              <a:t>http://learn.shayhowe.com/html-css/positioning-content/</a:t>
            </a:r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0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25" y="820274"/>
            <a:ext cx="8536576" cy="35512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Assignment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In this activity, you’ll flex your newfound positioning skills by creating another conceptual layout. Eyeball the design to your best ability.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400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Check your Slack for additional instructions.</a:t>
            </a:r>
          </a:p>
          <a:p>
            <a:endParaRPr lang="en-US" sz="2400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124825"/>
            <a:ext cx="67056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1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1</a:t>
            </a:r>
            <a:r>
              <a:rPr lang="en-US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-CSS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_Positioned_Activity </a:t>
            </a:r>
            <a:r>
              <a:rPr lang="en-US" b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|  Suggested Time: </a:t>
            </a:r>
            <a:r>
              <a:rPr lang="en-US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30 min</a:t>
            </a:r>
            <a:endParaRPr lang="en-US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&gt; YOUR TURN!!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747991"/>
            <a:ext cx="6762750" cy="550438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Homework Assignment</a:t>
            </a:r>
          </a:p>
        </p:txBody>
      </p:sp>
      <p:sp>
        <p:nvSpPr>
          <p:cNvPr id="4" name="Shape 70"/>
          <p:cNvSpPr txBox="1"/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Also, at this point everyone should have access to the class repository in GitHub.</a:t>
            </a:r>
            <a:br>
              <a:rPr lang="en-US" sz="2200" b="1" dirty="0">
                <a:latin typeface="Arial" panose="02080604020202020204" charset="0"/>
                <a:cs typeface="Arial" panose="02080604020202020204" charset="0"/>
              </a:rPr>
            </a:br>
            <a:br>
              <a:rPr lang="en-US" sz="2200" b="1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200" dirty="0">
                <a:latin typeface="Arial" panose="02080604020202020204" charset="0"/>
                <a:cs typeface="Arial" panose="02080604020202020204" charset="0"/>
                <a:hlinkClick r:id="rId3"/>
              </a:rPr>
              <a:t>https://uci.bootcampcontent.com/UCI-Coding-Bootcamp/UCIRV201903FSF2-FT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 </a:t>
            </a:r>
          </a:p>
          <a:p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Homework Assignment #1 is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Due: </a:t>
            </a:r>
          </a:p>
          <a:p>
            <a:pPr marL="0" indent="0">
              <a:buNone/>
            </a:pPr>
            <a:br>
              <a:rPr lang="en-US" sz="2200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	</a:t>
            </a:r>
            <a:r>
              <a:rPr lang="en-US" sz="2200" b="1" u="sng" dirty="0">
                <a:latin typeface="Arial" panose="02080604020202020204" charset="0"/>
                <a:cs typeface="Arial" panose="02080604020202020204" charset="0"/>
              </a:rPr>
              <a:t>Friday March 8</a:t>
            </a:r>
            <a:r>
              <a:rPr lang="en-US" sz="2200" b="1" u="sng" baseline="30000" dirty="0">
                <a:latin typeface="Arial" panose="02080604020202020204" charset="0"/>
                <a:cs typeface="Arial" panose="02080604020202020204" charset="0"/>
              </a:rPr>
              <a:t>th</a:t>
            </a:r>
            <a:r>
              <a:rPr lang="en-US" sz="2200" b="1" u="sng" dirty="0">
                <a:latin typeface="Arial" panose="02080604020202020204" charset="0"/>
                <a:cs typeface="Arial" panose="02080604020202020204" charset="0"/>
              </a:rPr>
              <a:t> 2019</a:t>
            </a:r>
            <a:endParaRPr lang="en-US" sz="14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80604020202020204" charset="0"/>
              <a:cs typeface="Arial" panose="02080604020202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98052"/>
            <a:ext cx="8684274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Video Walkthrough!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5988403"/>
            <a:ext cx="8912874" cy="52322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1400" b="1" dirty="0">
                <a:latin typeface="Arial" panose="02080604020202020204" charset="0"/>
                <a:cs typeface="Arial" panose="02080604020202020204" charset="0"/>
              </a:rPr>
              <a:t>Video Link: </a:t>
            </a:r>
            <a:r>
              <a:rPr lang="en-US" sz="1400" u="sng" dirty="0">
                <a:hlinkClick r:id="rId3"/>
              </a:rPr>
              <a:t>https://youtu.be/yWXgnQaWSW0</a:t>
            </a:r>
            <a:endParaRPr lang="en-US" sz="1400" u="sng" dirty="0"/>
          </a:p>
          <a:p>
            <a:endParaRPr lang="en-US" sz="14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13460"/>
          <a:stretch>
            <a:fillRect/>
          </a:stretch>
        </p:blipFill>
        <p:spPr>
          <a:xfrm>
            <a:off x="734742" y="712806"/>
            <a:ext cx="7799658" cy="514569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Advice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4419600" y="2468658"/>
            <a:ext cx="4648200" cy="207308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i="1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Re-do this at home. </a:t>
            </a:r>
            <a:br>
              <a:rPr lang="en-US" sz="28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</a:br>
            <a:r>
              <a:rPr lang="en-US" sz="24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We designed this exercise </a:t>
            </a:r>
          </a:p>
          <a:p>
            <a:r>
              <a:rPr lang="en-US" sz="24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 firm up your HTML/CSS skills.</a:t>
            </a:r>
          </a:p>
          <a:p>
            <a:endParaRPr lang="en-US" sz="28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endParaRPr lang="en-US" sz="28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2800" b="1" i="1" u="sng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REMEMBER: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The best way to learn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web development </a:t>
            </a:r>
          </a:p>
          <a:p>
            <a:r>
              <a:rPr lang="en-US" sz="28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is to PRACTICE!</a:t>
            </a:r>
          </a:p>
        </p:txBody>
      </p:sp>
      <p:pic>
        <p:nvPicPr>
          <p:cNvPr id="1026" name="Picture 2" descr="https://sybariticsinger.files.wordpress.com/2011/09/practice.jpg?w=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914401"/>
            <a:ext cx="4074933" cy="51816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Chrome Inspector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Chrome Inspector is Your Friend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" y="797235"/>
            <a:ext cx="9139238" cy="4491038"/>
          </a:xfrm>
          <a:prstGeom prst="rect">
            <a:avLst/>
          </a:prstGeom>
        </p:spPr>
      </p:pic>
      <p:sp>
        <p:nvSpPr>
          <p:cNvPr id="6" name="Shape 70"/>
          <p:cNvSpPr txBox="1"/>
          <p:nvPr/>
        </p:nvSpPr>
        <p:spPr>
          <a:xfrm>
            <a:off x="116682" y="5410200"/>
            <a:ext cx="8915400" cy="65412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To access chrome inspector, right click on a page. Then hit “Inspect.”</a:t>
            </a:r>
          </a:p>
          <a:p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It will allow you to inspect the HTML, CSS and more!</a:t>
            </a:r>
            <a:endParaRPr lang="en-US" sz="20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80604020202020204" charset="0"/>
                <a:cs typeface="Arial" panose="02080604020202020204" charset="0"/>
              </a:rPr>
              <a:t>Chrome Inspector is Your Friend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" y="990600"/>
            <a:ext cx="9139238" cy="38814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hape 70"/>
          <p:cNvSpPr txBox="1"/>
          <p:nvPr/>
        </p:nvSpPr>
        <p:spPr>
          <a:xfrm>
            <a:off x="116682" y="5181600"/>
            <a:ext cx="8915400" cy="654124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80604020202020204" charset="0"/>
                <a:cs typeface="Arial" panose="02080604020202020204" charset="0"/>
              </a:rPr>
              <a:t>You can even edit the HTML/CSS of a webpage and instantly view your changes in the browser! </a:t>
            </a:r>
          </a:p>
          <a:p>
            <a:r>
              <a:rPr lang="en-US" sz="2000" dirty="0">
                <a:latin typeface="Arial" panose="02080604020202020204" charset="0"/>
                <a:cs typeface="Arial" panose="02080604020202020204" charset="0"/>
              </a:rPr>
              <a:t>This works on any website, whether yours or not.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x-none" altLang="en-US" dirty="0"/>
              <a:t>Coming Soon</a:t>
            </a:r>
            <a:r>
              <a:rPr lang="en-US" dirty="0"/>
              <a:t>! 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0" y="2057400"/>
            <a:ext cx="9067800" cy="25459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We’ll be coming back to this </a:t>
            </a:r>
          </a:p>
          <a:p>
            <a:r>
              <a:rPr lang="x-none" alt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after the break</a:t>
            </a:r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.</a:t>
            </a:r>
            <a:endParaRPr lang="en-US" sz="4000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x-none" dirty="0"/>
              <a:t>LUNCH (30 mins)</a:t>
            </a:r>
            <a:endParaRPr lang="x-none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Chrome Inspector </a:t>
            </a:r>
            <a:r>
              <a:rPr lang="x-none" altLang="en-US" dirty="0"/>
              <a:t>Part Duex 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 You can edit any page’s HTML </a:t>
            </a:r>
            <a:r>
              <a:rPr lang="en-US" sz="2000" b="1" dirty="0">
                <a:solidFill>
                  <a:srgbClr val="000000"/>
                </a:solidFill>
                <a:latin typeface="Arial" panose="02080604020202020204" charset="0"/>
              </a:rPr>
              <a:t>and </a:t>
            </a: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CSS with Chrome Developer Tools. 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000" strike="noStrike" dirty="0">
                <a:solidFill>
                  <a:srgbClr val="000000"/>
                </a:solidFill>
                <a:latin typeface="Arial" panose="02080604020202020204" charset="0"/>
              </a:rPr>
              <a:t> Plus, you’ll see your results instantly. </a:t>
            </a:r>
            <a:endParaRPr dirty="0"/>
          </a:p>
        </p:txBody>
      </p:sp>
      <p:sp>
        <p:nvSpPr>
          <p:cNvPr id="247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Modifying Sites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8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(Chrome Developer Tools)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Homework Assignment</a:t>
            </a:r>
          </a:p>
        </p:txBody>
      </p:sp>
      <p:sp>
        <p:nvSpPr>
          <p:cNvPr id="5" name="Shape 70"/>
          <p:cNvSpPr txBox="1"/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Really, work hard on this assignment!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This assignment introduces you to fundamental concepts that we’ll be building the entire course-long.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Review In Class Material, </a:t>
            </a:r>
            <a:r>
              <a:rPr lang="en-US" sz="2200" b="1" i="1" dirty="0">
                <a:latin typeface="Arial" panose="02080604020202020204" charset="0"/>
                <a:cs typeface="Arial" panose="02080604020202020204" charset="0"/>
              </a:rPr>
              <a:t>especially</a:t>
            </a: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 Exercises:</a:t>
            </a:r>
            <a:br>
              <a:rPr lang="en-US" sz="2200" b="1" dirty="0">
                <a:latin typeface="Arial" panose="02080604020202020204" charset="0"/>
                <a:cs typeface="Arial" panose="02080604020202020204" charset="0"/>
              </a:rPr>
            </a:br>
            <a:r>
              <a:rPr lang="en-US" sz="2200" dirty="0">
                <a:latin typeface="Arial" panose="02080604020202020204" charset="0"/>
                <a:cs typeface="Arial" panose="02080604020202020204" charset="0"/>
                <a:hlinkClick r:id="rId3"/>
              </a:rPr>
              <a:t>https://uci.bootcampcontent.com</a:t>
            </a:r>
            <a:r>
              <a:rPr lang="en-US" sz="2200">
                <a:latin typeface="Arial" panose="02080604020202020204" charset="0"/>
                <a:cs typeface="Arial" panose="02080604020202020204" charset="0"/>
                <a:hlinkClick r:id="rId3"/>
              </a:rPr>
              <a:t>/UCI-Coding-Bootcamp/UCIRV201903FSF2-FT</a:t>
            </a:r>
            <a:r>
              <a:rPr lang="en-US" sz="2200">
                <a:latin typeface="Arial" panose="02080604020202020204" charset="0"/>
                <a:cs typeface="Arial" panose="02080604020202020204" charset="0"/>
              </a:rPr>
              <a:t> </a:t>
            </a:r>
            <a:endParaRPr lang="en-US" sz="2200" dirty="0">
              <a:latin typeface="Arial" panose="02080604020202020204" charset="0"/>
              <a:cs typeface="Arial" panose="02080604020202020204" charset="0"/>
            </a:endParaRP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Work with your peers!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It’s much better than screaming at your computer alone.</a:t>
            </a:r>
          </a:p>
          <a:p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  <a:p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Ask Questions on Slack!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Your peers, TAs, and Instructors are all here to help when they can. </a:t>
            </a:r>
            <a:endParaRPr lang="en-US" sz="2200" b="1" dirty="0">
              <a:latin typeface="Arial" panose="02080604020202020204" charset="0"/>
              <a:cs typeface="Arial" panose="0208060402020202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For the next 15 minutes, take a website you commonly use (Amazon, Google, Huff Po, etc.) and heavily modify it using the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Send a screenshot to the class’s slack profile when you’re done.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2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253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15 min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For the next 10 minutes, edit any site that you’ve been working on in-class or for homework with Chrome Developer Tools.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Be sure to at least modify: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Content (Change words)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Colors</a:t>
            </a: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Spacing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5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25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10 min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 panose="02080604020202020204" charset="0"/>
              </a:rPr>
              <a:t>CSS Resets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Loading Multiple CSS Files </a:t>
            </a:r>
          </a:p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***(Very Important!!!)***</a:t>
            </a:r>
            <a:endParaRPr dirty="0"/>
          </a:p>
        </p:txBody>
      </p:sp>
      <p:pic>
        <p:nvPicPr>
          <p:cNvPr id="260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</a:rPr>
              <a:t> An incredibly powerful technique: deploying multiple CSS files simultaneously.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</a:rPr>
              <a:t> This lets developers to create complex designs made up of abounding design elements.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</a:rPr>
              <a:t> Just remember: </a:t>
            </a:r>
            <a:r>
              <a:rPr lang="en-US" b="1" i="1" u="sng" strike="noStrike" dirty="0">
                <a:solidFill>
                  <a:srgbClr val="000000"/>
                </a:solidFill>
                <a:latin typeface="Arial" panose="02080604020202020204" charset="0"/>
              </a:rPr>
              <a:t>the loading order matters!!!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(1-3_CSSFiles.html | </a:t>
            </a:r>
            <a:r>
              <a:rPr lang="x-none" alt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0</a:t>
            </a: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3-MultipleCSS)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What Browser?</a:t>
            </a:r>
          </a:p>
        </p:txBody>
      </p:sp>
      <p:sp>
        <p:nvSpPr>
          <p:cNvPr id="265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By a show of hands…</a:t>
            </a:r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Which browser do you use?</a:t>
            </a: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Battle of the Browsers</a:t>
            </a:r>
          </a:p>
        </p:txBody>
      </p:sp>
      <p:pic>
        <p:nvPicPr>
          <p:cNvPr id="267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268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Under the hood, web browsers often </a:t>
            </a:r>
            <a:r>
              <a:rPr lang="en-US" sz="2200" b="1" u="sng" strike="noStrike" dirty="0">
                <a:solidFill>
                  <a:srgbClr val="000000"/>
                </a:solidFill>
                <a:latin typeface="Arial" panose="02080604020202020204" charset="0"/>
              </a:rPr>
              <a:t>render web pages differently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than their competition.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These disparities could mean HTML/CSS displaying differently in each web client.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Because of these potential divergences, web developers need to make their websites </a:t>
            </a:r>
            <a:r>
              <a:rPr lang="en-US" sz="2200" b="1" u="sng" strike="noStrike" dirty="0">
                <a:solidFill>
                  <a:srgbClr val="000000"/>
                </a:solidFill>
                <a:latin typeface="Arial" panose="02080604020202020204" charset="0"/>
              </a:rPr>
              <a:t>cross-browser compatible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.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Reset.css (or Normalize.css)</a:t>
            </a:r>
          </a:p>
        </p:txBody>
      </p:sp>
      <p:pic>
        <p:nvPicPr>
          <p:cNvPr id="27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1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</a:t>
            </a:r>
            <a:r>
              <a:rPr lang="en-US" sz="2200" strike="noStrike" dirty="0" err="1">
                <a:solidFill>
                  <a:srgbClr val="000000"/>
                </a:solidFill>
                <a:latin typeface="Arial" panose="02080604020202020204" charset="0"/>
              </a:rPr>
              <a:t>Reset.css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will “reset” all browser-specific CSS. This means your site will appear the same in all browsers.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Arial" panose="02080604020202020204" charset="0"/>
              <a:buChar char="•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However, you will have to re-style everything yourself.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</a:t>
            </a:r>
            <a:r>
              <a:rPr lang="x-none" alt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e</a:t>
            </a:r>
            <a:r>
              <a:rPr lang="en-US" sz="3600" i="1" strike="noStrike" dirty="0" err="1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xample.html</a:t>
            </a: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| </a:t>
            </a:r>
            <a:r>
              <a:rPr lang="x-none" alt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0</a:t>
            </a: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4-ResetCSS)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Why CSS Resets Matter</a:t>
            </a:r>
          </a:p>
        </p:txBody>
      </p:sp>
      <p:sp>
        <p:nvSpPr>
          <p:cNvPr id="275" name="CustomShape 2"/>
          <p:cNvSpPr/>
          <p:nvPr/>
        </p:nvSpPr>
        <p:spPr>
          <a:xfrm>
            <a:off x="304920" y="1295400"/>
            <a:ext cx="874008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 charset="0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It’s important for creating browser-compatible websites</a:t>
            </a:r>
            <a:endParaRPr lang="en-US"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It’s an example of using someone else’s CSS in </a:t>
            </a:r>
            <a:r>
              <a:rPr lang="en-US" sz="2200" i="1" u="sng" strike="noStrike" dirty="0">
                <a:solidFill>
                  <a:srgbClr val="000000"/>
                </a:solidFill>
                <a:latin typeface="Arial" panose="02080604020202020204" charset="0"/>
              </a:rPr>
              <a:t>your </a:t>
            </a: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website!!!</a:t>
            </a:r>
            <a:endParaRPr lang="en-US"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endParaRPr dirty="0"/>
          </a:p>
          <a:p>
            <a:pPr>
              <a:lnSpc>
                <a:spcPct val="100000"/>
              </a:lnSpc>
              <a:buFont typeface="Calibri Light" charset="0"/>
              <a:buAutoNum type="arabicPeriod"/>
            </a:pPr>
            <a:r>
              <a:rPr lang="en-US" sz="2200" strike="noStrike" dirty="0">
                <a:solidFill>
                  <a:srgbClr val="000000"/>
                </a:solidFill>
                <a:latin typeface="Arial" panose="02080604020202020204" charset="0"/>
              </a:rPr>
              <a:t> It’s a common Front-End Developer Interview question.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Most Important of All….</a:t>
            </a:r>
          </a:p>
        </p:txBody>
      </p:sp>
      <p:sp>
        <p:nvSpPr>
          <p:cNvPr id="5" name="Shape 70"/>
          <p:cNvSpPr txBox="1"/>
          <p:nvPr/>
        </p:nvSpPr>
        <p:spPr>
          <a:xfrm>
            <a:off x="304799" y="5715000"/>
            <a:ext cx="8740775" cy="592776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>
                <a:latin typeface="Arial" panose="02080604020202020204" charset="0"/>
                <a:cs typeface="Arial" panose="02080604020202020204" charset="0"/>
              </a:rPr>
              <a:t>Just Submit SOMETHING </a:t>
            </a:r>
            <a:r>
              <a:rPr lang="en-US" sz="2200" dirty="0">
                <a:latin typeface="Arial" panose="02080604020202020204" charset="0"/>
                <a:cs typeface="Arial" panose="02080604020202020204" charset="0"/>
              </a:rPr>
              <a:t>(even if it seems pretty crummy)!</a:t>
            </a:r>
          </a:p>
        </p:txBody>
      </p:sp>
      <p:pic>
        <p:nvPicPr>
          <p:cNvPr id="1026" name="Picture 2" descr="http://theloushe.typepad.com/.a/6a00d83454c42469e201676183a3ad970b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914400"/>
            <a:ext cx="6172200" cy="460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282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Follow the instructions given via Slack to incorporate a </a:t>
            </a:r>
            <a:r>
              <a:rPr lang="en-US" sz="2400" b="1" strike="noStrike" dirty="0" err="1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reset.css</a:t>
            </a: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file into a basic HTML file.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Note the impact the reset file makes after its inclusion.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4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10 min</a:t>
            </a: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>
                <a:solidFill>
                  <a:srgbClr val="FFFFFF"/>
                </a:solidFill>
                <a:latin typeface="Arial" panose="02080604020202020204" charset="0"/>
              </a:rPr>
              <a:t>To the Web with GitHub!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The Internet</a:t>
            </a:r>
          </a:p>
        </p:txBody>
      </p:sp>
      <p:sp>
        <p:nvSpPr>
          <p:cNvPr id="28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 panose="02080604020202020204" charset="0"/>
              </a:rPr>
              <a:t>A deep and complex diagram above on how the internet works.</a:t>
            </a:r>
          </a:p>
        </p:txBody>
      </p:sp>
      <p:pic>
        <p:nvPicPr>
          <p:cNvPr id="288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The World Will See Our Greatness!</a:t>
            </a:r>
          </a:p>
        </p:txBody>
      </p:sp>
      <p:sp>
        <p:nvSpPr>
          <p:cNvPr id="290" name="CustomShape 2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GitHub provides hosting for static websites – </a:t>
            </a:r>
            <a:r>
              <a:rPr lang="en-US" sz="2000" strike="noStrike" dirty="0">
                <a:solidFill>
                  <a:srgbClr val="000000"/>
                </a:solidFill>
                <a:latin typeface="Arial" panose="02080604020202020204" charset="0"/>
              </a:rPr>
              <a:t>which means we can </a:t>
            </a:r>
            <a:r>
              <a:rPr lang="en-US" sz="2000" u="sng" strike="noStrike" dirty="0">
                <a:solidFill>
                  <a:srgbClr val="000000"/>
                </a:solidFill>
                <a:latin typeface="Arial" panose="02080604020202020204" charset="0"/>
              </a:rPr>
              <a:t>deploy</a:t>
            </a:r>
            <a:r>
              <a:rPr lang="en-US" sz="2000" strike="noStrike" dirty="0">
                <a:solidFill>
                  <a:srgbClr val="000000"/>
                </a:solidFill>
                <a:latin typeface="Arial" panose="02080604020202020204" charset="0"/>
              </a:rPr>
              <a:t> our websites and applications onto their servers for the world to see.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80" y="988860"/>
            <a:ext cx="6350000" cy="3810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Together Now…</a:t>
            </a:r>
          </a:p>
        </p:txBody>
      </p:sp>
      <p:sp>
        <p:nvSpPr>
          <p:cNvPr id="293" name="CustomShape 2"/>
          <p:cNvSpPr/>
          <p:nvPr/>
        </p:nvSpPr>
        <p:spPr>
          <a:xfrm>
            <a:off x="304920" y="2590920"/>
            <a:ext cx="8534160" cy="18577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Let’s all login to GitHub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(GitHub Pages Deployment - Personal)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Deploying Static Personal Site –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 panose="0208060402020202020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new repo that is named `_username_.</a:t>
            </a:r>
            <a:r>
              <a:rPr lang="en-US" sz="2400" dirty="0" err="1"/>
              <a:t>github.io</a:t>
            </a:r>
            <a:r>
              <a:rPr lang="en-US" sz="2400" dirty="0"/>
              <a:t>`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Navigate into a folder and clone the repo into it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Build your 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Add, commit, and push your changes into the repository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Time to take your newfangled website and deploy it to the cloud</a:t>
            </a:r>
            <a:r>
              <a:rPr lang="en-US" sz="2400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 (in this case, GitHub Pages).</a:t>
            </a:r>
            <a:endParaRPr lang="en-US" sz="2400" strike="noStrike" dirty="0">
              <a:solidFill>
                <a:srgbClr val="000000"/>
              </a:solidFill>
              <a:latin typeface="Arial" panose="02080604020202020204" charset="0"/>
              <a:ea typeface="Roboto" pitchFamily="2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 panose="02080604020202020204" charset="0"/>
              <a:ea typeface="Roboto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15 min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INSTRUCTOR DEMO!</a:t>
            </a:r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(GitHub Pages Deployment - Project) 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Deploying </a:t>
            </a:r>
            <a:r>
              <a:rPr lang="en-US" sz="2400" b="1" dirty="0">
                <a:solidFill>
                  <a:srgbClr val="000000"/>
                </a:solidFill>
                <a:latin typeface="Arial" panose="02080604020202020204" charset="0"/>
              </a:rPr>
              <a:t>a </a:t>
            </a: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Static </a:t>
            </a:r>
            <a:r>
              <a:rPr lang="en-US" sz="2400" b="1" dirty="0">
                <a:solidFill>
                  <a:srgbClr val="000000"/>
                </a:solidFill>
                <a:latin typeface="Arial" panose="02080604020202020204" charset="0"/>
              </a:rPr>
              <a:t>Project </a:t>
            </a: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</a:rPr>
              <a:t>Site – GitHub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 panose="02080604020202020204" charset="0"/>
              </a:rPr>
              <a:t>Basic Steps: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 panose="02080604020202020204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 1. Create a new repository on your GitHub account. You can name this repository whatever you would like.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2. Once inside of the repository, create a new file and name it `</a:t>
            </a:r>
            <a:r>
              <a:rPr lang="en-US" dirty="0" err="1"/>
              <a:t>index.html</a:t>
            </a:r>
            <a:r>
              <a:rPr lang="en-US" dirty="0"/>
              <a:t>`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3. Add some very basic HTML into this file, save it, and then navigate into your repository's Settings tab.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4. Scroll down to the GitHub Pages section and then, in the section labeled "Source", select that you would like to use the master branch as your source.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5. Navigate to `&lt;username&gt;.</a:t>
            </a:r>
            <a:r>
              <a:rPr lang="en-US" dirty="0" err="1"/>
              <a:t>github.io</a:t>
            </a:r>
            <a:r>
              <a:rPr lang="en-US" dirty="0"/>
              <a:t>/&lt;</a:t>
            </a:r>
            <a:r>
              <a:rPr lang="en-US" dirty="0" err="1"/>
              <a:t>repositoryname</a:t>
            </a:r>
            <a:r>
              <a:rPr lang="en-US" dirty="0"/>
              <a:t>&gt;` and you will find that your new web page has gone live!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Warning!</a:t>
            </a: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Build a newfangled website, and deploy it to GitHub Pages as a project instead of a personal site.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 panose="02080604020202020204" charset="0"/>
              <a:ea typeface="Roboto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Additional 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 panose="02080604020202020204" charset="0"/>
              </a:rPr>
              <a:t>&gt; YOUR TURN!!</a:t>
            </a:r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Suggested Time: </a:t>
            </a:r>
            <a:r>
              <a:rPr lang="en-US" strike="noStrike" dirty="0">
                <a:solidFill>
                  <a:srgbClr val="000000"/>
                </a:solidFill>
                <a:latin typeface="Arial" panose="02080604020202020204" charset="0"/>
                <a:ea typeface="Roboto" pitchFamily="2" charset="0"/>
              </a:rPr>
              <a:t>15 min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Recap + Reassurances</a:t>
            </a: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dn.studiocalico.com/pictures/images/000/331/522/large/You_Got_This_Background_original.jpg?14320530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-76200"/>
            <a:ext cx="8686800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Brace Yourselves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52400" y="653854"/>
            <a:ext cx="891540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Today is going to be a bit tough.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228600" y="5181600"/>
            <a:ext cx="8915400" cy="10981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55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But trust us! </a:t>
            </a:r>
          </a:p>
          <a:p>
            <a:r>
              <a:rPr lang="en-US" sz="6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It will all look easy a few weeks from now.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F8D9D-587F-4D45-A253-470191CF9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35633"/>
            <a:ext cx="5711286" cy="366236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Brace Yourselves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0" y="2057400"/>
            <a:ext cx="9067800" cy="254597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Don’t expect to understand EVERYTHING at once. </a:t>
            </a:r>
          </a:p>
          <a:p>
            <a:endParaRPr lang="en-US" sz="4000" b="1" i="1" dirty="0">
              <a:latin typeface="Arial" panose="02080604020202020204" charset="0"/>
              <a:ea typeface="Roboto" pitchFamily="2" charset="0"/>
              <a:cs typeface="Arial" panose="02080604020202020204" charset="0"/>
            </a:endParaRPr>
          </a:p>
          <a:p>
            <a:r>
              <a:rPr lang="en-US" sz="4000" i="1" dirty="0">
                <a:latin typeface="Arial" panose="02080604020202020204" charset="0"/>
                <a:ea typeface="Roboto" pitchFamily="2" charset="0"/>
                <a:cs typeface="Arial" panose="02080604020202020204" charset="0"/>
              </a:rPr>
              <a:t>Today is all about getting immersed.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Recap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in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1501</Words>
  <Application>Microsoft Macintosh PowerPoint</Application>
  <PresentationFormat>On-screen Show (4:3)</PresentationFormat>
  <Paragraphs>299</Paragraphs>
  <Slides>63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Roboto</vt:lpstr>
      <vt:lpstr>Main_Unbranded</vt:lpstr>
      <vt:lpstr>Heroes of CSS</vt:lpstr>
      <vt:lpstr>Admin Work</vt:lpstr>
      <vt:lpstr>Homework Assignment</vt:lpstr>
      <vt:lpstr>Homework Assignment</vt:lpstr>
      <vt:lpstr>Most Important of All….</vt:lpstr>
      <vt:lpstr>Warning!</vt:lpstr>
      <vt:lpstr>Brace Yourselves</vt:lpstr>
      <vt:lpstr>Brace Yourselves</vt:lpstr>
      <vt:lpstr>CSS Recap</vt:lpstr>
      <vt:lpstr>Critical Question</vt:lpstr>
      <vt:lpstr>HTML / CSS Definitions (*yawn* unimportant)</vt:lpstr>
      <vt:lpstr>HTML / CSS Analogy</vt:lpstr>
      <vt:lpstr>Basic HTML Page - Result</vt:lpstr>
      <vt:lpstr>Enter CSS - Result</vt:lpstr>
      <vt:lpstr>Critical Question</vt:lpstr>
      <vt:lpstr>CSS Syntax</vt:lpstr>
      <vt:lpstr>Lingering Questions</vt:lpstr>
      <vt:lpstr>CSS Positioning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Advice</vt:lpstr>
      <vt:lpstr>Chrome Inspector</vt:lpstr>
      <vt:lpstr>PowerPoint Presentation</vt:lpstr>
      <vt:lpstr>PowerPoint Presentation</vt:lpstr>
      <vt:lpstr>Coming Soon! </vt:lpstr>
      <vt:lpstr>LUNCH (30 mins)</vt:lpstr>
      <vt:lpstr>Chrome Inspector Part Duex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 + Reassurances</vt:lpstr>
      <vt:lpstr>PowerPoint Presentation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Microsoft Office User</cp:lastModifiedBy>
  <cp:revision>1521</cp:revision>
  <cp:lastPrinted>2017-05-13T15:45:23Z</cp:lastPrinted>
  <dcterms:created xsi:type="dcterms:W3CDTF">2017-05-13T15:45:23Z</dcterms:created>
  <dcterms:modified xsi:type="dcterms:W3CDTF">2019-03-04T18:10:41Z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