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404040"/>
          </a:solidFill>
        </a:fill>
      </a:tcStyle>
    </a:band2H>
    <a:firstCol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04040"/>
          </a:solidFill>
        </a:fill>
      </a:tcStyle>
    </a:lastRow>
    <a:fir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38100" cap="flat">
              <a:solidFill>
                <a:srgbClr val="404040"/>
              </a:solidFill>
              <a:prstDash val="solid"/>
              <a:round/>
            </a:ln>
          </a:top>
          <a:bottom>
            <a:ln w="127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404040"/>
        </a:fontRef>
        <a:srgbClr val="404040"/>
      </a:tcTxStyle>
      <a:tcStyle>
        <a:tcBdr>
          <a:left>
            <a:ln w="12700" cap="flat">
              <a:solidFill>
                <a:srgbClr val="404040"/>
              </a:solidFill>
              <a:prstDash val="solid"/>
              <a:round/>
            </a:ln>
          </a:left>
          <a:right>
            <a:ln w="12700" cap="flat">
              <a:solidFill>
                <a:srgbClr val="404040"/>
              </a:solidFill>
              <a:prstDash val="solid"/>
              <a:round/>
            </a:ln>
          </a:right>
          <a:top>
            <a:ln w="12700" cap="flat">
              <a:solidFill>
                <a:srgbClr val="404040"/>
              </a:solidFill>
              <a:prstDash val="solid"/>
              <a:round/>
            </a:ln>
          </a:top>
          <a:bottom>
            <a:ln w="38100" cap="flat">
              <a:solidFill>
                <a:srgbClr val="404040"/>
              </a:solidFill>
              <a:prstDash val="solid"/>
              <a:round/>
            </a:ln>
          </a:bottom>
          <a:insideH>
            <a:ln w="12700" cap="flat">
              <a:solidFill>
                <a:srgbClr val="404040"/>
              </a:solidFill>
              <a:prstDash val="solid"/>
              <a:round/>
            </a:ln>
          </a:insideH>
          <a:insideV>
            <a:ln w="12700" cap="flat">
              <a:solidFill>
                <a:srgbClr val="40404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4" name="Shape 53"/>
          <p:cNvSpPr/>
          <p:nvPr/>
        </p:nvSpPr>
        <p:spPr>
          <a:xfrm>
            <a:off x="426886" y="3737612"/>
            <a:ext cx="6335869" cy="342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" name="Shape 54"/>
          <p:cNvSpPr txBox="1"/>
          <p:nvPr/>
        </p:nvSpPr>
        <p:spPr>
          <a:xfrm>
            <a:off x="426886" y="4019051"/>
            <a:ext cx="3535517" cy="34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6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5" name="Shape 67"/>
          <p:cNvSpPr/>
          <p:nvPr/>
        </p:nvSpPr>
        <p:spPr>
          <a:xfrm>
            <a:off x="426886" y="3737612"/>
            <a:ext cx="6335869" cy="3429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 sz="41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7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80"/>
          <p:cNvSpPr/>
          <p:nvPr/>
        </p:nvSpPr>
        <p:spPr>
          <a:xfrm>
            <a:off x="-2" y="653851"/>
            <a:ext cx="9144005" cy="7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9183" y="6247132"/>
            <a:ext cx="224019" cy="2184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87827" marR="0" indent="-244928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5920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214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React Week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efore we begi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we begin…</a:t>
            </a:r>
          </a:p>
        </p:txBody>
      </p:sp>
      <p:sp>
        <p:nvSpPr>
          <p:cNvPr id="94" name="Well… You could. But that would defeat the purpose of our Presentational Component.  • We want to separate concerns, so it’s important that the Image Component has one simple job: Show the image."/>
          <p:cNvSpPr txBox="1"/>
          <p:nvPr/>
        </p:nvSpPr>
        <p:spPr>
          <a:xfrm>
            <a:off x="777995" y="1167130"/>
            <a:ext cx="7588009" cy="306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t>Utilizing the Context API can be very helpful, but it comes at a cost. Adding stateful logic to a component creates a dependent relationship to another component. This is known as </a:t>
            </a:r>
            <a:r>
              <a:rPr b="1"/>
              <a:t>coupling</a:t>
            </a:r>
            <a:r>
              <a:t>.</a:t>
            </a:r>
          </a:p>
          <a:p>
            <a:pPr>
              <a:defRPr sz="22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t>When writing applications, it is best to keep components </a:t>
            </a:r>
            <a:r>
              <a:rPr b="1"/>
              <a:t>loosely coupled</a:t>
            </a:r>
            <a:r>
              <a:t> so that you can change one without affecting the other. This also helps ensure reusability.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hat does this all mea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this all mean?</a:t>
            </a:r>
          </a:p>
        </p:txBody>
      </p:sp>
      <p:sp>
        <p:nvSpPr>
          <p:cNvPr id="97" name="Try to be mindful of how often you’re using the Context API.…"/>
          <p:cNvSpPr txBox="1"/>
          <p:nvPr/>
        </p:nvSpPr>
        <p:spPr>
          <a:xfrm>
            <a:off x="326530" y="881381"/>
            <a:ext cx="8490940" cy="17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20578" indent="-220578">
              <a:buSzPct val="100000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t>Try to be mindful of how often you’re using the Context API.</a:t>
            </a:r>
          </a:p>
          <a:p>
            <a:pPr>
              <a:defRPr sz="2200"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20578" indent="-220578">
              <a:buSzPct val="100000"/>
              <a:buChar char="•"/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t>If you find yourself using the Context API throughout several components, it may be time to consider using Redux or another state management library.</a:t>
            </a:r>
          </a:p>
        </p:txBody>
      </p:sp>
      <p:sp>
        <p:nvSpPr>
          <p:cNvPr id="98" name="REMEMBER: There’s no “perfect” way to structure your application. Sometimes, you may be late into development before you realize that you need to use the Context API. This is completely normal!"/>
          <p:cNvSpPr txBox="1"/>
          <p:nvPr/>
        </p:nvSpPr>
        <p:spPr>
          <a:xfrm>
            <a:off x="571050" y="4640582"/>
            <a:ext cx="8001900" cy="1412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rPr b="1"/>
              <a:t>REMEMBER</a:t>
            </a:r>
            <a:r>
              <a:t>: There’s no “perfect” way to structure your application. Sometimes, you may be late into development before you realize that you need to use the Context API. This is completely normal!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et’s see it in action!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Let’s see it in action!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237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Giving Context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239"/>
          <p:cNvSpPr txBox="1"/>
          <p:nvPr>
            <p:ph type="title"/>
          </p:nvPr>
        </p:nvSpPr>
        <p:spPr>
          <a:xfrm>
            <a:off x="304795" y="-3"/>
            <a:ext cx="5470535" cy="653860"/>
          </a:xfrm>
          <a:prstGeom prst="rect">
            <a:avLst/>
          </a:prstGeom>
        </p:spPr>
        <p:txBody>
          <a:bodyPr/>
          <a:lstStyle/>
          <a:p>
            <a:pPr/>
            <a:r>
              <a:t>Remember this?</a:t>
            </a:r>
          </a:p>
        </p:txBody>
      </p:sp>
      <p:sp>
        <p:nvSpPr>
          <p:cNvPr id="56" name="Shape 241"/>
          <p:cNvSpPr txBox="1"/>
          <p:nvPr/>
        </p:nvSpPr>
        <p:spPr>
          <a:xfrm>
            <a:off x="130626" y="4787898"/>
            <a:ext cx="8882748" cy="1061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Individual React components each have their own lifecycles.</a:t>
            </a:r>
          </a:p>
          <a:p>
            <a:pPr marL="285750" indent="-285750">
              <a:buSzPct val="1000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The most common ways to update a component include passing new props, setState, componentDidMount, and componentDidUpdate.</a:t>
            </a:r>
          </a:p>
        </p:txBody>
      </p:sp>
      <p:pic>
        <p:nvPicPr>
          <p:cNvPr id="5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24527"/>
            <a:ext cx="9144000" cy="3178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et’s Think About It…"/>
          <p:cNvSpPr txBox="1"/>
          <p:nvPr>
            <p:ph type="title"/>
          </p:nvPr>
        </p:nvSpPr>
        <p:spPr>
          <a:xfrm>
            <a:off x="304800" y="-2"/>
            <a:ext cx="5470527" cy="653858"/>
          </a:xfrm>
          <a:prstGeom prst="rect">
            <a:avLst/>
          </a:prstGeom>
        </p:spPr>
        <p:txBody>
          <a:bodyPr/>
          <a:lstStyle>
            <a:lvl1pPr defTabSz="786383">
              <a:defRPr sz="2000"/>
            </a:lvl1pPr>
          </a:lstStyle>
          <a:p>
            <a:pPr/>
            <a:r>
              <a:t>Our first activity triggered multiple renders</a:t>
            </a:r>
          </a:p>
        </p:txBody>
      </p:sp>
      <p:sp>
        <p:nvSpPr>
          <p:cNvPr id="60" name="Rectangle"/>
          <p:cNvSpPr/>
          <p:nvPr/>
        </p:nvSpPr>
        <p:spPr>
          <a:xfrm>
            <a:off x="698498" y="1525490"/>
            <a:ext cx="2545385" cy="1270003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1" name="Page Component"/>
          <p:cNvSpPr txBox="1"/>
          <p:nvPr/>
        </p:nvSpPr>
        <p:spPr>
          <a:xfrm>
            <a:off x="1064383" y="1981423"/>
            <a:ext cx="1813615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Page Component</a:t>
            </a:r>
          </a:p>
        </p:txBody>
      </p:sp>
      <p:sp>
        <p:nvSpPr>
          <p:cNvPr id="62" name="Arrow"/>
          <p:cNvSpPr/>
          <p:nvPr/>
        </p:nvSpPr>
        <p:spPr>
          <a:xfrm rot="5400000">
            <a:off x="1644263" y="3043336"/>
            <a:ext cx="628456" cy="628457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40404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3" name="Image"/>
          <p:cNvSpPr txBox="1"/>
          <p:nvPr/>
        </p:nvSpPr>
        <p:spPr>
          <a:xfrm>
            <a:off x="2435984" y="3178497"/>
            <a:ext cx="71704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Image</a:t>
            </a:r>
          </a:p>
        </p:txBody>
      </p:sp>
      <p:sp>
        <p:nvSpPr>
          <p:cNvPr id="64" name="Rectangle"/>
          <p:cNvSpPr/>
          <p:nvPr/>
        </p:nvSpPr>
        <p:spPr>
          <a:xfrm>
            <a:off x="698499" y="4062507"/>
            <a:ext cx="2545385" cy="1270002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5" name="Gallery Component"/>
          <p:cNvSpPr txBox="1"/>
          <p:nvPr/>
        </p:nvSpPr>
        <p:spPr>
          <a:xfrm>
            <a:off x="921925" y="4518440"/>
            <a:ext cx="207313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Gallery Component</a:t>
            </a:r>
          </a:p>
        </p:txBody>
      </p:sp>
      <p:sp>
        <p:nvSpPr>
          <p:cNvPr id="66" name="Rectangle"/>
          <p:cNvSpPr/>
          <p:nvPr/>
        </p:nvSpPr>
        <p:spPr>
          <a:xfrm>
            <a:off x="5397499" y="4062507"/>
            <a:ext cx="2545385" cy="1270002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7" name="Card Component"/>
          <p:cNvSpPr txBox="1"/>
          <p:nvPr/>
        </p:nvSpPr>
        <p:spPr>
          <a:xfrm>
            <a:off x="5765003" y="4518438"/>
            <a:ext cx="1810377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Card Component</a:t>
            </a:r>
          </a:p>
        </p:txBody>
      </p:sp>
      <p:sp>
        <p:nvSpPr>
          <p:cNvPr id="68" name="Arrow"/>
          <p:cNvSpPr/>
          <p:nvPr/>
        </p:nvSpPr>
        <p:spPr>
          <a:xfrm>
            <a:off x="4006463" y="4588738"/>
            <a:ext cx="628456" cy="62845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40404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69" name="Image"/>
          <p:cNvSpPr txBox="1"/>
          <p:nvPr/>
        </p:nvSpPr>
        <p:spPr>
          <a:xfrm>
            <a:off x="3962167" y="4165098"/>
            <a:ext cx="71704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Image</a:t>
            </a:r>
          </a:p>
        </p:txBody>
      </p:sp>
      <p:sp>
        <p:nvSpPr>
          <p:cNvPr id="70" name="Rectangle"/>
          <p:cNvSpPr/>
          <p:nvPr/>
        </p:nvSpPr>
        <p:spPr>
          <a:xfrm>
            <a:off x="5397499" y="1525490"/>
            <a:ext cx="2545385" cy="1270003"/>
          </a:xfrm>
          <a:prstGeom prst="rect">
            <a:avLst/>
          </a:prstGeom>
          <a:solidFill>
            <a:srgbClr val="2E75B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1" name="Image Component"/>
          <p:cNvSpPr txBox="1"/>
          <p:nvPr/>
        </p:nvSpPr>
        <p:spPr>
          <a:xfrm>
            <a:off x="5695072" y="1981424"/>
            <a:ext cx="195023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Image Component</a:t>
            </a:r>
          </a:p>
        </p:txBody>
      </p:sp>
      <p:sp>
        <p:nvSpPr>
          <p:cNvPr id="72" name="Arrow"/>
          <p:cNvSpPr/>
          <p:nvPr/>
        </p:nvSpPr>
        <p:spPr>
          <a:xfrm rot="16200000">
            <a:off x="6597263" y="3092264"/>
            <a:ext cx="628456" cy="628456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404040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3" name="Image"/>
          <p:cNvSpPr txBox="1"/>
          <p:nvPr/>
        </p:nvSpPr>
        <p:spPr>
          <a:xfrm>
            <a:off x="5613167" y="3249932"/>
            <a:ext cx="717048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Image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Imagine how complicated passing state could get…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>
            <a:lvl1pPr defTabSz="777240">
              <a:defRPr sz="2000"/>
            </a:lvl1pPr>
          </a:lstStyle>
          <a:p>
            <a:pPr/>
            <a:r>
              <a:t>Imagine how complicated passing state could get…</a:t>
            </a:r>
          </a:p>
        </p:txBody>
      </p:sp>
      <p:sp>
        <p:nvSpPr>
          <p:cNvPr id="76" name="• In larger applications, passing props down several levels quickly adds layers of complexity to your app."/>
          <p:cNvSpPr txBox="1"/>
          <p:nvPr/>
        </p:nvSpPr>
        <p:spPr>
          <a:xfrm>
            <a:off x="1268676" y="5253368"/>
            <a:ext cx="6606648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• In larger applications, passing props down several levels quickly adds layers of complexity to your app.</a:t>
            </a:r>
          </a:p>
        </p:txBody>
      </p:sp>
      <p:pic>
        <p:nvPicPr>
          <p:cNvPr id="7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2101" y="973156"/>
            <a:ext cx="6379799" cy="3981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ntroducing… Prop Drilling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Introducing… Prop Drilling</a:t>
            </a:r>
          </a:p>
        </p:txBody>
      </p:sp>
      <p:sp>
        <p:nvSpPr>
          <p:cNvPr id="80" name="Prop Drilling, a phrase coined by Kent Dodds, is the process you have to go through to get data to parts of the React Component tree.…"/>
          <p:cNvSpPr txBox="1"/>
          <p:nvPr/>
        </p:nvSpPr>
        <p:spPr>
          <a:xfrm>
            <a:off x="674839" y="1344931"/>
            <a:ext cx="7794322" cy="2720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latin typeface="+mj-lt"/>
                <a:ea typeface="+mj-ea"/>
                <a:cs typeface="+mj-cs"/>
                <a:sym typeface="Calibri"/>
              </a:defRPr>
            </a:pPr>
            <a:r>
              <a:t>Prop Drilling</a:t>
            </a:r>
            <a:r>
              <a:rPr b="0"/>
              <a:t>, a phrase coined by Kent Dodds, is the process you have to go through to get data to parts of the React Component tree. 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180472" indent="-180472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Although it seems tedious, prop drilling is often necessary to avoid complicating the global state of your application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• Remember, it’s often best to keep our state as close to where it’s relevant as possible.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A5D5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Why can’t we just add state to the lowest level component?…"/>
          <p:cNvSpPr txBox="1"/>
          <p:nvPr/>
        </p:nvSpPr>
        <p:spPr>
          <a:xfrm>
            <a:off x="1021750" y="2538731"/>
            <a:ext cx="7100500" cy="178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3000">
                <a:latin typeface="+mj-lt"/>
                <a:ea typeface="+mj-ea"/>
                <a:cs typeface="+mj-cs"/>
                <a:sym typeface="Calibri"/>
              </a:defRPr>
            </a:pPr>
            <a:r>
              <a:t>Why can’t we just add state to the lowest level component?</a:t>
            </a:r>
          </a:p>
          <a:p>
            <a:pPr algn="ctr">
              <a:defRPr sz="3000">
                <a:latin typeface="+mj-lt"/>
                <a:ea typeface="+mj-ea"/>
                <a:cs typeface="+mj-cs"/>
                <a:sym typeface="Calibri"/>
              </a:defRPr>
            </a:pPr>
          </a:p>
          <a:p>
            <a:pPr algn="ctr">
              <a:defRPr sz="2400">
                <a:latin typeface="+mj-lt"/>
                <a:ea typeface="+mj-ea"/>
                <a:cs typeface="+mj-cs"/>
                <a:sym typeface="Calibri"/>
              </a:defRPr>
            </a:pPr>
            <a:r>
              <a:t>(Image component from our activity)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Well… You could. But that would defeat the purpose of our Presentational Component.  • We want to separate concerns, so it’s important that the Image Component has one simple job: Show the image."/>
          <p:cNvSpPr txBox="1"/>
          <p:nvPr/>
        </p:nvSpPr>
        <p:spPr>
          <a:xfrm>
            <a:off x="777995" y="1167130"/>
            <a:ext cx="7588009" cy="17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200">
                <a:latin typeface="+mj-lt"/>
                <a:ea typeface="+mj-ea"/>
                <a:cs typeface="+mj-cs"/>
                <a:sym typeface="Calibri"/>
              </a:defRPr>
            </a:pPr>
            <a:r>
              <a:t>Well… You could. But that would defeat the purpose of our Presentational Component.</a:t>
            </a:r>
            <a:br/>
            <a:br/>
            <a:r>
              <a:t>• We want to separate concerns, so it’s important that the Image Component has </a:t>
            </a:r>
            <a:r>
              <a:rPr i="1"/>
              <a:t>one</a:t>
            </a:r>
            <a:r>
              <a:t> simple job: Show the image.</a:t>
            </a:r>
          </a:p>
        </p:txBody>
      </p:sp>
      <p:sp>
        <p:nvSpPr>
          <p:cNvPr id="85" name="You have ONE job…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You have ONE job…</a:t>
            </a:r>
          </a:p>
        </p:txBody>
      </p:sp>
      <p:pic>
        <p:nvPicPr>
          <p:cNvPr id="86" name="frame.jpeg" descr="fram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596" y="4005445"/>
            <a:ext cx="1985354" cy="1647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brain.png" descr="brai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050" y="3836689"/>
            <a:ext cx="1985354" cy="198535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eparate the logic and the looks"/>
          <p:cNvSpPr txBox="1"/>
          <p:nvPr/>
        </p:nvSpPr>
        <p:spPr>
          <a:xfrm>
            <a:off x="2866265" y="4430855"/>
            <a:ext cx="3419953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Separate the </a:t>
            </a:r>
            <a:r>
              <a:rPr i="1"/>
              <a:t>logic</a:t>
            </a:r>
            <a:r>
              <a:t> and the </a:t>
            </a:r>
            <a:r>
              <a:rPr i="1"/>
              <a:t>looks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ive it some context!"/>
          <p:cNvSpPr txBox="1"/>
          <p:nvPr>
            <p:ph type="title"/>
          </p:nvPr>
        </p:nvSpPr>
        <p:spPr>
          <a:xfrm>
            <a:off x="304800" y="-1"/>
            <a:ext cx="5470527" cy="653856"/>
          </a:xfrm>
          <a:prstGeom prst="rect">
            <a:avLst/>
          </a:prstGeom>
        </p:spPr>
        <p:txBody>
          <a:bodyPr/>
          <a:lstStyle/>
          <a:p>
            <a:pPr/>
            <a:r>
              <a:t>Give it some context!</a:t>
            </a:r>
          </a:p>
        </p:txBody>
      </p:sp>
      <p:sp>
        <p:nvSpPr>
          <p:cNvPr id="91" name="To avoid adding in unnecessary state, we can use a feature called the React Context API. The Context API consists of 2 key parts:…"/>
          <p:cNvSpPr txBox="1"/>
          <p:nvPr/>
        </p:nvSpPr>
        <p:spPr>
          <a:xfrm>
            <a:off x="1070045" y="1141731"/>
            <a:ext cx="7003910" cy="3596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To avoid adding in unnecessary state, we can use a feature called the </a:t>
            </a:r>
            <a:r>
              <a:rPr b="1"/>
              <a:t>React Context API</a:t>
            </a:r>
            <a:r>
              <a:t>. The Context API consists of 2 key parts: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180472" indent="-180472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The </a:t>
            </a:r>
            <a:r>
              <a:rPr b="1"/>
              <a:t>Provider</a:t>
            </a:r>
            <a:r>
              <a:t>, which</a:t>
            </a:r>
            <a:r>
              <a:rPr b="1"/>
              <a:t> </a:t>
            </a:r>
            <a:r>
              <a:t>wraps our presentational component, stores data within its state.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200526" indent="-200526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The </a:t>
            </a:r>
            <a:r>
              <a:rPr b="1"/>
              <a:t>Consumer</a:t>
            </a:r>
            <a:r>
              <a:t>, which</a:t>
            </a:r>
            <a:r>
              <a:rPr b="1"/>
              <a:t> </a:t>
            </a:r>
            <a:r>
              <a:t>goes inside the presentational component, allows us to grab values from the provider.</a:t>
            </a: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The technique of passing data directly into a component is known as </a:t>
            </a:r>
            <a:r>
              <a:rPr b="1"/>
              <a:t>dependency injection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0404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