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7" r:id="rId2"/>
  </p:sldMasterIdLst>
  <p:sldIdLst>
    <p:sldId id="2147477963" r:id="rId3"/>
    <p:sldId id="411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hyperlink" Target="https://airtable.com/invite/l?inviteId=inv69WXf036xIAWJT&amp;inviteToken=6e675e09fc653848b05a38179b7da1e9feb62d18976ba0453994c87aaceea410" TargetMode="External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bm/type/master/ibm-plex.zip" TargetMode="External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0007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192024"/>
            <a:ext cx="5524575" cy="31440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6044184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316" y="6042370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2223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4953942" cy="1429544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2795" y="224028"/>
            <a:ext cx="5520318" cy="4287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 marL="292549" indent="-292549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2pPr>
            <a:lvl3pPr marL="548530" indent="-292549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3pPr>
            <a:lvl4pPr marL="877648"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9483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10312"/>
            <a:ext cx="7330121" cy="48585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22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288036"/>
            <a:ext cx="3811091" cy="3144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998" y="4649724"/>
            <a:ext cx="5524575" cy="17716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2897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609600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8036"/>
            <a:ext cx="3809504" cy="314404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0919" y="4648200"/>
            <a:ext cx="5523781" cy="177165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12897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186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14884"/>
            <a:ext cx="2475384" cy="953956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166534"/>
            <a:ext cx="2475384" cy="483652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01" y="213241"/>
            <a:ext cx="2474590" cy="95329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167327"/>
            <a:ext cx="2476178" cy="483342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28523" y="214827"/>
            <a:ext cx="2474590" cy="951707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166533"/>
            <a:ext cx="2476178" cy="483342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21388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19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00" y="201168"/>
            <a:ext cx="2474590" cy="2667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201168"/>
            <a:ext cx="5523781" cy="266779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1pPr>
            <a:lvl2pPr marL="393113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2pPr>
            <a:lvl3pPr marL="749658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3pPr>
            <a:lvl4pPr marL="1142771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284126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300" y="3238500"/>
            <a:ext cx="2474590" cy="2667000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4299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3238500"/>
            <a:ext cx="5523781" cy="2667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1pPr>
            <a:lvl2pPr marL="393113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2pPr>
            <a:lvl3pPr marL="749658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3pPr>
            <a:lvl4pPr marL="1142771" indent="-393113"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2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889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3316" y="205740"/>
            <a:ext cx="2475384" cy="1429544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3809504" cy="1429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33316" y="2093976"/>
            <a:ext cx="2475384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21907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3333316" y="4095750"/>
            <a:ext cx="857138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33317" y="4201668"/>
            <a:ext cx="2475383" cy="1428753"/>
          </a:xfrm>
        </p:spPr>
        <p:txBody>
          <a:bodyPr/>
          <a:lstStyle>
            <a:lvl1pPr>
              <a:lnSpc>
                <a:spcPct val="90000"/>
              </a:lnSpc>
              <a:defRPr sz="6499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4286250"/>
            <a:ext cx="3809504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021388"/>
            <a:ext cx="2475384" cy="5715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08815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19531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88036"/>
            <a:ext cx="2477765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9681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1714500"/>
            <a:ext cx="0" cy="42862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6093683" y="1714500"/>
            <a:ext cx="0" cy="4288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9142810" y="1714500"/>
            <a:ext cx="0" cy="428853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411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316" y="288036"/>
            <a:ext cx="2477765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2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6273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048544"/>
          </a:xfrm>
        </p:spPr>
        <p:txBody>
          <a:bodyPr/>
          <a:lstStyle>
            <a:lvl1pPr>
              <a:lnSpc>
                <a:spcPct val="110000"/>
              </a:lnSpc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714500"/>
            <a:ext cx="2477765" cy="20002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33316" y="288036"/>
            <a:ext cx="607997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45" y="288036"/>
            <a:ext cx="607997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185" y="1714500"/>
            <a:ext cx="247073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8522" y="288036"/>
            <a:ext cx="607997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1714500"/>
            <a:ext cx="2476177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265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12192000" cy="600075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45714" tIns="45714" rIns="45714" bIns="4571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1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6044184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5316" y="6042370"/>
            <a:ext cx="2468622" cy="5715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8600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2474590" cy="570706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2554" y="192024"/>
            <a:ext cx="2477765" cy="57070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0919" y="1714500"/>
            <a:ext cx="5047593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60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3711980" cy="953294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714500"/>
            <a:ext cx="5049180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1714500"/>
            <a:ext cx="5047593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8201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2193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8036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28522" y="288036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9432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88036"/>
            <a:ext cx="2476178" cy="2286794"/>
          </a:xfr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365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19019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3010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0556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288036"/>
            <a:ext cx="2474591" cy="2286794"/>
          </a:xfrm>
        </p:spPr>
        <p:txBody>
          <a:bodyPr rIns="0"/>
          <a:lstStyle>
            <a:lvl1pPr>
              <a:lnSpc>
                <a:spcPct val="10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76279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31697" y="1714500"/>
            <a:ext cx="2476178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3766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2474590" cy="570707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4142" y="192024"/>
            <a:ext cx="2477765" cy="57070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400"/>
            </a:lvl2pPr>
            <a:lvl3pPr>
              <a:lnSpc>
                <a:spcPct val="90000"/>
              </a:lnSpc>
              <a:spcBef>
                <a:spcPts val="0"/>
              </a:spcBef>
              <a:defRPr sz="1400"/>
            </a:lvl3pPr>
            <a:lvl4pPr>
              <a:lnSpc>
                <a:spcPct val="90000"/>
              </a:lnSpc>
              <a:spcBef>
                <a:spcPts val="0"/>
              </a:spcBef>
              <a:defRPr sz="1400"/>
            </a:lvl4pPr>
            <a:lvl5pPr>
              <a:lnSpc>
                <a:spcPct val="9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609368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380919" y="288036"/>
            <a:ext cx="607997" cy="607231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988" y="1714500"/>
            <a:ext cx="2476178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9428522" y="288036"/>
            <a:ext cx="608843" cy="608076"/>
          </a:xfr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30591" y="1714500"/>
            <a:ext cx="2479352" cy="4286250"/>
          </a:xfrm>
        </p:spPr>
        <p:txBody>
          <a:bodyPr/>
          <a:lstStyle>
            <a:lvl1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91422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82843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74265" indent="-91422"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1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118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7998" y="288036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1239012"/>
            <a:ext cx="3334903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5206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0919" y="288036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1238250"/>
            <a:ext cx="3333316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284126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87998" y="3236976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98" y="4192524"/>
            <a:ext cx="3334904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19" y="3238500"/>
            <a:ext cx="607997" cy="608076"/>
          </a:xfrm>
        </p:spPr>
        <p:txBody>
          <a:bodyPr anchor="ctr"/>
          <a:lstStyle>
            <a:lvl1pPr algn="ctr">
              <a:defRPr sz="8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20" y="4191000"/>
            <a:ext cx="3333316" cy="152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1pPr>
            <a:lvl2pPr marL="201128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2pPr>
            <a:lvl3pPr marL="402256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3pPr>
            <a:lvl4pPr marL="557672" indent="-201128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57676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7999" y="288036"/>
            <a:ext cx="2477765" cy="570706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841248"/>
            <a:ext cx="2857128" cy="1138428"/>
          </a:xfrm>
        </p:spPr>
        <p:txBody>
          <a:bodyPr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1681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231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7999" y="288036"/>
            <a:ext cx="2477765" cy="224028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763524"/>
            <a:ext cx="5521401" cy="1138428"/>
          </a:xfrm>
        </p:spPr>
        <p:txBody>
          <a:bodyPr rIns="457200"/>
          <a:lstStyle>
            <a:lvl1pPr>
              <a:lnSpc>
                <a:spcPct val="11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4957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4957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7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5878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7765" cy="2286794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3328416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1187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049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727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24575" cy="2286794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3328416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34362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3049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28523" y="3333751"/>
            <a:ext cx="2474590" cy="2672459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727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2286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32554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0919" y="288036"/>
            <a:ext cx="2476178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28522" y="288036"/>
            <a:ext cx="2479352" cy="2572544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34141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0919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28522" y="3333750"/>
            <a:ext cx="2476178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659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42954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3047603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33316" y="288036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66750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20" y="288036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666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28523" y="288036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28523" y="666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88602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33316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3316" y="3714750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0920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0920" y="3714750"/>
            <a:ext cx="2475384" cy="189634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28523" y="3347315"/>
            <a:ext cx="201142" cy="201613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28523" y="3714750"/>
            <a:ext cx="2476178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706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412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118" indent="-109706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883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519019" cy="1706563"/>
          </a:xfrm>
        </p:spPr>
        <p:txBody>
          <a:bodyPr rIns="457200"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010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7301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8" y="3332988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0" cy="29527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316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010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261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1706563"/>
          </a:xfrm>
        </p:spPr>
        <p:txBody>
          <a:bodyPr rIns="0"/>
          <a:lstStyle>
            <a:lvl1pPr>
              <a:lnSpc>
                <a:spcPct val="11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3683" y="283464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9142810" y="284957"/>
            <a:ext cx="0" cy="571579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30109" y="288036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87301" y="3048000"/>
            <a:ext cx="1162057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0042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3" y="3048000"/>
            <a:ext cx="0" cy="295275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3316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091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30109" y="3333750"/>
            <a:ext cx="2476178" cy="247729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802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1714500"/>
            <a:ext cx="2475384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0919" y="284956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4090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047603" y="0"/>
            <a:ext cx="9144397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7530" y="6452314"/>
            <a:ext cx="197170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11353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999" y="1714500"/>
            <a:ext cx="2477765" cy="4286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333316" y="282575"/>
            <a:ext cx="8574559" cy="6289675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3109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07530" y="6452314"/>
            <a:ext cx="197170" cy="12311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541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192024"/>
            <a:ext cx="5524575" cy="228679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998" y="6231636"/>
            <a:ext cx="5524575" cy="381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38525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7729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4126" y="284957"/>
            <a:ext cx="11620574" cy="6290468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2118106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2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87999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714277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999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14277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87999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14277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77745" y="1333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07896" y="13335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77745" y="30607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7896" y="3060700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77745" y="4762500"/>
            <a:ext cx="1236501" cy="123825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121895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07896" y="4762501"/>
            <a:ext cx="2853953" cy="12382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90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8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71" indent="-127990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8252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228679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3333316" y="284957"/>
            <a:ext cx="8571384" cy="5715794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5015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999" y="192024"/>
            <a:ext cx="2477765" cy="142954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702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36"/>
            <a:ext cx="2474590" cy="76352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785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7999" y="192024"/>
            <a:ext cx="2477765" cy="142954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3199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1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28522" y="284957"/>
            <a:ext cx="2476178" cy="5715794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73137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46275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19412" indent="-73137"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90474" y="640238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6028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004" y="3084230"/>
            <a:ext cx="1727991" cy="6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55010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to IBM Q Presentation Template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5522976" cy="107289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Welcome to the IBM Q Presentation Template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68224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268224" y="1676062"/>
            <a:ext cx="5522976" cy="4372864"/>
          </a:xfrm>
          <a:prstGeom prst="rect">
            <a:avLst/>
          </a:prstGeom>
        </p:spPr>
        <p:txBody>
          <a:bodyPr/>
          <a:lstStyle/>
          <a:p>
            <a:pPr lvl="1"/>
            <a:r>
              <a:rPr lang="en-US" sz="1600" dirty="0"/>
              <a:t>This template is a living document, which will be upgraded on an ongoing basis.  It’s designed to ensure consistency across all IBM Q team member presentations. </a:t>
            </a:r>
          </a:p>
          <a:p>
            <a:pPr lvl="1"/>
            <a:r>
              <a:rPr lang="en-US" sz="1600" dirty="0"/>
              <a:t>The template includes standard IBM Q slides and sample slides demonstrating ways to apply some of the layouts.</a:t>
            </a:r>
          </a:p>
          <a:p>
            <a:pPr lvl="1"/>
            <a:r>
              <a:rPr lang="en-US" sz="1600" dirty="0"/>
              <a:t>Please be sure to remove unnecessary slides and replace all generic content with your own.</a:t>
            </a:r>
          </a:p>
          <a:p>
            <a:pPr lvl="1"/>
            <a:r>
              <a:rPr lang="en-US" sz="1600" dirty="0"/>
              <a:t>Do not create your own template or alter the template with variant colors or styles.</a:t>
            </a:r>
          </a:p>
          <a:p>
            <a:pPr lvl="1"/>
            <a:r>
              <a:rPr lang="en-US" sz="1600" dirty="0"/>
              <a:t>Contact Melissa Turesky with any questions about this template.</a:t>
            </a:r>
          </a:p>
          <a:p>
            <a:pPr lvl="1"/>
            <a:r>
              <a:rPr lang="en-US" sz="1600" dirty="0"/>
              <a:t>The template lives in the IBM Q Brand Center on </a:t>
            </a:r>
            <a:r>
              <a:rPr lang="en-US" sz="1600" dirty="0">
                <a:hlinkClick r:id="rId2"/>
              </a:rPr>
              <a:t>Airtable</a:t>
            </a:r>
            <a:r>
              <a:rPr lang="en-US" sz="1600" dirty="0"/>
              <a:t> and the IBM Q Content Exchange.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4572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defTabSz="914400"/>
            <a:r>
              <a:rPr lang="en-US" dirty="0"/>
              <a:t>Click to edit Master title slide</a:t>
            </a:r>
            <a:br>
              <a:rPr lang="en-US" dirty="0"/>
            </a:br>
            <a:r>
              <a:rPr lang="en-US" kern="0" dirty="0"/>
              <a:t>—</a:t>
            </a:r>
            <a:br>
              <a:rPr lang="en-US" kern="0" dirty="0"/>
            </a:br>
            <a:r>
              <a:rPr lang="en-US" b="0" kern="0" dirty="0"/>
              <a:t>First </a:t>
            </a:r>
            <a:r>
              <a:rPr lang="en-US" b="0" kern="0" dirty="0" err="1"/>
              <a:t>Lastname</a:t>
            </a:r>
            <a:br>
              <a:rPr lang="en-US" b="0" kern="0" dirty="0"/>
            </a:br>
            <a:r>
              <a:rPr lang="en-US" b="0" kern="0" dirty="0"/>
              <a:t>Job Title</a:t>
            </a:r>
            <a:br>
              <a:rPr lang="en-US" b="0" kern="0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658" y="268225"/>
            <a:ext cx="695452" cy="28194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4639013-8983-F442-ACD8-CB91AD6404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8224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254435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5049878" cy="5239544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80919" y="284956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888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99183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or section divider with medium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12192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b="1" dirty="0">
                <a:latin typeface="+mj-lt"/>
              </a:rPr>
              <a:t>Part or Section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divider with </a:t>
            </a:r>
            <a:r>
              <a:rPr lang="en-US" b="1" dirty="0">
                <a:solidFill>
                  <a:schemeClr val="accent2"/>
                </a:solidFill>
                <a:latin typeface="+mj-lt"/>
              </a:rPr>
              <a:t>medium highlighted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 or section divider with medium type or typ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marL="0" marR="0" indent="0" algn="l" defTabSz="121921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b="0" i="0">
                <a:latin typeface="+mj-lt"/>
              </a:defRPr>
            </a:lvl1pPr>
          </a:lstStyle>
          <a:p>
            <a:r>
              <a:rPr lang="en-US" dirty="0"/>
              <a:t>Part or Section divider with medium type or type and photo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97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121920"/>
            <a:ext cx="11704230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 dirty="0"/>
              <a:t>Click to edit Master Big text.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6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yo-chip spot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67511" y="6465193"/>
            <a:ext cx="119691" cy="12311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9A0D1F-40D6-3F47-9D57-B5C4C8A08730}"/>
              </a:ext>
            </a:extLst>
          </p:cNvPr>
          <p:cNvSpPr txBox="1">
            <a:spLocks/>
          </p:cNvSpPr>
          <p:nvPr userDrawn="1"/>
        </p:nvSpPr>
        <p:spPr>
          <a:xfrm>
            <a:off x="-4887" y="1500554"/>
            <a:ext cx="6098443" cy="5357446"/>
          </a:xfrm>
          <a:prstGeom prst="rect">
            <a:avLst/>
          </a:prstGeom>
          <a:noFill/>
        </p:spPr>
        <p:txBody>
          <a:bodyPr vert="horz" anchor="ctr" anchorCtr="1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286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143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00100" indent="-2222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2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34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50586-CCF7-5547-BF67-79CCDD6E71D7}"/>
              </a:ext>
            </a:extLst>
          </p:cNvPr>
          <p:cNvSpPr txBox="1"/>
          <p:nvPr userDrawn="1"/>
        </p:nvSpPr>
        <p:spPr>
          <a:xfrm>
            <a:off x="9026068" y="2983208"/>
            <a:ext cx="290866" cy="361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defPPr>
              <a:defRPr lang="en-US"/>
            </a:defPPr>
            <a:lvl1pPr defTabSz="457189">
              <a:lnSpc>
                <a:spcPct val="90000"/>
              </a:lnSpc>
              <a:defRPr sz="1800">
                <a:solidFill>
                  <a:srgbClr val="FFFFFF"/>
                </a:solidFill>
                <a:latin typeface="IBM Plex Sans"/>
              </a:defRPr>
            </a:lvl1pPr>
          </a:lstStyle>
          <a:p>
            <a:pPr algn="ctr"/>
            <a:endParaRPr lang="en-US" sz="2400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88C9CAF-49EC-3447-8291-5FEB29194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2019 IBM Corporation</a:t>
            </a: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BDBB82BD-6C2F-9849-BD5D-52149AF19428}"/>
              </a:ext>
            </a:extLst>
          </p:cNvPr>
          <p:cNvSpPr txBox="1">
            <a:spLocks/>
          </p:cNvSpPr>
          <p:nvPr userDrawn="1"/>
        </p:nvSpPr>
        <p:spPr>
          <a:xfrm>
            <a:off x="11970711" y="6668393"/>
            <a:ext cx="119691" cy="12311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800" smtClean="0"/>
              <a:pPr/>
              <a:t>‹#›</a:t>
            </a:fld>
            <a:endParaRPr lang="en-US" sz="800"/>
          </a:p>
        </p:txBody>
      </p:sp>
      <p:pic>
        <p:nvPicPr>
          <p:cNvPr id="16" name="Picture 15" descr="A picture containing tube, indoor, table&#10;&#10;Description automatically generated">
            <a:extLst>
              <a:ext uri="{FF2B5EF4-FFF2-40B4-BE49-F238E27FC236}">
                <a16:creationId xmlns:a16="http://schemas.microsoft.com/office/drawing/2014/main" id="{AFBEACA9-3D61-8F4B-9AB5-44DC1FE36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2501" y="2"/>
            <a:ext cx="9679499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48E9DD-DF78-B842-ADA8-C929EE992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499104" y="0"/>
            <a:ext cx="8534400" cy="6851904"/>
          </a:xfrm>
          <a:prstGeom prst="rect">
            <a:avLst/>
          </a:prstGeom>
        </p:spPr>
      </p:pic>
      <p:sp>
        <p:nvSpPr>
          <p:cNvPr id="20" name="Line">
            <a:extLst>
              <a:ext uri="{FF2B5EF4-FFF2-40B4-BE49-F238E27FC236}">
                <a16:creationId xmlns:a16="http://schemas.microsoft.com/office/drawing/2014/main" id="{E01BCA79-261C-C04D-8608-F4C458F420D0}"/>
              </a:ext>
            </a:extLst>
          </p:cNvPr>
          <p:cNvSpPr/>
          <p:nvPr userDrawn="1"/>
        </p:nvSpPr>
        <p:spPr>
          <a:xfrm>
            <a:off x="5015570" y="4529874"/>
            <a:ext cx="3438695" cy="1234139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txBody>
          <a:bodyPr lIns="60959" rIns="60959"/>
          <a:lstStyle/>
          <a:p>
            <a:pPr defTabSz="914389">
              <a:defRPr/>
            </a:pPr>
            <a:endParaRPr sz="1734" kern="0" dirty="0">
              <a:solidFill>
                <a:srgbClr val="000000"/>
              </a:solidFill>
              <a:ea typeface="ヒラギノ角ゴ Pro W3" charset="0"/>
              <a:cs typeface="Calibri"/>
              <a:sym typeface="IBM Plex Sans"/>
            </a:endParaRPr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FE236B5F-DC79-4945-ADC6-CFD32CFDF89F}"/>
              </a:ext>
            </a:extLst>
          </p:cNvPr>
          <p:cNvSpPr txBox="1">
            <a:spLocks/>
          </p:cNvSpPr>
          <p:nvPr userDrawn="1"/>
        </p:nvSpPr>
        <p:spPr>
          <a:xfrm>
            <a:off x="11249892" y="6465194"/>
            <a:ext cx="637311" cy="12311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z="800" smtClean="0"/>
              <a:pPr/>
              <a:t>‹#›</a:t>
            </a:fld>
            <a:endParaRPr lang="en-US" sz="800" dirty="0"/>
          </a:p>
        </p:txBody>
      </p:sp>
      <p:sp>
        <p:nvSpPr>
          <p:cNvPr id="24" name="Footer Placeholder 2">
            <a:extLst>
              <a:ext uri="{FF2B5EF4-FFF2-40B4-BE49-F238E27FC236}">
                <a16:creationId xmlns:a16="http://schemas.microsoft.com/office/drawing/2014/main" id="{01184DA6-6759-2347-96E1-795575B36596}"/>
              </a:ext>
            </a:extLst>
          </p:cNvPr>
          <p:cNvSpPr txBox="1">
            <a:spLocks/>
          </p:cNvSpPr>
          <p:nvPr userDrawn="1"/>
        </p:nvSpPr>
        <p:spPr>
          <a:xfrm>
            <a:off x="304888" y="6383869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292765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 with large call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2652" y="269938"/>
            <a:ext cx="5510784" cy="1072896"/>
          </a:xfrm>
        </p:spPr>
        <p:txBody>
          <a:bodyPr/>
          <a:lstStyle>
            <a:lvl1pPr>
              <a:defRPr sz="2134"/>
            </a:lvl1pPr>
          </a:lstStyle>
          <a:p>
            <a:r>
              <a:rPr lang="en-US" dirty="0"/>
              <a:t>Definition with large callout </a:t>
            </a:r>
            <a:br>
              <a:rPr lang="en-US" dirty="0"/>
            </a:br>
            <a:r>
              <a:rPr lang="en-US" dirty="0"/>
              <a:t>Lorem ipsum dolor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92652" y="1622054"/>
            <a:ext cx="5923551" cy="4482592"/>
          </a:xfrm>
          <a:prstGeom prst="rect">
            <a:avLst/>
          </a:prstGeom>
        </p:spPr>
        <p:txBody>
          <a:bodyPr/>
          <a:lstStyle>
            <a:lvl1pPr marL="0" marR="0" indent="0" algn="l" defTabSz="1219215" rtl="0" eaLnBrk="1" fontAlgn="base" latinLnBrk="0" hangingPunct="1">
              <a:lnSpc>
                <a:spcPct val="90000"/>
              </a:lnSpc>
              <a:spcBef>
                <a:spcPts val="1467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tabLst/>
              <a:defRPr sz="2134" b="0" baseline="0">
                <a:solidFill>
                  <a:srgbClr val="171717"/>
                </a:solidFill>
                <a:latin typeface="+mj-lt"/>
              </a:defRPr>
            </a:lvl1pPr>
          </a:lstStyle>
          <a:p>
            <a:pPr marL="0" marR="0" lvl="0" indent="0" algn="l" defTabSz="1219215" rtl="0" eaLnBrk="1" fontAlgn="base" latinLnBrk="0" hangingPunct="1">
              <a:lnSpc>
                <a:spcPct val="90000"/>
              </a:lnSpc>
              <a:spcBef>
                <a:spcPts val="1467"/>
              </a:spcBef>
              <a:spcAft>
                <a:spcPct val="0"/>
              </a:spcAft>
              <a:buClr>
                <a:srgbClr val="6D6E7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1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2</a:t>
            </a:r>
            <a:r>
              <a:rPr kumimoji="0" lang="en-US" sz="12800" b="0" i="0" u="none" strike="noStrike" kern="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N</a:t>
            </a:r>
            <a:r>
              <a:rPr kumimoji="0" lang="en-US" sz="1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 bits.</a:t>
            </a:r>
          </a:p>
        </p:txBody>
      </p:sp>
    </p:spTree>
    <p:extLst>
      <p:ext uri="{BB962C8B-B14F-4D97-AF65-F5344CB8AC3E}">
        <p14:creationId xmlns:p14="http://schemas.microsoft.com/office/powerpoint/2010/main" val="362122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picto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D89C728-7728-BE43-9530-D6BB74B6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510784" cy="107289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Possible applications for quantum computing</a:t>
            </a: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92E95B4-BC1F-F344-8C8D-02B2B1A708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3F19F59-6A14-F544-AEA8-29439D519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83868"/>
            <a:ext cx="2438310" cy="222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D3C5F9B-F99A-4F4B-97FA-4B290281DC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2608" y="3551582"/>
            <a:ext cx="3413760" cy="241631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z="1467" b="1" dirty="0">
                <a:solidFill>
                  <a:schemeClr val="bg1"/>
                </a:solidFill>
              </a:rPr>
              <a:t>Chemistry</a:t>
            </a:r>
          </a:p>
          <a:p>
            <a:r>
              <a:rPr lang="en-US" sz="1467" dirty="0">
                <a:solidFill>
                  <a:schemeClr val="bg1"/>
                </a:solidFill>
              </a:rPr>
              <a:t>Material design, oil and gas, drug discovery 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A8B085D7-ABE8-E247-B45A-874242DF4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3024" y="3551582"/>
            <a:ext cx="3413760" cy="241631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buClr>
                <a:srgbClr val="000000"/>
              </a:buClr>
            </a:pPr>
            <a:r>
              <a:rPr lang="en-US" sz="1467" b="1" dirty="0">
                <a:solidFill>
                  <a:schemeClr val="bg1"/>
                </a:solidFill>
              </a:rPr>
              <a:t>Artificial Intelligence</a:t>
            </a:r>
          </a:p>
          <a:p>
            <a:pPr lvl="0">
              <a:buClr>
                <a:srgbClr val="000000"/>
              </a:buClr>
            </a:pPr>
            <a:r>
              <a:rPr lang="en-US" sz="1467" dirty="0">
                <a:solidFill>
                  <a:schemeClr val="bg1"/>
                </a:solidFill>
              </a:rPr>
              <a:t>Classification, machine learning, linear algebra</a:t>
            </a:r>
          </a:p>
          <a:p>
            <a:pPr>
              <a:buClr>
                <a:srgbClr val="000000"/>
              </a:buClr>
            </a:pPr>
            <a:r>
              <a:rPr lang="en-US" sz="1467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1D689E42-D004-3E45-8235-121E0E7CEC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73440" y="3551582"/>
            <a:ext cx="3413760" cy="241631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buClr>
                <a:srgbClr val="000000"/>
              </a:buClr>
            </a:pPr>
            <a:r>
              <a:rPr lang="en-US" sz="1467" b="1" dirty="0">
                <a:solidFill>
                  <a:schemeClr val="bg1"/>
                </a:solidFill>
              </a:rPr>
              <a:t>Financial Services</a:t>
            </a:r>
          </a:p>
          <a:p>
            <a:pPr lvl="0">
              <a:buClr>
                <a:srgbClr val="000000"/>
              </a:buClr>
            </a:pPr>
            <a:r>
              <a:rPr lang="en-US" sz="1467" dirty="0">
                <a:solidFill>
                  <a:schemeClr val="bg1"/>
                </a:solidFill>
              </a:rPr>
              <a:t>Asset pricing, risk analysis, rare event simulation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671D58-4CE5-2244-8B55-C5FD9FC7CCD7}"/>
              </a:ext>
            </a:extLst>
          </p:cNvPr>
          <p:cNvGrpSpPr/>
          <p:nvPr userDrawn="1"/>
        </p:nvGrpSpPr>
        <p:grpSpPr>
          <a:xfrm>
            <a:off x="4377636" y="1718734"/>
            <a:ext cx="1537252" cy="1537252"/>
            <a:chOff x="3283226" y="1289050"/>
            <a:chExt cx="1152939" cy="115293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0D07CFC-747D-A946-A893-B073A7A408E2}"/>
                </a:ext>
              </a:extLst>
            </p:cNvPr>
            <p:cNvSpPr/>
            <p:nvPr/>
          </p:nvSpPr>
          <p:spPr bwMode="auto">
            <a:xfrm>
              <a:off x="3283226" y="1289050"/>
              <a:ext cx="1152939" cy="115293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defTabSz="121921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9FCEE2-36AC-E04F-AEE3-7FD30CCA1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11984" y="1535866"/>
              <a:ext cx="698284" cy="64009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39A4A7-F9DE-684C-BB56-31498D5F5AB8}"/>
              </a:ext>
            </a:extLst>
          </p:cNvPr>
          <p:cNvGrpSpPr/>
          <p:nvPr userDrawn="1"/>
        </p:nvGrpSpPr>
        <p:grpSpPr>
          <a:xfrm>
            <a:off x="304801" y="1718734"/>
            <a:ext cx="1537252" cy="1537252"/>
            <a:chOff x="228600" y="1289050"/>
            <a:chExt cx="1152939" cy="115293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5B231D8-4FC3-574B-A5C2-6ED7CE79FFEB}"/>
                </a:ext>
              </a:extLst>
            </p:cNvPr>
            <p:cNvSpPr/>
            <p:nvPr/>
          </p:nvSpPr>
          <p:spPr bwMode="auto">
            <a:xfrm>
              <a:off x="228600" y="1289050"/>
              <a:ext cx="1152939" cy="1152939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defTabSz="121921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3D7592B-9A95-194D-8398-0B4A58ADD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265" y="1539901"/>
              <a:ext cx="484920" cy="64009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AFBBA-B5D7-4844-95CD-02BEFF631B3D}"/>
              </a:ext>
            </a:extLst>
          </p:cNvPr>
          <p:cNvGrpSpPr/>
          <p:nvPr userDrawn="1"/>
        </p:nvGrpSpPr>
        <p:grpSpPr>
          <a:xfrm>
            <a:off x="8485810" y="1718734"/>
            <a:ext cx="1537252" cy="1537252"/>
            <a:chOff x="6364357" y="1289050"/>
            <a:chExt cx="1152939" cy="115293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4A0B41-ECF8-0E4F-8804-6C2DED033550}"/>
                </a:ext>
              </a:extLst>
            </p:cNvPr>
            <p:cNvSpPr/>
            <p:nvPr/>
          </p:nvSpPr>
          <p:spPr bwMode="auto">
            <a:xfrm>
              <a:off x="6364357" y="1289050"/>
              <a:ext cx="1152939" cy="1152939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36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defTabSz="121921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667" dirty="0">
                <a:solidFill>
                  <a:srgbClr val="191919"/>
                </a:solidFill>
                <a:latin typeface="HelvNeue Light for IBM" pitchFamily="34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1C87D16-1AFE-944C-9771-771F58CE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27581" y="1561611"/>
              <a:ext cx="640094" cy="640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09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lications of quantum computing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BD8EB83-A684-614E-8A4C-2083DB79D65E}"/>
              </a:ext>
            </a:extLst>
          </p:cNvPr>
          <p:cNvSpPr/>
          <p:nvPr userDrawn="1"/>
        </p:nvSpPr>
        <p:spPr>
          <a:xfrm>
            <a:off x="2671244" y="1653517"/>
            <a:ext cx="6006987" cy="3905572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625455" eaLnBrk="0" hangingPunct="0">
              <a:defRPr/>
            </a:pPr>
            <a:r>
              <a:rPr lang="en-US" sz="2667" kern="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E88FF2-9813-024D-B3CE-92005BCA7DB1}"/>
              </a:ext>
            </a:extLst>
          </p:cNvPr>
          <p:cNvSpPr/>
          <p:nvPr userDrawn="1"/>
        </p:nvSpPr>
        <p:spPr>
          <a:xfrm>
            <a:off x="3576222" y="2498772"/>
            <a:ext cx="6409280" cy="2599378"/>
          </a:xfrm>
          <a:prstGeom prst="ellipse">
            <a:avLst/>
          </a:prstGeom>
          <a:solidFill>
            <a:srgbClr val="031973">
              <a:alpha val="88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625455" eaLnBrk="0" hangingPunct="0">
              <a:defRPr/>
            </a:pPr>
            <a:endParaRPr lang="en-US" sz="2667" kern="0" dirty="0">
              <a:solidFill>
                <a:prstClr val="black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DD9E5D7A-BDAE-DB44-96BE-30940370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10070844" cy="440075"/>
          </a:xfrm>
        </p:spPr>
        <p:txBody>
          <a:bodyPr>
            <a:normAutofit fontScale="90000"/>
          </a:bodyPr>
          <a:lstStyle/>
          <a:p>
            <a:r>
              <a:rPr lang="en-US" sz="3467" b="0" dirty="0">
                <a:ea typeface="HelvNeue Bold for IBM" charset="0"/>
                <a:cs typeface="HelvNeue Bold for IBM" charset="0"/>
              </a:rPr>
              <a:t>Applications of quantum computing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5C1C3-7DF9-F649-8ADC-A2F42DEE4E0C}"/>
              </a:ext>
            </a:extLst>
          </p:cNvPr>
          <p:cNvSpPr/>
          <p:nvPr userDrawn="1"/>
        </p:nvSpPr>
        <p:spPr>
          <a:xfrm>
            <a:off x="6901425" y="3482733"/>
            <a:ext cx="2094206" cy="60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8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chemeClr val="bg1"/>
                </a:solidFill>
                <a:ea typeface="Arial" charset="0"/>
                <a:cs typeface="Arial" charset="0"/>
              </a:rPr>
              <a:t>Quantum </a:t>
            </a:r>
            <a:br>
              <a:rPr lang="en-US" sz="1867" dirty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en-US" sz="1867" dirty="0">
                <a:solidFill>
                  <a:schemeClr val="bg1"/>
                </a:solidFill>
                <a:ea typeface="Arial" charset="0"/>
                <a:cs typeface="Arial" charset="0"/>
              </a:rPr>
              <a:t>possible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C18D2-8D98-FB45-8774-F08867FE9324}"/>
              </a:ext>
            </a:extLst>
          </p:cNvPr>
          <p:cNvSpPr/>
          <p:nvPr userDrawn="1"/>
        </p:nvSpPr>
        <p:spPr>
          <a:xfrm>
            <a:off x="7246012" y="5701250"/>
            <a:ext cx="2343791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54">
              <a:defRPr/>
            </a:pPr>
            <a:r>
              <a:rPr lang="en-US" sz="1867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Factoring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029E09-2BAE-C948-88E0-0A1B95DCEACB}"/>
              </a:ext>
            </a:extLst>
          </p:cNvPr>
          <p:cNvSpPr/>
          <p:nvPr userDrawn="1"/>
        </p:nvSpPr>
        <p:spPr>
          <a:xfrm>
            <a:off x="8829590" y="5413383"/>
            <a:ext cx="3957170" cy="666977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defTabSz="1219154">
              <a:defRPr/>
            </a:pPr>
            <a:r>
              <a:rPr lang="en-US" sz="1867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Simulating quantum </a:t>
            </a:r>
            <a:br>
              <a:rPr lang="en-US" sz="1867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</a:br>
            <a:r>
              <a:rPr lang="en-US" sz="1867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B323EF-F89F-114A-9335-0EF2344CB416}"/>
              </a:ext>
            </a:extLst>
          </p:cNvPr>
          <p:cNvSpPr/>
          <p:nvPr userDrawn="1"/>
        </p:nvSpPr>
        <p:spPr>
          <a:xfrm>
            <a:off x="1182128" y="5132172"/>
            <a:ext cx="2671560" cy="954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219154">
              <a:defRPr/>
            </a:pPr>
            <a:r>
              <a:rPr lang="en-US" sz="1867" i="1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Quantum Advantage with Shallow Circuits </a:t>
            </a:r>
            <a:r>
              <a:rPr lang="en-US" sz="1867" kern="0" dirty="0">
                <a:solidFill>
                  <a:srgbClr val="FFFFFF"/>
                </a:solidFill>
                <a:ea typeface="Helvetica Neue" charset="0"/>
                <a:cs typeface="Helvetica Neue" charset="0"/>
              </a:rPr>
              <a:t>IBM 2018</a:t>
            </a:r>
            <a:endParaRPr lang="en-US" sz="1867" i="1" kern="0" dirty="0">
              <a:solidFill>
                <a:srgbClr val="FFFFFF"/>
              </a:solidFill>
              <a:ea typeface="Helvetica Neue" charset="0"/>
              <a:cs typeface="Helvetica Neue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4AED58-C0FF-B545-B312-8F2A3490AC12}"/>
              </a:ext>
            </a:extLst>
          </p:cNvPr>
          <p:cNvSpPr/>
          <p:nvPr userDrawn="1"/>
        </p:nvSpPr>
        <p:spPr>
          <a:xfrm>
            <a:off x="8644126" y="960838"/>
            <a:ext cx="2343791" cy="2575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219186" eaLnBrk="0" fontAlgn="base" hangingPunct="0">
              <a:spcBef>
                <a:spcPts val="1067"/>
              </a:spcBef>
              <a:spcAft>
                <a:spcPts val="1067"/>
              </a:spcAft>
              <a:defRPr/>
            </a:pPr>
            <a: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Applications</a:t>
            </a:r>
          </a:p>
          <a:p>
            <a:pPr marL="243843" defTabSz="1219186" eaLnBrk="0" fontAlgn="base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Chemistry</a:t>
            </a:r>
            <a:b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</a:br>
            <a: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Materials</a:t>
            </a:r>
            <a:b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</a:br>
            <a: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Machine learning</a:t>
            </a:r>
            <a:b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</a:br>
            <a:r>
              <a:rPr lang="en-US" sz="1867" dirty="0">
                <a:solidFill>
                  <a:srgbClr val="FFFFFF"/>
                </a:solidFill>
                <a:ea typeface="Helvetica Light" charset="0"/>
                <a:cs typeface="Helvetica Light" charset="0"/>
              </a:rPr>
              <a:t>Optimization</a:t>
            </a:r>
          </a:p>
          <a:p>
            <a:pPr defTabSz="1219186" eaLnBrk="0" fontAlgn="base" hangingPunct="0">
              <a:spcBef>
                <a:spcPts val="1067"/>
              </a:spcBef>
              <a:spcAft>
                <a:spcPts val="1067"/>
              </a:spcAft>
              <a:defRPr/>
            </a:pPr>
            <a:endParaRPr lang="en-US" sz="1867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  <a:p>
            <a:pPr defTabSz="1219186" eaLnBrk="0" fontAlgn="base" hangingPunct="0">
              <a:spcBef>
                <a:spcPts val="1067"/>
              </a:spcBef>
              <a:spcAft>
                <a:spcPts val="1067"/>
              </a:spcAft>
              <a:defRPr/>
            </a:pPr>
            <a:endParaRPr lang="en-US" sz="1867" dirty="0">
              <a:solidFill>
                <a:srgbClr val="FFFFFF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E4F80B-30A3-B04F-9B07-8AAE60797944}"/>
              </a:ext>
            </a:extLst>
          </p:cNvPr>
          <p:cNvSpPr/>
          <p:nvPr userDrawn="1"/>
        </p:nvSpPr>
        <p:spPr>
          <a:xfrm>
            <a:off x="4020638" y="3016506"/>
            <a:ext cx="2974074" cy="1563912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625455" eaLnBrk="0" hangingPunct="0">
              <a:lnSpc>
                <a:spcPct val="90000"/>
              </a:lnSpc>
              <a:defRPr/>
            </a:pPr>
            <a:r>
              <a:rPr lang="en-US" sz="1867" kern="0" dirty="0">
                <a:ea typeface="Arial" charset="0"/>
                <a:cs typeface="Arial" charset="0"/>
              </a:rPr>
              <a:t>Easy </a:t>
            </a:r>
            <a:br>
              <a:rPr lang="en-US" sz="1867" kern="0" dirty="0">
                <a:ea typeface="Arial" charset="0"/>
                <a:cs typeface="Arial" charset="0"/>
              </a:rPr>
            </a:br>
            <a:r>
              <a:rPr lang="en-US" sz="1867" kern="0" dirty="0">
                <a:ea typeface="Arial" charset="0"/>
                <a:cs typeface="Arial" charset="0"/>
              </a:rPr>
              <a:t>problems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9DA998-9CC5-B744-8DAF-E7D0F5629062}"/>
              </a:ext>
            </a:extLst>
          </p:cNvPr>
          <p:cNvSpPr/>
          <p:nvPr userDrawn="1"/>
        </p:nvSpPr>
        <p:spPr>
          <a:xfrm>
            <a:off x="3576222" y="1815362"/>
            <a:ext cx="4197030" cy="609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86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67" dirty="0">
                <a:solidFill>
                  <a:schemeClr val="bg1"/>
                </a:solidFill>
                <a:cs typeface="Arial" charset="0"/>
              </a:rPr>
              <a:t>Hard problems </a:t>
            </a:r>
            <a:br>
              <a:rPr lang="en-US" sz="1867" dirty="0">
                <a:solidFill>
                  <a:schemeClr val="bg1"/>
                </a:solidFill>
                <a:cs typeface="Arial" charset="0"/>
              </a:rPr>
            </a:br>
            <a:r>
              <a:rPr lang="en-US" sz="1867" dirty="0">
                <a:solidFill>
                  <a:schemeClr val="bg1"/>
                </a:solidFill>
                <a:cs typeface="Arial" charset="0"/>
              </a:rPr>
              <a:t>for classical computers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1D31E8-3A0C-B547-95E1-409BFD676902}"/>
              </a:ext>
            </a:extLst>
          </p:cNvPr>
          <p:cNvCxnSpPr>
            <a:cxnSpLocks/>
          </p:cNvCxnSpPr>
          <p:nvPr userDrawn="1"/>
        </p:nvCxnSpPr>
        <p:spPr>
          <a:xfrm>
            <a:off x="8854607" y="4604638"/>
            <a:ext cx="0" cy="13820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3B0F3F1-6382-A143-A35F-BB5975E99C14}"/>
              </a:ext>
            </a:extLst>
          </p:cNvPr>
          <p:cNvSpPr/>
          <p:nvPr userDrawn="1"/>
        </p:nvSpPr>
        <p:spPr>
          <a:xfrm>
            <a:off x="7168254" y="4385282"/>
            <a:ext cx="219356" cy="2193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47D4C9-0E2E-D142-885D-0514280112FE}"/>
              </a:ext>
            </a:extLst>
          </p:cNvPr>
          <p:cNvCxnSpPr>
            <a:cxnSpLocks/>
          </p:cNvCxnSpPr>
          <p:nvPr userDrawn="1"/>
        </p:nvCxnSpPr>
        <p:spPr>
          <a:xfrm>
            <a:off x="7271340" y="4604638"/>
            <a:ext cx="0" cy="13820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6C7AE4-31F1-6845-9A15-CF60E67F0A60}"/>
              </a:ext>
            </a:extLst>
          </p:cNvPr>
          <p:cNvCxnSpPr>
            <a:cxnSpLocks/>
          </p:cNvCxnSpPr>
          <p:nvPr userDrawn="1"/>
        </p:nvCxnSpPr>
        <p:spPr>
          <a:xfrm flipH="1">
            <a:off x="3827542" y="3908138"/>
            <a:ext cx="2" cy="207853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2D1AE3-40F0-B34A-993B-8A32E1A60531}"/>
              </a:ext>
            </a:extLst>
          </p:cNvPr>
          <p:cNvCxnSpPr>
            <a:cxnSpLocks/>
          </p:cNvCxnSpPr>
          <p:nvPr userDrawn="1"/>
        </p:nvCxnSpPr>
        <p:spPr>
          <a:xfrm>
            <a:off x="8534234" y="1021156"/>
            <a:ext cx="0" cy="193414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39B63F2-F454-2B4C-B85A-8F9567EBFA61}"/>
              </a:ext>
            </a:extLst>
          </p:cNvPr>
          <p:cNvSpPr/>
          <p:nvPr userDrawn="1"/>
        </p:nvSpPr>
        <p:spPr>
          <a:xfrm>
            <a:off x="8741416" y="4385282"/>
            <a:ext cx="219356" cy="2193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1FD35B-5ACD-054F-9E40-2291F472AF5C}"/>
              </a:ext>
            </a:extLst>
          </p:cNvPr>
          <p:cNvSpPr/>
          <p:nvPr userDrawn="1"/>
        </p:nvSpPr>
        <p:spPr>
          <a:xfrm>
            <a:off x="3717132" y="3680568"/>
            <a:ext cx="219356" cy="2193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CBA7552-8E25-D943-93D9-20C0EBC92D77}"/>
              </a:ext>
            </a:extLst>
          </p:cNvPr>
          <p:cNvSpPr/>
          <p:nvPr userDrawn="1"/>
        </p:nvSpPr>
        <p:spPr>
          <a:xfrm>
            <a:off x="8430242" y="2945476"/>
            <a:ext cx="219356" cy="21935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6FC66287-5528-5042-8DE5-36805F314E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FE28A41-7F3A-0342-A499-CEAB5D1AC2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83868"/>
            <a:ext cx="243831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2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7416712" cy="57261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Quote layout, no photo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5">
            <a:extLst>
              <a:ext uri="{FF2B5EF4-FFF2-40B4-BE49-F238E27FC236}">
                <a16:creationId xmlns:a16="http://schemas.microsoft.com/office/drawing/2014/main" id="{3E747D6E-9416-E64C-90DD-31AB7E74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Table with text</a:t>
            </a:r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8D600980-D70B-F24E-A44F-C7281AE95B1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4ED3FDBB-546E-9E47-A00C-56DA7A98D3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83868"/>
            <a:ext cx="243831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FBDBCB21-06CA-F846-A58D-0F68C528CB5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92608" y="1658112"/>
            <a:ext cx="2450592" cy="4336288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000000"/>
              </a:buClr>
            </a:pPr>
            <a:r>
              <a:rPr lang="en-US" sz="1467" dirty="0">
                <a:solidFill>
                  <a:schemeClr val="bg1"/>
                </a:solidFill>
              </a:rPr>
              <a:t>Lorem ipsum dolor sit amet donec quam felis </a:t>
            </a:r>
            <a:r>
              <a:rPr lang="en-US" sz="1467" dirty="0" err="1">
                <a:solidFill>
                  <a:schemeClr val="bg1"/>
                </a:solidFill>
              </a:rPr>
              <a:t>ultricies</a:t>
            </a:r>
            <a:r>
              <a:rPr lang="en-US" sz="1467" dirty="0">
                <a:solidFill>
                  <a:schemeClr val="bg1"/>
                </a:solidFill>
              </a:rPr>
              <a:t> </a:t>
            </a:r>
            <a:r>
              <a:rPr lang="en-US" sz="1467" dirty="0" err="1">
                <a:solidFill>
                  <a:schemeClr val="bg1"/>
                </a:solidFill>
              </a:rPr>
              <a:t>pellentesque</a:t>
            </a:r>
            <a:r>
              <a:rPr lang="en-US" sz="1467" dirty="0">
                <a:solidFill>
                  <a:schemeClr val="bg1"/>
                </a:solidFill>
              </a:rPr>
              <a:t>.</a:t>
            </a:r>
          </a:p>
          <a:p>
            <a:pPr marL="228603" lvl="0" indent="-228603">
              <a:buClr>
                <a:srgbClr val="000000"/>
              </a:buClr>
              <a:buFont typeface="Arial" charset="0"/>
              <a:buChar char="•"/>
            </a:pPr>
            <a:r>
              <a:rPr lang="en-US" sz="1467" dirty="0" err="1">
                <a:solidFill>
                  <a:schemeClr val="bg1"/>
                </a:solidFill>
              </a:rPr>
              <a:t>Aliquam</a:t>
            </a:r>
            <a:r>
              <a:rPr lang="en-US" sz="1467" dirty="0">
                <a:solidFill>
                  <a:schemeClr val="bg1"/>
                </a:solidFill>
              </a:rPr>
              <a:t> lorem ante dapibus in </a:t>
            </a:r>
            <a:r>
              <a:rPr lang="en-US" sz="1467" dirty="0" err="1">
                <a:solidFill>
                  <a:schemeClr val="bg1"/>
                </a:solidFill>
              </a:rPr>
              <a:t>viverra</a:t>
            </a:r>
            <a:endParaRPr lang="en-US" sz="1467" dirty="0">
              <a:solidFill>
                <a:schemeClr val="bg1"/>
              </a:solidFill>
            </a:endParaRPr>
          </a:p>
          <a:p>
            <a:pPr marL="228603" lvl="0" indent="-228603">
              <a:buClr>
                <a:srgbClr val="000000"/>
              </a:buClr>
              <a:buFont typeface="Arial" charset="0"/>
              <a:buChar char="•"/>
            </a:pPr>
            <a:r>
              <a:rPr lang="en-US" sz="1467" dirty="0" err="1">
                <a:solidFill>
                  <a:schemeClr val="bg1"/>
                </a:solidFill>
              </a:rPr>
              <a:t>Aliquam</a:t>
            </a:r>
            <a:r>
              <a:rPr lang="en-US" sz="1467" dirty="0">
                <a:solidFill>
                  <a:schemeClr val="bg1"/>
                </a:solidFill>
              </a:rPr>
              <a:t> lorem ante dapibus in </a:t>
            </a:r>
            <a:r>
              <a:rPr lang="en-US" sz="1467" dirty="0" err="1">
                <a:solidFill>
                  <a:schemeClr val="bg1"/>
                </a:solidFill>
              </a:rPr>
              <a:t>viverra</a:t>
            </a:r>
            <a:endParaRPr lang="en-US" sz="1467" dirty="0">
              <a:solidFill>
                <a:schemeClr val="bg1"/>
              </a:solidFill>
            </a:endParaRPr>
          </a:p>
          <a:p>
            <a:pPr marL="228603" lvl="0" indent="-228603">
              <a:buClr>
                <a:srgbClr val="000000"/>
              </a:buClr>
              <a:buFont typeface="Arial" charset="0"/>
              <a:buChar char="•"/>
            </a:pPr>
            <a:r>
              <a:rPr lang="en-US" sz="1467" dirty="0" err="1">
                <a:solidFill>
                  <a:schemeClr val="bg1"/>
                </a:solidFill>
              </a:rPr>
              <a:t>Aliquam</a:t>
            </a:r>
            <a:r>
              <a:rPr lang="en-US" sz="1467" dirty="0">
                <a:solidFill>
                  <a:schemeClr val="bg1"/>
                </a:solidFill>
              </a:rPr>
              <a:t> lorem ante dapibus in viverra</a:t>
            </a:r>
          </a:p>
        </p:txBody>
      </p:sp>
      <p:sp>
        <p:nvSpPr>
          <p:cNvPr id="22" name="Table Placeholder 21">
            <a:extLst>
              <a:ext uri="{FF2B5EF4-FFF2-40B4-BE49-F238E27FC236}">
                <a16:creationId xmlns:a16="http://schemas.microsoft.com/office/drawing/2014/main" id="{4EEBF096-28B3-664C-A2C0-4E7258090F97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352800" y="1718733"/>
            <a:ext cx="8534400" cy="42756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9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iskit Software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948F4B2-B210-F64C-891A-95DC7E86F4CC}"/>
              </a:ext>
            </a:extLst>
          </p:cNvPr>
          <p:cNvSpPr txBox="1">
            <a:spLocks/>
          </p:cNvSpPr>
          <p:nvPr userDrawn="1"/>
        </p:nvSpPr>
        <p:spPr>
          <a:xfrm>
            <a:off x="10176388" y="0"/>
            <a:ext cx="2035278" cy="6858000"/>
          </a:xfrm>
          <a:prstGeom prst="rect">
            <a:avLst/>
          </a:prstGeom>
          <a:solidFill>
            <a:srgbClr val="1167FB"/>
          </a:solidFill>
        </p:spPr>
        <p:txBody>
          <a:bodyPr vert="horz" lIns="304800" tIns="243840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4.</a:t>
            </a:r>
            <a:b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Aer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 high performance simulator framework for quantum circuits 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3C1592B-7BF4-4748-AFBD-7BE1571F3D83}"/>
              </a:ext>
            </a:extLst>
          </p:cNvPr>
          <p:cNvSpPr txBox="1">
            <a:spLocks/>
          </p:cNvSpPr>
          <p:nvPr userDrawn="1"/>
        </p:nvSpPr>
        <p:spPr>
          <a:xfrm>
            <a:off x="2" y="0"/>
            <a:ext cx="4070555" cy="6858000"/>
          </a:xfrm>
          <a:prstGeom prst="rect">
            <a:avLst/>
          </a:prstGeom>
          <a:solidFill>
            <a:srgbClr val="171717"/>
          </a:solidFill>
        </p:spPr>
        <p:txBody>
          <a:bodyPr vert="horz" lIns="304800" tIns="243840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95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4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The Qiskit </a:t>
            </a:r>
            <a:br>
              <a:rPr kumimoji="0" lang="en-US" sz="34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34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software stack</a:t>
            </a:r>
          </a:p>
          <a:p>
            <a:pPr marL="0" marR="0" lvl="0" indent="0" algn="l" defTabSz="609608" rtl="0" eaLnBrk="1" fontAlgn="auto" latinLnBrk="0" hangingPunct="1">
              <a:lnSpc>
                <a:spcPct val="45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Brings quantum computing out of the laboratory and into the laptops of developers</a:t>
            </a:r>
          </a:p>
          <a:p>
            <a:pPr marL="0" marR="0" lvl="0" indent="0" algn="l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IBM Plex Sans" charset="0"/>
              <a:cs typeface="IBM Plex Sans" charset="0"/>
            </a:endParaRPr>
          </a:p>
          <a:p>
            <a:pPr marL="228603" marR="0" lvl="0" indent="-228603" algn="l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Open Source (</a:t>
            </a:r>
            <a:r>
              <a:rPr kumimoji="0" lang="en-US" sz="2134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Apache 2.0</a:t>
            </a: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)</a:t>
            </a:r>
          </a:p>
          <a:p>
            <a:pPr marL="228603" marR="0" lvl="0" indent="-228603" algn="l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Written in Python</a:t>
            </a:r>
          </a:p>
          <a:p>
            <a:pPr marL="228603" marR="0" lvl="0" indent="-228603" algn="l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IBM Plex Sans" charset="0"/>
                <a:cs typeface="IBM Plex Sans" charset="0"/>
              </a:rPr>
              <a:t>Modular and extendible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F7B35B9-EE5A-9D41-9CF2-808131AA777C}"/>
              </a:ext>
            </a:extLst>
          </p:cNvPr>
          <p:cNvSpPr txBox="1">
            <a:spLocks/>
          </p:cNvSpPr>
          <p:nvPr userDrawn="1"/>
        </p:nvSpPr>
        <p:spPr>
          <a:xfrm>
            <a:off x="4070556" y="0"/>
            <a:ext cx="2035278" cy="6858000"/>
          </a:xfrm>
          <a:prstGeom prst="rect">
            <a:avLst/>
          </a:prstGeom>
          <a:solidFill>
            <a:srgbClr val="09247D"/>
          </a:solidFill>
        </p:spPr>
        <p:txBody>
          <a:bodyPr vert="horz" lIns="304800" tIns="243840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1.</a:t>
            </a:r>
            <a:b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Terra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 solid foundation for quantum computing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B45092F-FC6D-A640-A168-ED99C0939B88}"/>
              </a:ext>
            </a:extLst>
          </p:cNvPr>
          <p:cNvSpPr txBox="1">
            <a:spLocks/>
          </p:cNvSpPr>
          <p:nvPr userDrawn="1"/>
        </p:nvSpPr>
        <p:spPr>
          <a:xfrm>
            <a:off x="6105833" y="0"/>
            <a:ext cx="2035278" cy="6858000"/>
          </a:xfrm>
          <a:prstGeom prst="rect">
            <a:avLst/>
          </a:prstGeom>
          <a:solidFill>
            <a:srgbClr val="0B36AA"/>
          </a:solidFill>
        </p:spPr>
        <p:txBody>
          <a:bodyPr vert="horz" lIns="304800" tIns="243840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2.</a:t>
            </a:r>
            <a:b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Aqua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Algorithms for </a:t>
            </a:r>
            <a:r>
              <a:rPr kumimoji="0" lang="en-US" sz="1867" b="0" i="0" u="none" strike="noStrike" kern="1200" cap="none" spc="-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near-term</a:t>
            </a: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 quantum applications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A601A07-C002-DD42-AC7A-8DB302A2F411}"/>
              </a:ext>
            </a:extLst>
          </p:cNvPr>
          <p:cNvSpPr txBox="1">
            <a:spLocks/>
          </p:cNvSpPr>
          <p:nvPr userDrawn="1"/>
        </p:nvSpPr>
        <p:spPr>
          <a:xfrm>
            <a:off x="8141111" y="0"/>
            <a:ext cx="2035278" cy="6858000"/>
          </a:xfrm>
          <a:prstGeom prst="rect">
            <a:avLst/>
          </a:prstGeom>
          <a:solidFill>
            <a:srgbClr val="114FD6"/>
          </a:solidFill>
        </p:spPr>
        <p:txBody>
          <a:bodyPr vert="horz" lIns="304800" tIns="243840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3.</a:t>
            </a:r>
            <a:b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r>
              <a:rPr kumimoji="0" lang="en-US" sz="29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Ignis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3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Compute in the presence of errors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6756D5C6-07D6-A14C-A801-601DB6DA6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C8CD4FC3-E1B7-4F49-B5BD-BAA353BFD6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83868"/>
            <a:ext cx="243831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999" y="288036"/>
            <a:ext cx="5049180" cy="285750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763524"/>
            <a:ext cx="5049180" cy="4668838"/>
          </a:xfrm>
        </p:spPr>
        <p:txBody>
          <a:bodyPr/>
          <a:lstStyle>
            <a:lvl1pPr>
              <a:lnSpc>
                <a:spcPct val="100000"/>
              </a:lnSpc>
              <a:defRPr sz="42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80919" y="284956"/>
            <a:ext cx="5523781" cy="6287294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888" y="6263482"/>
            <a:ext cx="819043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14631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911DD67-A95D-714A-BABB-6551F5A6D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7577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u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528F03E-3DFA-6C4F-83FA-2DFF0B7E5E93}"/>
              </a:ext>
            </a:extLst>
          </p:cNvPr>
          <p:cNvSpPr txBox="1">
            <a:spLocks/>
          </p:cNvSpPr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114FD6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747D67CB-0978-694E-9335-6F6372C91308}"/>
              </a:ext>
            </a:extLst>
          </p:cNvPr>
          <p:cNvSpPr txBox="1">
            <a:spLocks/>
          </p:cNvSpPr>
          <p:nvPr userDrawn="1"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09247D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56BFDB1-AC0B-5F45-A2E2-8F995313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6A5C675-1C21-A746-8A31-E83293A4A3B4}"/>
              </a:ext>
            </a:extLst>
          </p:cNvPr>
          <p:cNvSpPr txBox="1">
            <a:spLocks/>
          </p:cNvSpPr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0B36AA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A3226ED-E47B-044A-8811-33788F802C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2462784" cy="1072896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Three blue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A4399-5F19-9340-994A-6B46B7BA6D3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06536" y="260677"/>
            <a:ext cx="2419350" cy="1028700"/>
          </a:xfrm>
          <a:prstGeom prst="rect">
            <a:avLst/>
          </a:prstGeom>
        </p:spPr>
        <p:txBody>
          <a:bodyPr lIns="0" tIns="0"/>
          <a:lstStyle>
            <a:lvl1pPr>
              <a:defRPr sz="2400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539A78E-7A40-E848-87D2-AC16CC3B57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1855" y="251884"/>
            <a:ext cx="2419350" cy="1028700"/>
          </a:xfrm>
          <a:prstGeom prst="rect">
            <a:avLst/>
          </a:prstGeom>
        </p:spPr>
        <p:txBody>
          <a:bodyPr lIns="0" tIns="0"/>
          <a:lstStyle>
            <a:lvl1pPr>
              <a:defRPr sz="2400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189A3B7-CBB1-8C46-BAB3-7CC9920EB9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9855" y="251885"/>
            <a:ext cx="2419350" cy="1028700"/>
          </a:xfrm>
          <a:prstGeom prst="rect">
            <a:avLst/>
          </a:prstGeom>
        </p:spPr>
        <p:txBody>
          <a:bodyPr lIns="0" tIns="0"/>
          <a:lstStyle>
            <a:lvl1pPr>
              <a:defRPr sz="2400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811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Q Network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528F03E-3DFA-6C4F-83FA-2DFF0B7E5E93}"/>
              </a:ext>
            </a:extLst>
          </p:cNvPr>
          <p:cNvSpPr txBox="1">
            <a:spLocks/>
          </p:cNvSpPr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114FD6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Promote education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and prepare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747D67CB-0978-694E-9335-6F6372C91308}"/>
              </a:ext>
            </a:extLst>
          </p:cNvPr>
          <p:cNvSpPr txBox="1">
            <a:spLocks/>
          </p:cNvSpPr>
          <p:nvPr userDrawn="1"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09247D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Accelerate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quantum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56BFDB1-AC0B-5F45-A2E2-8F995313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        #IBMQ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53998298-E618-E447-9255-D3BD52C08F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3354" y="1908246"/>
            <a:ext cx="1817295" cy="1760504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B220107-6391-0842-A574-A9386FEE4C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1928" y="1896406"/>
            <a:ext cx="1852144" cy="1796018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6A5C675-1C21-A746-8A31-E83293A4A3B4}"/>
              </a:ext>
            </a:extLst>
          </p:cNvPr>
          <p:cNvSpPr txBox="1">
            <a:spLocks/>
          </p:cNvSpPr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0B36AA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Develop commercial applications</a:t>
            </a:r>
          </a:p>
        </p:txBody>
      </p:sp>
      <p:pic>
        <p:nvPicPr>
          <p:cNvPr id="26" name="Picture 25" descr="A picture containing object&#10;&#10;Description automatically generated">
            <a:extLst>
              <a:ext uri="{FF2B5EF4-FFF2-40B4-BE49-F238E27FC236}">
                <a16:creationId xmlns:a16="http://schemas.microsoft.com/office/drawing/2014/main" id="{6611B913-81E3-9740-BE52-B0DE055D92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774760" y="1931920"/>
            <a:ext cx="1690484" cy="1690484"/>
          </a:xfrm>
          <a:prstGeom prst="rect">
            <a:avLst/>
          </a:prstGeom>
        </p:spPr>
      </p:pic>
      <p:sp>
        <p:nvSpPr>
          <p:cNvPr id="11" name="Title 812">
            <a:extLst>
              <a:ext uri="{FF2B5EF4-FFF2-40B4-BE49-F238E27FC236}">
                <a16:creationId xmlns:a16="http://schemas.microsoft.com/office/drawing/2014/main" id="{CEBDB25D-8A7C-E14D-A884-8FC1E8681E3B}"/>
              </a:ext>
            </a:extLst>
          </p:cNvPr>
          <p:cNvSpPr txBox="1">
            <a:spLocks/>
          </p:cNvSpPr>
          <p:nvPr userDrawn="1"/>
        </p:nvSpPr>
        <p:spPr>
          <a:xfrm>
            <a:off x="280416" y="223231"/>
            <a:ext cx="2562239" cy="1412826"/>
          </a:xfrm>
          <a:prstGeom prst="rect">
            <a:avLst/>
          </a:prstGeom>
        </p:spPr>
        <p:txBody>
          <a:bodyPr lIns="0" t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Q Netwo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EE7B2710-5724-E24B-9787-F4BD0A5E8350}"/>
              </a:ext>
            </a:extLst>
          </p:cNvPr>
          <p:cNvSpPr txBox="1">
            <a:spLocks/>
          </p:cNvSpPr>
          <p:nvPr userDrawn="1"/>
        </p:nvSpPr>
        <p:spPr>
          <a:xfrm>
            <a:off x="10176388" y="0"/>
            <a:ext cx="2035278" cy="6858000"/>
          </a:xfrm>
          <a:prstGeom prst="rect">
            <a:avLst/>
          </a:prstGeom>
          <a:solidFill>
            <a:srgbClr val="448EF9"/>
          </a:solidFill>
        </p:spPr>
        <p:txBody>
          <a:bodyPr vert="horz" lIns="121920" tIns="243840" rIns="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Academic Partners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8A1CDF4-6936-084D-A2C4-C583C11EDE13}"/>
              </a:ext>
            </a:extLst>
          </p:cNvPr>
          <p:cNvSpPr txBox="1">
            <a:spLocks/>
          </p:cNvSpPr>
          <p:nvPr userDrawn="1"/>
        </p:nvSpPr>
        <p:spPr>
          <a:xfrm>
            <a:off x="2035278" y="0"/>
            <a:ext cx="2035278" cy="6858000"/>
          </a:xfrm>
          <a:prstGeom prst="rect">
            <a:avLst/>
          </a:prstGeom>
          <a:solidFill>
            <a:srgbClr val="09247D"/>
          </a:solidFill>
        </p:spPr>
        <p:txBody>
          <a:bodyPr vert="horz" lIns="121920" tIns="243840" rIns="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Industry Partners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B36BFFD-768D-C84F-8E91-0B2704D28074}"/>
              </a:ext>
            </a:extLst>
          </p:cNvPr>
          <p:cNvSpPr txBox="1">
            <a:spLocks/>
          </p:cNvSpPr>
          <p:nvPr userDrawn="1"/>
        </p:nvSpPr>
        <p:spPr>
          <a:xfrm>
            <a:off x="4070556" y="0"/>
            <a:ext cx="2035278" cy="6858000"/>
          </a:xfrm>
          <a:prstGeom prst="rect">
            <a:avLst/>
          </a:prstGeom>
          <a:solidFill>
            <a:srgbClr val="0B36AA"/>
          </a:solidFill>
        </p:spPr>
        <p:txBody>
          <a:bodyPr vert="horz" lIns="121920" tIns="243840" rIns="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Hubs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756BFDB1-AC0B-5F45-A2E2-8F9953138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EBAA190F-A232-4143-BEB7-F0816A1A00B8}"/>
              </a:ext>
            </a:extLst>
          </p:cNvPr>
          <p:cNvSpPr txBox="1">
            <a:spLocks/>
          </p:cNvSpPr>
          <p:nvPr userDrawn="1"/>
        </p:nvSpPr>
        <p:spPr>
          <a:xfrm>
            <a:off x="6105833" y="0"/>
            <a:ext cx="2035278" cy="6858000"/>
          </a:xfrm>
          <a:prstGeom prst="rect">
            <a:avLst/>
          </a:prstGeom>
          <a:solidFill>
            <a:srgbClr val="114FD6"/>
          </a:solidFill>
        </p:spPr>
        <p:txBody>
          <a:bodyPr vert="horz" lIns="121920" tIns="243840" rIns="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Members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0A8EB9F-E7EB-7444-9619-A5A6383B7CFE}"/>
              </a:ext>
            </a:extLst>
          </p:cNvPr>
          <p:cNvSpPr txBox="1">
            <a:spLocks/>
          </p:cNvSpPr>
          <p:nvPr userDrawn="1"/>
        </p:nvSpPr>
        <p:spPr>
          <a:xfrm>
            <a:off x="8141111" y="0"/>
            <a:ext cx="2035278" cy="6858000"/>
          </a:xfrm>
          <a:prstGeom prst="rect">
            <a:avLst/>
          </a:prstGeom>
          <a:solidFill>
            <a:srgbClr val="1167FB"/>
          </a:solidFill>
        </p:spPr>
        <p:txBody>
          <a:bodyPr vert="horz" lIns="121920" tIns="243840" rIns="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  <a:t>Startups</a:t>
            </a:r>
          </a:p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cs typeface="Arial" charset="0"/>
              </a:rPr>
            </a:b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10" name="Title 812">
            <a:extLst>
              <a:ext uri="{FF2B5EF4-FFF2-40B4-BE49-F238E27FC236}">
                <a16:creationId xmlns:a16="http://schemas.microsoft.com/office/drawing/2014/main" id="{B4D98318-9176-9749-BC5C-2095F20618C7}"/>
              </a:ext>
            </a:extLst>
          </p:cNvPr>
          <p:cNvSpPr txBox="1">
            <a:spLocks/>
          </p:cNvSpPr>
          <p:nvPr userDrawn="1"/>
        </p:nvSpPr>
        <p:spPr>
          <a:xfrm>
            <a:off x="280416" y="268225"/>
            <a:ext cx="2562239" cy="1412826"/>
          </a:xfrm>
          <a:prstGeom prst="rect">
            <a:avLst/>
          </a:prstGeom>
        </p:spPr>
        <p:txBody>
          <a:bodyPr lIns="0" t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IBM Q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880177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Q Network Off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D8533545-FF20-5243-902C-36DFEC88313E}"/>
              </a:ext>
            </a:extLst>
          </p:cNvPr>
          <p:cNvSpPr txBox="1">
            <a:spLocks/>
          </p:cNvSpPr>
          <p:nvPr userDrawn="1"/>
        </p:nvSpPr>
        <p:spPr>
          <a:xfrm>
            <a:off x="9144000" y="0"/>
            <a:ext cx="3048000" cy="6858000"/>
          </a:xfrm>
          <a:prstGeom prst="rect">
            <a:avLst/>
          </a:prstGeom>
          <a:solidFill>
            <a:srgbClr val="114FD6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Business Framework 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and Ecosystem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281303A6-202C-FC49-AE40-0584D503D25C}"/>
              </a:ext>
            </a:extLst>
          </p:cNvPr>
          <p:cNvSpPr txBox="1">
            <a:spLocks/>
          </p:cNvSpPr>
          <p:nvPr userDrawn="1"/>
        </p:nvSpPr>
        <p:spPr>
          <a:xfrm>
            <a:off x="304888" y="6380789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marR="0" indent="0" algn="l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/>
              <a:t>© 2019 IBM Corporation          #IBMQ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46A65766-6995-3047-93A0-D0F390089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25531" y="1761148"/>
            <a:ext cx="1884939" cy="1641720"/>
          </a:xfrm>
          <a:prstGeom prst="rect">
            <a:avLst/>
          </a:prstGeom>
        </p:spPr>
      </p:pic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B0001C53-46C3-BA4B-BA3C-E63FE22688DC}"/>
              </a:ext>
            </a:extLst>
          </p:cNvPr>
          <p:cNvSpPr txBox="1">
            <a:spLocks/>
          </p:cNvSpPr>
          <p:nvPr userDrawn="1"/>
        </p:nvSpPr>
        <p:spPr>
          <a:xfrm>
            <a:off x="3048000" y="0"/>
            <a:ext cx="3048000" cy="6858000"/>
          </a:xfrm>
          <a:prstGeom prst="rect">
            <a:avLst/>
          </a:prstGeom>
          <a:solidFill>
            <a:srgbClr val="09247D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Technology and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Enablement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E0AB1A35-8609-F140-8193-71C0B1E708B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9246" y="1736059"/>
            <a:ext cx="1650812" cy="1764662"/>
          </a:xfrm>
          <a:prstGeom prst="rect">
            <a:avLst/>
          </a:prstGeom>
        </p:spPr>
      </p:pic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718AFC96-45CC-3A42-BFC3-121D10D0CAF3}"/>
              </a:ext>
            </a:extLst>
          </p:cNvPr>
          <p:cNvSpPr txBox="1">
            <a:spLocks/>
          </p:cNvSpPr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0B36AA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Support and Collaboration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A3D439D-8862-314E-BEBB-B74DF69D1CA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7580" y="1836821"/>
            <a:ext cx="1784844" cy="1496967"/>
          </a:xfrm>
          <a:prstGeom prst="rect">
            <a:avLst/>
          </a:prstGeom>
        </p:spPr>
      </p:pic>
      <p:sp>
        <p:nvSpPr>
          <p:cNvPr id="11" name="Title 812">
            <a:extLst>
              <a:ext uri="{FF2B5EF4-FFF2-40B4-BE49-F238E27FC236}">
                <a16:creationId xmlns:a16="http://schemas.microsoft.com/office/drawing/2014/main" id="{54218355-4CC7-4143-B65B-2B288B7FD8F4}"/>
              </a:ext>
            </a:extLst>
          </p:cNvPr>
          <p:cNvSpPr txBox="1">
            <a:spLocks/>
          </p:cNvSpPr>
          <p:nvPr userDrawn="1"/>
        </p:nvSpPr>
        <p:spPr>
          <a:xfrm>
            <a:off x="280416" y="223231"/>
            <a:ext cx="2562239" cy="1412826"/>
          </a:xfrm>
          <a:prstGeom prst="rect">
            <a:avLst/>
          </a:prstGeom>
        </p:spPr>
        <p:txBody>
          <a:bodyPr lIns="0" r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IBM Q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31953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your quantum journ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0BCC3BC6-0020-9D4F-983F-6C61D0EEF303}"/>
              </a:ext>
            </a:extLst>
          </p:cNvPr>
          <p:cNvSpPr txBox="1">
            <a:spLocks/>
          </p:cNvSpPr>
          <p:nvPr userDrawn="1"/>
        </p:nvSpPr>
        <p:spPr>
          <a:xfrm>
            <a:off x="9144000" y="1312092"/>
            <a:ext cx="3048000" cy="5545908"/>
          </a:xfrm>
          <a:prstGeom prst="rect">
            <a:avLst/>
          </a:prstGeom>
          <a:solidFill>
            <a:srgbClr val="1167FB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cs typeface="Arial" charset="0"/>
              </a:rPr>
              <a:t>IBM Q Network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Collaborate, research, and 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explore quantum computing applications</a:t>
            </a: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0883DBB8-0B3B-6246-9D80-D4B8FF94350F}"/>
              </a:ext>
            </a:extLst>
          </p:cNvPr>
          <p:cNvSpPr txBox="1">
            <a:spLocks/>
          </p:cNvSpPr>
          <p:nvPr userDrawn="1"/>
        </p:nvSpPr>
        <p:spPr>
          <a:xfrm>
            <a:off x="0" y="1312092"/>
            <a:ext cx="3048000" cy="5545908"/>
          </a:xfrm>
          <a:prstGeom prst="rect">
            <a:avLst/>
          </a:prstGeom>
          <a:solidFill>
            <a:srgbClr val="09247D"/>
          </a:solidFill>
        </p:spPr>
        <p:txBody>
          <a:bodyPr vert="horz" lIns="304800" tIns="243840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6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ヒラギノ角ゴ Pro W3" charset="0"/>
                <a:cs typeface="Arial" charset="0"/>
              </a:rPr>
              <a:t>IBM Q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Discover quantum computing with 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IBM Q, IBM’s </a:t>
            </a:r>
            <a:r>
              <a:rPr kumimoji="0" lang="en-US" sz="2134" b="0" i="0" u="none" strike="noStrike" kern="1200" cap="none" spc="-54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quantum computing</a:t>
            </a:r>
            <a:r>
              <a:rPr kumimoji="0" lang="en-US" sz="2134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 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initiative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B2D9682-C59F-4E44-BE64-9FD252CDC0FF}"/>
              </a:ext>
            </a:extLst>
          </p:cNvPr>
          <p:cNvSpPr txBox="1">
            <a:spLocks/>
          </p:cNvSpPr>
          <p:nvPr userDrawn="1"/>
        </p:nvSpPr>
        <p:spPr>
          <a:xfrm>
            <a:off x="6096000" y="1312092"/>
            <a:ext cx="3048000" cy="5545908"/>
          </a:xfrm>
          <a:prstGeom prst="rect">
            <a:avLst/>
          </a:prstGeom>
          <a:solidFill>
            <a:srgbClr val="114FD6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ヒラギノ角ゴ Pro W3" charset="0"/>
                <a:cs typeface="Arial" charset="0"/>
              </a:rPr>
              <a:t>Qiskit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Learn about 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and start using Qiskit software development framework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C20B4D54-3A0B-3247-8FE4-7908BE2E33D0}"/>
              </a:ext>
            </a:extLst>
          </p:cNvPr>
          <p:cNvSpPr txBox="1">
            <a:spLocks/>
          </p:cNvSpPr>
          <p:nvPr userDrawn="1"/>
        </p:nvSpPr>
        <p:spPr>
          <a:xfrm>
            <a:off x="3048000" y="1312092"/>
            <a:ext cx="3048000" cy="5545908"/>
          </a:xfrm>
          <a:prstGeom prst="rect">
            <a:avLst/>
          </a:prstGeom>
          <a:solidFill>
            <a:srgbClr val="0B36AA"/>
          </a:solidFill>
        </p:spPr>
        <p:txBody>
          <a:bodyPr vert="horz" lIns="304800" tIns="256032" rIns="304800" bIns="30480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100"/>
              </a:spcBef>
              <a:buFont typeface="Arial"/>
              <a:buNone/>
              <a:defRPr sz="1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  <a:lvl2pPr marL="173038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2pPr>
            <a:lvl3pPr marL="3968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•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3pPr>
            <a:lvl4pPr marL="625475" indent="-168275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11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09608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ヒラギノ角ゴ Pro W3" charset="0"/>
                <a:cs typeface="Arial" charset="0"/>
              </a:rPr>
              <a:t>IBM Q Experience</a:t>
            </a: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Explore IBM’s quantum cloud services platform, start using 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  <a:t>real quantum computing systems today</a:t>
            </a: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br>
              <a:rPr kumimoji="0" lang="en-US" sz="213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ヒラギノ角ゴ Pro W3" charset="0"/>
                <a:cs typeface="Arial" charset="0"/>
              </a:rPr>
            </a:br>
            <a:endParaRPr kumimoji="0" lang="en-US" sz="1600" b="0" i="0" u="sng" strike="noStrike" kern="1200" cap="none" spc="-54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cs typeface="Arial" charset="0"/>
            </a:endParaRPr>
          </a:p>
          <a:p>
            <a:pPr marL="0" marR="0" lvl="0" indent="0" algn="l" defTabSz="914389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134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ヒラギノ角ゴ Pro W3" charset="0"/>
              <a:cs typeface="Arial" charset="0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A9A636A8-8ACD-684D-8D73-B89B37698651}"/>
              </a:ext>
            </a:extLst>
          </p:cNvPr>
          <p:cNvSpPr txBox="1">
            <a:spLocks/>
          </p:cNvSpPr>
          <p:nvPr userDrawn="1"/>
        </p:nvSpPr>
        <p:spPr>
          <a:xfrm>
            <a:off x="280417" y="268225"/>
            <a:ext cx="9673556" cy="700604"/>
          </a:xfrm>
          <a:prstGeom prst="rect">
            <a:avLst/>
          </a:prstGeom>
        </p:spPr>
        <p:txBody>
          <a:bodyPr lIns="0" tIns="0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r>
              <a:rPr lang="en-US" sz="3467" dirty="0">
                <a:solidFill>
                  <a:srgbClr val="FFFFFF"/>
                </a:solidFill>
                <a:latin typeface="+mj-lt"/>
              </a:rPr>
              <a:t>Start your quantum journey today with IBM Q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0273EA72-D089-FF4C-A840-6F2744221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83868"/>
            <a:ext cx="243831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58C41731-7A10-4A4E-9BFF-37622FAC1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211666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3078270"/>
            <a:ext cx="1722792" cy="701463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14D36A8-C89B-2A46-BC68-5F5D8BC2AA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25011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0416" y="268224"/>
            <a:ext cx="5522886" cy="5726176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 dirty="0">
                <a:latin typeface="+mj-lt"/>
                <a:ea typeface=""/>
                <a:cs typeface=""/>
              </a:rPr>
              <a:t>A note on font</a:t>
            </a:r>
            <a:br>
              <a:rPr lang="en-US" dirty="0">
                <a:latin typeface="IBM Plex Sans" panose="020B0503050000000000" pitchFamily="34" charset="77"/>
                <a:ea typeface=""/>
                <a:cs typeface=""/>
              </a:rPr>
            </a:br>
            <a:r>
              <a:rPr lang="en-US" dirty="0">
                <a:latin typeface="IBM Plex Sans" panose="020B0503050000000000" pitchFamily="34" charset="77"/>
                <a:ea typeface=""/>
                <a:cs typeface=""/>
              </a:rPr>
              <a:t>—</a:t>
            </a:r>
            <a:br>
              <a:rPr lang="en-US" dirty="0">
                <a:latin typeface="IBM Plex Sans" panose="020B0503050000000000" pitchFamily="34" charset="77"/>
                <a:ea typeface=""/>
                <a:cs typeface=""/>
              </a:rPr>
            </a:br>
            <a:r>
              <a:rPr lang="en-US" sz="2134" dirty="0">
                <a:latin typeface="IBM Plex Sans" panose="020B0503050000000000" pitchFamily="34" charset="77"/>
                <a:ea typeface=""/>
                <a:cs typeface=""/>
              </a:rPr>
              <a:t>IBM Plex variant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/>
          <a:lstStyle>
            <a:lvl1pPr>
              <a:defRPr sz="1867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r>
              <a:rPr lang="en-US" sz="1600" b="1" dirty="0"/>
              <a:t>Click </a:t>
            </a:r>
            <a:r>
              <a:rPr lang="en-US" sz="1600" b="1" dirty="0">
                <a:solidFill>
                  <a:schemeClr val="accent4"/>
                </a:solidFill>
                <a:hlinkClick r:id="rId2"/>
              </a:rPr>
              <a:t>here</a:t>
            </a:r>
            <a:r>
              <a:rPr lang="en-US" sz="1600" b="1" dirty="0"/>
              <a:t> to download IBM </a:t>
            </a:r>
            <a:r>
              <a:rPr lang="en-US" sz="1600" b="1" dirty="0" err="1"/>
              <a:t>Plex</a:t>
            </a:r>
            <a:endParaRPr lang="is-IS" sz="1600" b="1" dirty="0"/>
          </a:p>
          <a:p>
            <a:r>
              <a:rPr lang="en-US" sz="1600" dirty="0"/>
              <a:t>A note about the type: </a:t>
            </a:r>
          </a:p>
          <a:p>
            <a:r>
              <a:rPr lang="en-US" sz="1600" dirty="0"/>
              <a:t>If you plan to share the presentation with outside parties on an Apple OSX or </a:t>
            </a:r>
            <a:r>
              <a:rPr lang="en-US" sz="1600" dirty="0" err="1"/>
              <a:t>IoS</a:t>
            </a:r>
            <a:r>
              <a:rPr lang="en-US" sz="1600" dirty="0"/>
              <a:t> device, please consider using the Arial variant instead of the IBM </a:t>
            </a:r>
            <a:r>
              <a:rPr lang="en-US" sz="1600" dirty="0" err="1"/>
              <a:t>Plex</a:t>
            </a:r>
            <a:r>
              <a:rPr lang="en-US" sz="1600" dirty="0"/>
              <a:t> variant. </a:t>
            </a:r>
          </a:p>
          <a:p>
            <a:r>
              <a:rPr lang="en-US" sz="1600" dirty="0"/>
              <a:t>Embedded IBM </a:t>
            </a:r>
            <a:r>
              <a:rPr lang="en-US" sz="1600" dirty="0" err="1"/>
              <a:t>Plex</a:t>
            </a:r>
            <a:r>
              <a:rPr lang="en-US" sz="1600" dirty="0"/>
              <a:t> fonts received by a non-IBM-owned Apple OSX or </a:t>
            </a:r>
            <a:r>
              <a:rPr lang="en-US" sz="1600" dirty="0" err="1"/>
              <a:t>IoS</a:t>
            </a:r>
            <a:r>
              <a:rPr lang="en-US" sz="1600" dirty="0"/>
              <a:t> device will be replaced by the system default font (this is not a problem with non-IBM owned Windows devices).</a:t>
            </a:r>
          </a:p>
          <a:p>
            <a:r>
              <a:rPr lang="en-US" sz="1600" dirty="0"/>
              <a:t>The IBM </a:t>
            </a:r>
            <a:r>
              <a:rPr lang="en-US" sz="1600" dirty="0" err="1"/>
              <a:t>Plex</a:t>
            </a:r>
            <a:r>
              <a:rPr lang="en-US" sz="1600" dirty="0"/>
              <a:t> font can be replaced with Arial by using the ‘Format &gt; Replace Fonts’ command. Ensure that all IBM </a:t>
            </a:r>
            <a:r>
              <a:rPr lang="en-US" sz="1600" dirty="0" err="1"/>
              <a:t>Plex</a:t>
            </a:r>
            <a:r>
              <a:rPr lang="en-US" sz="1600" dirty="0"/>
              <a:t> font variations are replaced, and double-check your document as some elements do not replace automatically. </a:t>
            </a:r>
          </a:p>
          <a:p>
            <a:r>
              <a:rPr lang="en-US" sz="1600" dirty="0"/>
              <a:t>A PDF of the presentation can be created by using Export or Save As. Note that all animations will be lost, and the presentation will no longer be editable.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852EFD7-39E2-2D4E-9BD2-BD01997585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8224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</p:spTree>
    <p:extLst>
      <p:ext uri="{BB962C8B-B14F-4D97-AF65-F5344CB8AC3E}">
        <p14:creationId xmlns:p14="http://schemas.microsoft.com/office/powerpoint/2010/main" val="337877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Quantum Computing and IBM Q: An Introduction.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50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814294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067">
                <a:solidFill>
                  <a:schemeClr val="bg2"/>
                </a:solidFill>
              </a:defRPr>
            </a:lvl1pPr>
          </a:lstStyle>
          <a:p>
            <a:r>
              <a:rPr lang="en-US"/>
              <a:t>Quantum Computing and IBM Q: An 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7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52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192024"/>
            <a:ext cx="2477765" cy="2286794"/>
          </a:xfrm>
        </p:spPr>
        <p:txBody>
          <a:bodyPr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0919" y="284957"/>
            <a:ext cx="2476178" cy="5715794"/>
          </a:xfrm>
        </p:spPr>
        <p:txBody>
          <a:bodyPr/>
          <a:lstStyle>
            <a:lvl1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0110" y="284957"/>
            <a:ext cx="2474590" cy="5715794"/>
          </a:xfrm>
        </p:spPr>
        <p:txBody>
          <a:bodyPr/>
          <a:lstStyle>
            <a:lvl1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58052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1283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/ divider (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IBM Quantum / © 2021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04BD5F-CEAE-9249-AC0F-4EF97A2B28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416" y="268225"/>
            <a:ext cx="5522976" cy="1813036"/>
          </a:xfrm>
        </p:spPr>
        <p:txBody>
          <a:bodyPr/>
          <a:lstStyle/>
          <a:p>
            <a:r>
              <a:rPr lang="en-US" dirty="0"/>
              <a:t>Click to edit Master title style (3 sizes for title text available) - with footer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2E41E-4947-9F4A-A22A-FAB43A2DE9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3094" y="-4294"/>
            <a:ext cx="2140374" cy="82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589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Image with Text Comparison"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9A0D1F-40D6-3F47-9D57-B5C4C8A08730}"/>
              </a:ext>
            </a:extLst>
          </p:cNvPr>
          <p:cNvSpPr txBox="1">
            <a:spLocks/>
          </p:cNvSpPr>
          <p:nvPr userDrawn="1"/>
        </p:nvSpPr>
        <p:spPr>
          <a:xfrm>
            <a:off x="-4887" y="1500554"/>
            <a:ext cx="6098443" cy="5357446"/>
          </a:xfrm>
          <a:prstGeom prst="rect">
            <a:avLst/>
          </a:prstGeom>
          <a:noFill/>
        </p:spPr>
        <p:txBody>
          <a:bodyPr vert="horz" anchor="ctr" anchorCtr="1"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228600" indent="-2286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Arial"/>
              <a:buChar char="–"/>
              <a:tabLst/>
              <a:defRPr sz="24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2pPr>
            <a:lvl3pPr marL="514350" indent="-1714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tabLst/>
              <a:defRPr sz="2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800100" indent="-2222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803275" indent="-173038" algn="l" defTabSz="457200" rtl="0" eaLnBrk="1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Font typeface="Arial"/>
              <a:buChar char="»"/>
              <a:defRPr sz="2400" kern="120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34" dirty="0">
              <a:solidFill>
                <a:srgbClr val="0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450586-CCF7-5547-BF67-79CCDD6E71D7}"/>
              </a:ext>
            </a:extLst>
          </p:cNvPr>
          <p:cNvSpPr txBox="1"/>
          <p:nvPr userDrawn="1"/>
        </p:nvSpPr>
        <p:spPr>
          <a:xfrm>
            <a:off x="9026068" y="2983208"/>
            <a:ext cx="290866" cy="36108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defPPr>
              <a:defRPr lang="en-US"/>
            </a:defPPr>
            <a:lvl1pPr defTabSz="457189">
              <a:lnSpc>
                <a:spcPct val="90000"/>
              </a:lnSpc>
              <a:defRPr sz="1800">
                <a:solidFill>
                  <a:srgbClr val="FFFFFF"/>
                </a:solidFill>
                <a:latin typeface="IBM Plex Sans"/>
              </a:defRPr>
            </a:lvl1pPr>
          </a:lstStyle>
          <a:p>
            <a:pPr algn="ctr"/>
            <a:endParaRPr lang="en-US" sz="2400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4887" y="1500554"/>
            <a:ext cx="6096000" cy="5367283"/>
          </a:xfrm>
          <a:prstGeom prst="rect">
            <a:avLst/>
          </a:prstGeo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100976" y="1500554"/>
            <a:ext cx="6091026" cy="5357446"/>
          </a:xfrm>
          <a:prstGeom prst="rect">
            <a:avLst/>
          </a:prstGeom>
        </p:spPr>
        <p:txBody>
          <a:bodyPr lIns="91440" tIns="91440" rIns="91440" b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292652" y="268225"/>
            <a:ext cx="9024280" cy="1074610"/>
          </a:xfrm>
        </p:spPr>
        <p:txBody>
          <a:bodyPr/>
          <a:lstStyle>
            <a:lvl1pPr>
              <a:defRPr sz="3467"/>
            </a:lvl1pPr>
          </a:lstStyle>
          <a:p>
            <a:r>
              <a:rPr lang="en-US" dirty="0"/>
              <a:t>Two Image with Text Comparison</a:t>
            </a:r>
            <a:br>
              <a:rPr lang="en-US" dirty="0"/>
            </a:br>
            <a:r>
              <a:rPr lang="en-US" dirty="0"/>
              <a:t>Lorem ipsum dolor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88C9CAF-49EC-3447-8291-5FEB291946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5F056B2-C6F8-3349-9F8A-98E88C9AD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383868"/>
            <a:ext cx="2438310" cy="222250"/>
          </a:xfrm>
        </p:spPr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38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IBM Quantum © 2023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191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6"/>
            <a:ext cx="5522976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IBM Quantum Summit 2022 / © 2022 IBM Corporation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189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8037"/>
            <a:ext cx="2474591" cy="76352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IBM Quantum / © 2024 IBM Corporation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A699700-BBDB-AD8C-366C-77E76AF8500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70850" y="6469422"/>
            <a:ext cx="133851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665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10312"/>
            <a:ext cx="7330122" cy="4858544"/>
          </a:xfrm>
        </p:spPr>
        <p:txBody>
          <a:bodyPr/>
          <a:lstStyle>
            <a:lvl1pPr>
              <a:lnSpc>
                <a:spcPct val="100000"/>
              </a:lnSpc>
              <a:defRPr sz="4298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6" y="6402120"/>
            <a:ext cx="2477766" cy="190500"/>
          </a:xfrm>
        </p:spPr>
        <p:txBody>
          <a:bodyPr/>
          <a:lstStyle/>
          <a:p>
            <a:r>
              <a:rPr lang="en-US"/>
              <a:t>IBM Quantum / © 2024 IBM Corporation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B67215B-2511-2942-14EF-C8C60177788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70850" y="6469422"/>
            <a:ext cx="133851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2806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8036"/>
            <a:ext cx="2474591" cy="1429544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33316" y="666751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69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380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07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0919" y="666751"/>
            <a:ext cx="2476179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69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380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07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28523" y="666751"/>
            <a:ext cx="2476179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69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380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07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3316" y="3714751"/>
            <a:ext cx="2475384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69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380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07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0920" y="3714752"/>
            <a:ext cx="2475384" cy="189634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69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380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07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28523" y="3714751"/>
            <a:ext cx="2476179" cy="1905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10969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2pPr>
            <a:lvl3pPr marL="219380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3pPr>
            <a:lvl4pPr marL="329071" indent="-109691"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33317" y="288037"/>
            <a:ext cx="201143" cy="201614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380921" y="288037"/>
            <a:ext cx="201143" cy="201614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28524" y="288037"/>
            <a:ext cx="201143" cy="201614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33317" y="3347317"/>
            <a:ext cx="201143" cy="201614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380921" y="3347317"/>
            <a:ext cx="201143" cy="201614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28524" y="3347317"/>
            <a:ext cx="201143" cy="201614"/>
          </a:xfrm>
        </p:spPr>
        <p:txBody>
          <a:bodyPr/>
          <a:lstStyle>
            <a:lvl1pPr>
              <a:defRPr sz="7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IBM Quantum / © 2024 IBM Corporation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606" y="3048000"/>
            <a:ext cx="886027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3047603" y="284959"/>
            <a:ext cx="0" cy="57157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9142811" y="284959"/>
            <a:ext cx="0" cy="57157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6093683" y="283465"/>
            <a:ext cx="0" cy="57157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">
            <a:extLst>
              <a:ext uri="{FF2B5EF4-FFF2-40B4-BE49-F238E27FC236}">
                <a16:creationId xmlns:a16="http://schemas.microsoft.com/office/drawing/2014/main" id="{F689819F-5C88-39C8-7CD0-4C5D74AC476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70850" y="6469422"/>
            <a:ext cx="133851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19772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9F7CE992-9E29-51E8-5F6F-5220FFBC9C6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70850" y="6469422"/>
            <a:ext cx="133851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 Light" panose="020B04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88037"/>
            <a:ext cx="2474591" cy="762795"/>
          </a:xfrm>
        </p:spPr>
        <p:txBody>
          <a:bodyPr/>
          <a:lstStyle>
            <a:lvl1pPr>
              <a:lnSpc>
                <a:spcPct val="110000"/>
              </a:lnSpc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000" y="1714501"/>
            <a:ext cx="2477766" cy="428625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72" indent="-127972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45" indent="-127972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15" indent="-127972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316" y="1714501"/>
            <a:ext cx="2475384" cy="4286251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127972" indent="-127972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2pPr>
            <a:lvl3pPr marL="255945" indent="-127972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3pPr>
            <a:lvl4pPr marL="383915" indent="-127972"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IBM Quantum / © 2024 IBM Corporation</a:t>
            </a:r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80921" y="284959"/>
            <a:ext cx="5523782" cy="6287295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7594401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DA30-1A1B-5867-9052-2F357BAF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15C3-BE17-1346-5BEF-994748C99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9D34C-685E-91F5-8637-F437470B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80344-CE20-4DF6-48B3-C048BE89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11862" y="18285"/>
            <a:ext cx="4114800" cy="365125"/>
          </a:xfrm>
        </p:spPr>
        <p:txBody>
          <a:bodyPr/>
          <a:lstStyle/>
          <a:p>
            <a:r>
              <a:rPr lang="en-US"/>
              <a:t>IBM Quantum / © 2024 IBM Corporation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6023-367D-79C4-4139-82FAF0A8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5975D-EDE0-774A-B1B1-858E9729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8" y="192024"/>
            <a:ext cx="5524575" cy="1429544"/>
          </a:xfrm>
        </p:spPr>
        <p:txBody>
          <a:bodyPr rIns="457200"/>
          <a:lstStyle>
            <a:lvl1pPr>
              <a:lnSpc>
                <a:spcPct val="100000"/>
              </a:lnSpc>
              <a:defRPr sz="3199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74359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0" y="210312"/>
            <a:ext cx="8569797" cy="4095750"/>
          </a:xfrm>
        </p:spPr>
        <p:txBody>
          <a:bodyPr/>
          <a:lstStyle>
            <a:lvl1pPr>
              <a:defRPr sz="8598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84125" y="6402118"/>
            <a:ext cx="2477765" cy="1905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707530" y="6469419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3829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8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07530" y="6469507"/>
            <a:ext cx="1971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8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87999" y="288036"/>
            <a:ext cx="11293592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287300" y="1663700"/>
            <a:ext cx="11293592" cy="4334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4125" y="6402118"/>
            <a:ext cx="2477765" cy="1905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102713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ransition spd="med"/>
  <p:hf hdr="0" dt="0"/>
  <p:txStyles>
    <p:titleStyle>
      <a:lvl1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181248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362497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543744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724993" algn="l" defTabSz="1218956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199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164559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329118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493677" marR="0" indent="-164559" algn="l" defTabSz="1218956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8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571386" marR="0" indent="-228554" algn="l" defTabSz="1218956" rtl="0" eaLnBrk="1" latinLnBrk="0" hangingPunct="1">
        <a:lnSpc>
          <a:spcPct val="110000"/>
        </a:lnSpc>
        <a:spcBef>
          <a:spcPts val="145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921346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1102595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1283843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1465091" marR="0" indent="-194466" algn="l" defTabSz="1218956" rtl="0" eaLnBrk="1" latinLnBrk="0" hangingPunct="1">
        <a:lnSpc>
          <a:spcPct val="100000"/>
        </a:lnSpc>
        <a:spcBef>
          <a:spcPts val="1450"/>
        </a:spcBef>
        <a:spcAft>
          <a:spcPts val="0"/>
        </a:spcAft>
        <a:buClrTx/>
        <a:buSzPct val="100000"/>
        <a:buFontTx/>
        <a:buChar char="»"/>
        <a:tabLst/>
        <a:defRPr sz="1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171461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342922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514384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685845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857307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1028768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1200230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371691" algn="r" defTabSz="91446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2019 IBM Corporation          #IBMQ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10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42805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  <p:sldLayoutId id="2147483739" r:id="rId3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2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70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603" indent="-228603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206" indent="-18838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211" indent="-25823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47" indent="-228603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628" indent="-17289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5054" indent="-17289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480" indent="-17289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906" indent="-17289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25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52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76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702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128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553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977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403" algn="l" defTabSz="966852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mailto:https://challenges.quantum.ibm.com/2024" TargetMode="External"/><Relationship Id="rId7" Type="http://schemas.openxmlformats.org/officeDocument/2006/relationships/hyperlink" Target="https://www.ibm.com/quantum/blog/2024-quantum-challenge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84AA26-3C34-B5AD-E9A8-A3AB85515E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914656"/>
            <a:fld id="{3FD999D4-B456-9943-89B7-30D56181CE18}" type="slidenum">
              <a:rPr lang="en-US">
                <a:solidFill>
                  <a:srgbClr val="565656"/>
                </a:solidFill>
                <a:latin typeface="IBM Plex Sans Light"/>
              </a:rPr>
              <a:pPr defTabSz="914656"/>
              <a:t>1</a:t>
            </a:fld>
            <a:endParaRPr lang="en-US">
              <a:solidFill>
                <a:srgbClr val="565656"/>
              </a:solidFill>
              <a:latin typeface="IBM Plex Sans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BE0B9-41B2-3B78-A906-04930FFCD104}"/>
              </a:ext>
            </a:extLst>
          </p:cNvPr>
          <p:cNvSpPr txBox="1"/>
          <p:nvPr/>
        </p:nvSpPr>
        <p:spPr>
          <a:xfrm>
            <a:off x="401576" y="1353033"/>
            <a:ext cx="5775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56"/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T 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Wingdings" panose="05000000000000000000" pitchFamily="2" charset="2"/>
              </a:rPr>
              <a:t> 84 (ASCII)  </a:t>
            </a:r>
            <a:r>
              <a:rPr lang="en-US" sz="2400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Wingdings" panose="05000000000000000000" pitchFamily="2" charset="2"/>
              </a:rPr>
              <a:t>01010100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Wingdings" panose="05000000000000000000" pitchFamily="2" charset="2"/>
              </a:rPr>
              <a:t> (BIN)</a:t>
            </a:r>
          </a:p>
          <a:p>
            <a:pPr defTabSz="914656"/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S 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83 (ASCII) 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01010011</a:t>
            </a:r>
            <a:r>
              <a:rPr lang="en-US" sz="2400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 (BIN)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01131-E4C4-A329-0C08-A659A224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34" y="2304128"/>
            <a:ext cx="2648627" cy="346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AE6FF2-30C5-A8AE-7950-09232CF3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218" y="2304126"/>
            <a:ext cx="2775746" cy="3467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3B905E-99CE-1244-F5F9-37C64F41DBCD}"/>
              </a:ext>
            </a:extLst>
          </p:cNvPr>
          <p:cNvSpPr txBox="1"/>
          <p:nvPr/>
        </p:nvSpPr>
        <p:spPr>
          <a:xfrm>
            <a:off x="6268551" y="1853203"/>
            <a:ext cx="2353056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56"/>
            <a:r>
              <a:rPr lang="en-US" sz="2134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Simulator (ideal)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E1345-97ED-5344-08FC-AE4BFA395C71}"/>
              </a:ext>
            </a:extLst>
          </p:cNvPr>
          <p:cNvSpPr txBox="1"/>
          <p:nvPr/>
        </p:nvSpPr>
        <p:spPr>
          <a:xfrm>
            <a:off x="9340334" y="1524876"/>
            <a:ext cx="2851667" cy="749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56"/>
            <a:r>
              <a:rPr lang="en-US" sz="2134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Real quantum computer (noise)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22E86-509B-379E-9B98-E9634676C5CD}"/>
              </a:ext>
            </a:extLst>
          </p:cNvPr>
          <p:cNvSpPr txBox="1"/>
          <p:nvPr/>
        </p:nvSpPr>
        <p:spPr>
          <a:xfrm>
            <a:off x="452846" y="292609"/>
            <a:ext cx="7294154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656"/>
            <a:r>
              <a:rPr lang="en-US" sz="4267" dirty="0">
                <a:solidFill>
                  <a:srgbClr val="000000"/>
                </a:solidFill>
                <a:latin typeface="IBM Plex Sans" charset="0"/>
                <a:ea typeface="IBM Plex Sans" charset="0"/>
                <a:cs typeface="IBM Plex Sans" charset="0"/>
              </a:rPr>
              <a:t>Initials exercise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45523-E1FE-BA28-3391-D319F36A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37" y="2227697"/>
            <a:ext cx="5862522" cy="3868304"/>
          </a:xfrm>
          <a:prstGeom prst="rect">
            <a:avLst/>
          </a:prstGeom>
        </p:spPr>
      </p:pic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FD95051E-CCA8-EDC0-8F09-5AAC8290F66A}"/>
              </a:ext>
            </a:extLst>
          </p:cNvPr>
          <p:cNvSpPr txBox="1">
            <a:spLocks/>
          </p:cNvSpPr>
          <p:nvPr/>
        </p:nvSpPr>
        <p:spPr>
          <a:xfrm>
            <a:off x="131871" y="6530977"/>
            <a:ext cx="2477766" cy="1905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690"/>
            <a:r>
              <a:rPr lang="en-US" sz="700">
                <a:solidFill>
                  <a:srgbClr val="000000"/>
                </a:solidFill>
                <a:latin typeface="IBM Plex Sans Light"/>
              </a:rPr>
              <a:t>© 2024 IBM Corporation</a:t>
            </a:r>
            <a:endParaRPr lang="en-US" sz="700" dirty="0">
              <a:solidFill>
                <a:srgbClr val="000000"/>
              </a:solidFill>
              <a:latin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206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AECEF0-F4E0-A1A0-0F7F-68EDBB2C5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13" r="40974" b="46362"/>
          <a:stretch/>
        </p:blipFill>
        <p:spPr>
          <a:xfrm rot="5400000">
            <a:off x="-1853104" y="1853550"/>
            <a:ext cx="6857109" cy="315090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63B98A-63E0-51EE-3452-1453E3FD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445"/>
            <a:ext cx="2474590" cy="715481"/>
          </a:xfrm>
        </p:spPr>
        <p:txBody>
          <a:bodyPr/>
          <a:lstStyle/>
          <a:p>
            <a:pPr defTabSz="457162">
              <a:lnSpc>
                <a:spcPct val="100000"/>
              </a:lnSpc>
              <a:spcBef>
                <a:spcPts val="275"/>
              </a:spcBef>
            </a:pPr>
            <a:r>
              <a:rPr lang="en-US" dirty="0">
                <a:solidFill>
                  <a:srgbClr val="161616"/>
                </a:solidFill>
                <a:latin typeface="IBM Plex Sans Light" panose="020B0403050203000203" pitchFamily="34" charset="0"/>
              </a:rPr>
              <a:t>IBM Quantum Challenge 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C552-EA0C-BC92-1680-1346F27497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06246" y="288445"/>
            <a:ext cx="6868257" cy="3554158"/>
          </a:xfrm>
        </p:spPr>
        <p:txBody>
          <a:bodyPr/>
          <a:lstStyle/>
          <a:p>
            <a:pPr defTabSz="457162"/>
            <a:r>
              <a:rPr lang="en-US" dirty="0">
                <a:solidFill>
                  <a:srgbClr val="161616"/>
                </a:solidFill>
                <a:latin typeface="IBM Plex Sans Light"/>
              </a:rPr>
              <a:t>The IBM Quantum Challenge is the annual code challenge focused on using Qiskit. It consists of a series of </a:t>
            </a:r>
            <a:r>
              <a:rPr lang="en-US" dirty="0" err="1">
                <a:solidFill>
                  <a:srgbClr val="161616"/>
                </a:solidFill>
                <a:latin typeface="IBM Plex Sans Light"/>
              </a:rPr>
              <a:t>Jupyter</a:t>
            </a:r>
            <a:r>
              <a:rPr lang="en-US" dirty="0">
                <a:solidFill>
                  <a:srgbClr val="161616"/>
                </a:solidFill>
                <a:latin typeface="IBM Plex Sans Light"/>
              </a:rPr>
              <a:t> notebooks that ask you to learn new features, use Qiskit, and solve problems. </a:t>
            </a:r>
          </a:p>
          <a:p>
            <a:pPr defTabSz="457162"/>
            <a:endParaRPr lang="en-US" dirty="0">
              <a:solidFill>
                <a:srgbClr val="161616"/>
              </a:solidFill>
              <a:latin typeface="IBM Plex Sans Light"/>
            </a:endParaRPr>
          </a:p>
          <a:p>
            <a:pPr defTabSz="457162"/>
            <a:r>
              <a:rPr lang="en-US" b="1" dirty="0">
                <a:solidFill>
                  <a:srgbClr val="161616"/>
                </a:solidFill>
                <a:latin typeface="IBM Plex Sans Light"/>
              </a:rPr>
              <a:t>Jun 05 — Jun 14, 2024</a:t>
            </a:r>
          </a:p>
          <a:p>
            <a:pPr defTabSz="457162"/>
            <a:endParaRPr lang="en-US" b="1" dirty="0">
              <a:solidFill>
                <a:srgbClr val="161616"/>
              </a:solidFill>
              <a:latin typeface="IBM Plex Sans Light"/>
            </a:endParaRPr>
          </a:p>
          <a:p>
            <a:pPr defTabSz="457162"/>
            <a:r>
              <a:rPr lang="en-US" dirty="0">
                <a:solidFill>
                  <a:srgbClr val="161616"/>
                </a:solidFill>
                <a:latin typeface="IBM Plex Sans Light"/>
              </a:rPr>
              <a:t>Sign up using your IBM Quantum Network email address → </a:t>
            </a:r>
            <a:r>
              <a:rPr lang="en-US" dirty="0">
                <a:solidFill>
                  <a:srgbClr val="161616"/>
                </a:solidFill>
                <a:latin typeface="IBM Plex Sans Light"/>
                <a:hlinkClick r:id="rId3"/>
              </a:rPr>
              <a:t>challenges.quantum.ibm.com</a:t>
            </a:r>
            <a:endParaRPr lang="en-US" dirty="0">
              <a:solidFill>
                <a:srgbClr val="161616"/>
              </a:solidFill>
              <a:latin typeface="IBM Plex Sans Light"/>
            </a:endParaRPr>
          </a:p>
          <a:p>
            <a:pPr defTabSz="457162"/>
            <a:endParaRPr lang="en-US" dirty="0">
              <a:solidFill>
                <a:srgbClr val="161616"/>
              </a:solidFill>
              <a:latin typeface="IBM Plex Sans Light"/>
            </a:endParaRPr>
          </a:p>
          <a:p>
            <a:pPr defTabSz="457162"/>
            <a:r>
              <a:rPr lang="en-US" dirty="0">
                <a:solidFill>
                  <a:srgbClr val="161616"/>
                </a:solidFill>
                <a:latin typeface="IBM Plex Sans Light"/>
              </a:rPr>
              <a:t>Participation is free, so join and take part in the IBM Quantum Challenge. Or better yet, get a group and solve it together!</a:t>
            </a:r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D646F58-EE2A-9522-80C8-22BE09F07B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803"/>
          <a:stretch/>
        </p:blipFill>
        <p:spPr>
          <a:xfrm>
            <a:off x="-79120" y="6044598"/>
            <a:ext cx="3273460" cy="5492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E8295C-1C65-10B9-68E2-72E62F1F1F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30216" y="675826"/>
            <a:ext cx="609521" cy="609521"/>
          </a:xfrm>
          <a:prstGeom prst="rect">
            <a:avLst/>
          </a:prstGeo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2387F443-B2D0-06AC-1652-8B5FC1AC10C2}"/>
              </a:ext>
            </a:extLst>
          </p:cNvPr>
          <p:cNvSpPr txBox="1">
            <a:spLocks/>
          </p:cNvSpPr>
          <p:nvPr/>
        </p:nvSpPr>
        <p:spPr>
          <a:xfrm>
            <a:off x="287999" y="1054100"/>
            <a:ext cx="2474590" cy="16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defTabSz="457162">
              <a:lnSpc>
                <a:spcPct val="100000"/>
              </a:lnSpc>
            </a:pPr>
            <a:r>
              <a:rPr lang="en-US" sz="1400" dirty="0">
                <a:solidFill>
                  <a:srgbClr val="161616"/>
                </a:solidFill>
                <a:latin typeface="IBM Plex Sans Light"/>
              </a:rPr>
              <a:t>Learn how to use </a:t>
            </a:r>
            <a:r>
              <a:rPr lang="en-US" sz="1400" b="1" dirty="0">
                <a:solidFill>
                  <a:srgbClr val="161616"/>
                </a:solidFill>
                <a:latin typeface="IBM Plex Sans Light"/>
              </a:rPr>
              <a:t>Qiskit 1.0 </a:t>
            </a:r>
            <a:r>
              <a:rPr lang="en-US" sz="1400" dirty="0">
                <a:solidFill>
                  <a:srgbClr val="161616"/>
                </a:solidFill>
                <a:latin typeface="IBM Plex Sans Light"/>
              </a:rPr>
              <a:t>and build toward </a:t>
            </a:r>
            <a:r>
              <a:rPr lang="en-US" sz="1400" b="1" dirty="0">
                <a:solidFill>
                  <a:srgbClr val="161616"/>
                </a:solidFill>
                <a:latin typeface="IBM Plex Sans Light"/>
              </a:rPr>
              <a:t>utility-scale </a:t>
            </a:r>
            <a:r>
              <a:rPr lang="en-US" sz="1400" dirty="0">
                <a:solidFill>
                  <a:srgbClr val="161616"/>
                </a:solidFill>
                <a:latin typeface="IBM Plex Sans Light"/>
              </a:rPr>
              <a:t>quantum experiments.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3032D3F-A94C-8EEB-66EF-E64EA4170588}"/>
              </a:ext>
            </a:extLst>
          </p:cNvPr>
          <p:cNvSpPr txBox="1">
            <a:spLocks/>
          </p:cNvSpPr>
          <p:nvPr/>
        </p:nvSpPr>
        <p:spPr>
          <a:xfrm>
            <a:off x="5006246" y="4343281"/>
            <a:ext cx="6868257" cy="1707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 defTabSz="457162"/>
            <a:r>
              <a:rPr lang="en-US" sz="1800" kern="0" dirty="0">
                <a:solidFill>
                  <a:srgbClr val="161616"/>
                </a:solidFill>
                <a:latin typeface="IBM Plex Sans Light"/>
              </a:rPr>
              <a:t>Key information</a:t>
            </a:r>
          </a:p>
          <a:p>
            <a:pPr marL="235365" lvl="1" indent="-171416" defTabSz="4571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161616"/>
                </a:solidFill>
                <a:latin typeface="IBM Plex Sans Light"/>
              </a:rPr>
              <a:t>Adapt to utility-scale workloads </a:t>
            </a:r>
            <a:r>
              <a:rPr lang="en-US" sz="1400" kern="0" dirty="0">
                <a:solidFill>
                  <a:srgbClr val="161616"/>
                </a:solidFill>
                <a:latin typeface="IBM Plex Sans Light"/>
              </a:rPr>
              <a:t>by shifting away from the IBM Quantum Lab and instead running your code locally.</a:t>
            </a:r>
          </a:p>
          <a:p>
            <a:pPr marL="235365" lvl="1" indent="-171416" defTabSz="4571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161616"/>
                </a:solidFill>
                <a:latin typeface="IBM Plex Sans Light"/>
              </a:rPr>
              <a:t>Earn a</a:t>
            </a:r>
            <a:r>
              <a:rPr lang="en-US" sz="1400" kern="0" dirty="0">
                <a:solidFill>
                  <a:srgbClr val="161616"/>
                </a:solidFill>
                <a:latin typeface="IBM Plex Sans Light"/>
              </a:rPr>
              <a:t> </a:t>
            </a:r>
            <a:r>
              <a:rPr lang="en-US" sz="1400" b="1" kern="0" dirty="0">
                <a:solidFill>
                  <a:srgbClr val="161616"/>
                </a:solidFill>
                <a:latin typeface="IBM Plex Sans Light"/>
              </a:rPr>
              <a:t>Credly badge </a:t>
            </a:r>
            <a:r>
              <a:rPr lang="en-US" sz="1400" kern="0" dirty="0">
                <a:solidFill>
                  <a:srgbClr val="161616"/>
                </a:solidFill>
                <a:latin typeface="IBM Plex Sans Light"/>
              </a:rPr>
              <a:t>to showcase your achievement by completing the challenge.</a:t>
            </a:r>
          </a:p>
          <a:p>
            <a:pPr marL="235365" lvl="1" indent="-171416" defTabSz="45716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kern="0" dirty="0">
                <a:solidFill>
                  <a:srgbClr val="161616"/>
                </a:solidFill>
                <a:latin typeface="IBM Plex Sans Light"/>
              </a:rPr>
              <a:t>Read more </a:t>
            </a:r>
            <a:r>
              <a:rPr lang="en-US" sz="1400" kern="0" dirty="0">
                <a:solidFill>
                  <a:srgbClr val="161616"/>
                </a:solidFill>
                <a:latin typeface="IBM Plex Sans Light"/>
              </a:rPr>
              <a:t>here → </a:t>
            </a:r>
            <a:r>
              <a:rPr lang="en-US" sz="1400" kern="0" dirty="0">
                <a:solidFill>
                  <a:srgbClr val="161616"/>
                </a:solidFill>
                <a:latin typeface="IBM Plex Sans Light"/>
                <a:hlinkClick r:id="rId7"/>
              </a:rPr>
              <a:t>https://www.ibm.com/quantum/blog/2024-quantum-challenge</a:t>
            </a:r>
            <a:endParaRPr lang="en-US" sz="1400" kern="0" dirty="0">
              <a:solidFill>
                <a:srgbClr val="161616"/>
              </a:solidFill>
              <a:latin typeface="IBM Plex Sans Light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F112FC-140E-5041-67F1-349F668C04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830216" y="4712609"/>
            <a:ext cx="609521" cy="6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16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Presentation8" id="{113BFA09-69C9-5E4F-BF47-1A11B42BC8F0}" vid="{6124F050-50E5-7D46-8850-4BD75B9217E1}"/>
    </a:ext>
  </a:extLst>
</a:theme>
</file>

<file path=ppt/theme/theme2.xml><?xml version="1.0" encoding="utf-8"?>
<a:theme xmlns:a="http://schemas.openxmlformats.org/drawingml/2006/main" name="IBM BxD 2018 black background">
  <a:themeElements>
    <a:clrScheme name="Master black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1FF"/>
      </a:accent2>
      <a:accent3>
        <a:srgbClr val="1191E6"/>
      </a:accent3>
      <a:accent4>
        <a:srgbClr val="007D79"/>
      </a:accent4>
      <a:accent5>
        <a:srgbClr val="8A3FFC"/>
      </a:accent5>
      <a:accent6>
        <a:srgbClr val="697077"/>
      </a:accent6>
      <a:hlink>
        <a:srgbClr val="0061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6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Cyan 100">
      <a:srgbClr val="07192B"/>
    </a:custClr>
    <a:custClr name="Cyan 90">
      <a:srgbClr val="002B50"/>
    </a:custClr>
    <a:custClr name="Cyan 80">
      <a:srgbClr val="003D73"/>
    </a:custClr>
    <a:custClr name="Cyan 70">
      <a:srgbClr val="0058A1"/>
    </a:custClr>
    <a:custClr name="Cyan 60">
      <a:srgbClr val="0072C3"/>
    </a:custClr>
    <a:custClr name="Cyan 50">
      <a:srgbClr val="1191E6"/>
    </a:custClr>
    <a:custClr name="Cyan 40">
      <a:srgbClr val="30B0FF"/>
    </a:custClr>
    <a:custClr name="Cyan 30">
      <a:srgbClr val="6CCAFF"/>
    </a:custClr>
    <a:custClr name="Cyan 20">
      <a:srgbClr val="B3E6FF"/>
    </a:custClr>
    <a:custClr name="Cyan 10">
      <a:srgbClr val="E3F6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Q_master_presentation_template_v4" id="{8B3896F9-26E6-DF4A-A440-4D08CB005FE1}" vid="{3F85D5AF-2026-694F-A025-4CEBC23971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6" baseType="lpstr">
      <vt:lpstr>.AppleSystemUIFont</vt:lpstr>
      <vt:lpstr>Arial</vt:lpstr>
      <vt:lpstr>Helvetica Light</vt:lpstr>
      <vt:lpstr>Helvetica Neue</vt:lpstr>
      <vt:lpstr>HelvNeue Bold for IBM</vt:lpstr>
      <vt:lpstr>HelvNeue Light for IBM</vt:lpstr>
      <vt:lpstr>IBM Plex Sans</vt:lpstr>
      <vt:lpstr>IBM Plex Sans ExtLt</vt:lpstr>
      <vt:lpstr>IBM Plex Sans Light</vt:lpstr>
      <vt:lpstr>IBM Plex Sans SemiBold</vt:lpstr>
      <vt:lpstr>Wingdings</vt:lpstr>
      <vt:lpstr>ヒラギノ角ゴ Pro W3</vt:lpstr>
      <vt:lpstr>IBM presentation template</vt:lpstr>
      <vt:lpstr>IBM BxD 2018 black background</vt:lpstr>
      <vt:lpstr>PowerPoint Presentation</vt:lpstr>
      <vt:lpstr>IBM Quantum Challenge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Sibylle Schaefer</dc:creator>
  <cp:lastModifiedBy>Tomasz Stopa</cp:lastModifiedBy>
  <cp:revision>2</cp:revision>
  <dcterms:created xsi:type="dcterms:W3CDTF">2024-05-17T15:58:37Z</dcterms:created>
  <dcterms:modified xsi:type="dcterms:W3CDTF">2024-05-20T14:30:39Z</dcterms:modified>
</cp:coreProperties>
</file>