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42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</p:sldMasterIdLst>
  <p:sldIdLst>
    <p:sldId id="278" r:id="rId14"/>
    <p:sldId id="269" r:id="rId15"/>
    <p:sldId id="259" r:id="rId16"/>
    <p:sldId id="294" r:id="rId17"/>
    <p:sldId id="262" r:id="rId18"/>
    <p:sldId id="295" r:id="rId19"/>
    <p:sldId id="270" r:id="rId20"/>
    <p:sldId id="261" r:id="rId21"/>
    <p:sldId id="289" r:id="rId22"/>
    <p:sldId id="290" r:id="rId23"/>
    <p:sldId id="291" r:id="rId24"/>
    <p:sldId id="296" r:id="rId2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0"/>
        <a:cs typeface="ヒラギノ明朝 ProN W3" charset="0"/>
        <a:sym typeface="American Typewriter" charset="0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0"/>
        <a:cs typeface="ヒラギノ明朝 ProN W3" charset="0"/>
        <a:sym typeface="American Typewriter" charset="0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0"/>
        <a:cs typeface="ヒラギノ明朝 ProN W3" charset="0"/>
        <a:sym typeface="American Typewriter" charset="0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0"/>
        <a:cs typeface="ヒラギノ明朝 ProN W3" charset="0"/>
        <a:sym typeface="American Typewriter" charset="0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0"/>
        <a:cs typeface="ヒラギノ明朝 ProN W3" charset="0"/>
        <a:sym typeface="American Typewriter" charset="0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0"/>
        <a:cs typeface="ヒラギノ明朝 ProN W3" charset="0"/>
        <a:sym typeface="American Typewriter" charset="0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0"/>
        <a:cs typeface="ヒラギノ明朝 ProN W3" charset="0"/>
        <a:sym typeface="American Typewriter" charset="0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0"/>
        <a:cs typeface="ヒラギノ明朝 ProN W3" charset="0"/>
        <a:sym typeface="American Typewriter" charset="0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0"/>
        <a:cs typeface="ヒラギノ明朝 ProN W3" charset="0"/>
        <a:sym typeface="American Typewriter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38" y="-1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079500" y="5359400"/>
            <a:ext cx="5346700" cy="1379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78600" y="5359400"/>
            <a:ext cx="5346700" cy="1379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>
              <a:sym typeface="American Typewriter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213850" y="152400"/>
            <a:ext cx="2711450" cy="8483600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079500" y="152400"/>
            <a:ext cx="7981950" cy="8483600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213850" y="2921000"/>
            <a:ext cx="2711450" cy="3817938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079500" y="2921000"/>
            <a:ext cx="7981950" cy="3817938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>
              <a:sym typeface="American Typewriter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6643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664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95300" y="4991100"/>
            <a:ext cx="2749550" cy="307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397250" y="4991100"/>
            <a:ext cx="2749550" cy="307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>
              <a:sym typeface="American Typewriter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4733925" y="1663700"/>
            <a:ext cx="1412875" cy="6400800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95300" y="1663700"/>
            <a:ext cx="4086225" cy="6400800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>
              <a:sym typeface="American Typewriter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6643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664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079500" y="2527300"/>
            <a:ext cx="2540000" cy="610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771900" y="2527300"/>
            <a:ext cx="2540000" cy="610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>
              <a:sym typeface="American Typewriter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213850" y="152400"/>
            <a:ext cx="2711450" cy="8483600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079500" y="152400"/>
            <a:ext cx="7981950" cy="8483600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079500" y="2527300"/>
            <a:ext cx="5346700" cy="610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78600" y="2527300"/>
            <a:ext cx="5346700" cy="610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>
              <a:sym typeface="American Typewriter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213850" y="152400"/>
            <a:ext cx="2711450" cy="8483600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079500" y="152400"/>
            <a:ext cx="7981950" cy="8483600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079500" y="2527300"/>
            <a:ext cx="2540000" cy="610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771900" y="2527300"/>
            <a:ext cx="2540000" cy="610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079500" y="2527300"/>
            <a:ext cx="5346700" cy="610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78600" y="2527300"/>
            <a:ext cx="5346700" cy="610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>
              <a:sym typeface="American Typewriter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213850" y="152400"/>
            <a:ext cx="2711450" cy="8483600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079500" y="152400"/>
            <a:ext cx="7981950" cy="8483600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7772400" y="2527300"/>
            <a:ext cx="2000250" cy="610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9925050" y="2527300"/>
            <a:ext cx="2000250" cy="610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>
              <a:sym typeface="American Typewriter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213850" y="152400"/>
            <a:ext cx="2711450" cy="8483600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079500" y="152400"/>
            <a:ext cx="7981950" cy="8483600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>
              <a:sym typeface="American Typewriter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428163" y="152400"/>
            <a:ext cx="2925762" cy="8559800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50875" y="152400"/>
            <a:ext cx="8624888" cy="855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079500" y="876300"/>
            <a:ext cx="534670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78600" y="876300"/>
            <a:ext cx="534670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>
              <a:sym typeface="American Typewriter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486775"/>
          </a:xfrm>
          <a:prstGeom prst="rect">
            <a:avLst/>
          </a:prstGeo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48677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>
              <a:sym typeface="American Typewriter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>
              <a:sym typeface="American Typewriter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>
              <a:sym typeface="American Typewriter" charset="0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152400"/>
            <a:ext cx="10845800" cy="209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079500" y="2527300"/>
            <a:ext cx="10845800" cy="610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 smtClean="0">
                <a:sym typeface="American Typewriter" charset="0"/>
              </a:rPr>
              <a:t>Second level</a:t>
            </a:r>
          </a:p>
          <a:p>
            <a:pPr lvl="2"/>
            <a:r>
              <a:rPr lang="en-US" smtClean="0">
                <a:sym typeface="American Typewriter" charset="0"/>
              </a:rPr>
              <a:t>Third level</a:t>
            </a:r>
          </a:p>
          <a:p>
            <a:pPr lvl="3"/>
            <a:r>
              <a:rPr lang="en-US" smtClean="0">
                <a:sym typeface="American Typewriter" charset="0"/>
              </a:rPr>
              <a:t>Fourth level</a:t>
            </a:r>
          </a:p>
          <a:p>
            <a:pPr lvl="4"/>
            <a:r>
              <a:rPr lang="en-US" smtClean="0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9pPr>
    </p:titleStyle>
    <p:bodyStyle>
      <a:lvl1pPr marL="852488" indent="-5603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1377950" indent="-5619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1885950" indent="-5619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2411413" indent="-5619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2935288" indent="-5603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33924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38496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43068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47640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2921000"/>
            <a:ext cx="10845800" cy="241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079500" y="5359400"/>
            <a:ext cx="10845800" cy="1379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 smtClean="0">
                <a:sym typeface="American Typewriter" charset="0"/>
              </a:rPr>
              <a:t>Second level</a:t>
            </a:r>
          </a:p>
          <a:p>
            <a:pPr lvl="2"/>
            <a:r>
              <a:rPr lang="en-US" smtClean="0">
                <a:sym typeface="American Typewriter" charset="0"/>
              </a:rPr>
              <a:t>Third level</a:t>
            </a:r>
          </a:p>
          <a:p>
            <a:pPr lvl="3"/>
            <a:r>
              <a:rPr lang="en-US" smtClean="0">
                <a:sym typeface="American Typewriter" charset="0"/>
              </a:rPr>
              <a:t>Fourth level</a:t>
            </a:r>
          </a:p>
          <a:p>
            <a:pPr lvl="4"/>
            <a:r>
              <a:rPr lang="en-US" smtClean="0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42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42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42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42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42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7480300"/>
            <a:ext cx="108458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495300" y="1663700"/>
            <a:ext cx="56515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495300" y="4991100"/>
            <a:ext cx="5651500" cy="307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 smtClean="0">
                <a:sym typeface="American Typewriter" charset="0"/>
              </a:rPr>
              <a:t>Second level</a:t>
            </a:r>
          </a:p>
          <a:p>
            <a:pPr lvl="2"/>
            <a:r>
              <a:rPr lang="en-US" smtClean="0">
                <a:sym typeface="American Typewriter" charset="0"/>
              </a:rPr>
              <a:t>Third level</a:t>
            </a:r>
          </a:p>
          <a:p>
            <a:pPr lvl="3"/>
            <a:r>
              <a:rPr lang="en-US" smtClean="0">
                <a:sym typeface="American Typewriter" charset="0"/>
              </a:rPr>
              <a:t>Fourth level</a:t>
            </a:r>
          </a:p>
          <a:p>
            <a:pPr lvl="4"/>
            <a:r>
              <a:rPr lang="en-US" smtClean="0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50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50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50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50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50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7480300"/>
            <a:ext cx="108458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152400"/>
            <a:ext cx="10845800" cy="209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079500" y="2527300"/>
            <a:ext cx="5232400" cy="610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 smtClean="0">
                <a:sym typeface="American Typewriter" charset="0"/>
              </a:rPr>
              <a:t>Second level</a:t>
            </a:r>
          </a:p>
          <a:p>
            <a:pPr lvl="2"/>
            <a:r>
              <a:rPr lang="en-US" smtClean="0">
                <a:sym typeface="American Typewriter" charset="0"/>
              </a:rPr>
              <a:t>Third level</a:t>
            </a:r>
          </a:p>
          <a:p>
            <a:pPr lvl="3"/>
            <a:r>
              <a:rPr lang="en-US" smtClean="0">
                <a:sym typeface="American Typewriter" charset="0"/>
              </a:rPr>
              <a:t>Fourth level</a:t>
            </a:r>
          </a:p>
          <a:p>
            <a:pPr lvl="4"/>
            <a:r>
              <a:rPr lang="en-US" smtClean="0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9pPr>
    </p:titleStyle>
    <p:bodyStyle>
      <a:lvl1pPr marL="750888" indent="-4587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1276350" indent="-4603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1784350" indent="-4603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2308225" indent="-4587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2833688" indent="-4587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32908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37480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42052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46624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152400"/>
            <a:ext cx="10845800" cy="209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079500" y="2527300"/>
            <a:ext cx="10845800" cy="610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 smtClean="0">
                <a:sym typeface="American Typewriter" charset="0"/>
              </a:rPr>
              <a:t>Second level</a:t>
            </a:r>
          </a:p>
          <a:p>
            <a:pPr lvl="2"/>
            <a:r>
              <a:rPr lang="en-US" smtClean="0">
                <a:sym typeface="American Typewriter" charset="0"/>
              </a:rPr>
              <a:t>Third level</a:t>
            </a:r>
          </a:p>
          <a:p>
            <a:pPr lvl="3"/>
            <a:r>
              <a:rPr lang="en-US" smtClean="0">
                <a:sym typeface="American Typewriter" charset="0"/>
              </a:rPr>
              <a:t>Fourth level</a:t>
            </a:r>
          </a:p>
          <a:p>
            <a:pPr lvl="4"/>
            <a:r>
              <a:rPr lang="en-US" smtClean="0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9pPr>
    </p:titleStyle>
    <p:bodyStyle>
      <a:lvl1pPr marL="750888" indent="-4587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1276350" indent="-4603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1784350" indent="-4603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2308225" indent="-4587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2833688" indent="-4587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32908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37480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42052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46624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152400"/>
            <a:ext cx="10845800" cy="209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079500" y="2527300"/>
            <a:ext cx="5232400" cy="610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 smtClean="0">
                <a:sym typeface="American Typewriter" charset="0"/>
              </a:rPr>
              <a:t>Second level</a:t>
            </a:r>
          </a:p>
          <a:p>
            <a:pPr lvl="2"/>
            <a:r>
              <a:rPr lang="en-US" smtClean="0">
                <a:sym typeface="American Typewriter" charset="0"/>
              </a:rPr>
              <a:t>Third level</a:t>
            </a:r>
          </a:p>
          <a:p>
            <a:pPr lvl="3"/>
            <a:r>
              <a:rPr lang="en-US" smtClean="0">
                <a:sym typeface="American Typewriter" charset="0"/>
              </a:rPr>
              <a:t>Fourth level</a:t>
            </a:r>
          </a:p>
          <a:p>
            <a:pPr lvl="4"/>
            <a:r>
              <a:rPr lang="en-US" smtClean="0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9pPr>
    </p:titleStyle>
    <p:bodyStyle>
      <a:lvl1pPr marL="750888" indent="-4587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1276350" indent="-4603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1784350" indent="-4603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2308225" indent="-4587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2833688" indent="-4587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32908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37480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42052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46624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152400"/>
            <a:ext cx="10845800" cy="209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title style</a:t>
            </a:r>
          </a:p>
        </p:txBody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7772400" y="2527300"/>
            <a:ext cx="4152900" cy="610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 smtClean="0">
                <a:sym typeface="American Typewriter" charset="0"/>
              </a:rPr>
              <a:t>Second level</a:t>
            </a:r>
          </a:p>
          <a:p>
            <a:pPr lvl="2"/>
            <a:r>
              <a:rPr lang="en-US" smtClean="0">
                <a:sym typeface="American Typewriter" charset="0"/>
              </a:rPr>
              <a:t>Third level</a:t>
            </a:r>
          </a:p>
          <a:p>
            <a:pPr lvl="3"/>
            <a:r>
              <a:rPr lang="en-US" smtClean="0">
                <a:sym typeface="American Typewriter" charset="0"/>
              </a:rPr>
              <a:t>Fourth level</a:t>
            </a:r>
          </a:p>
          <a:p>
            <a:pPr lvl="4"/>
            <a:r>
              <a:rPr lang="en-US" smtClean="0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9pPr>
    </p:titleStyle>
    <p:bodyStyle>
      <a:lvl1pPr marL="750888" indent="-4587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1276350" indent="-4603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1784350" indent="-4603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2308225" indent="-4587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2833688" indent="-4587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32908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37480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42052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4662488" indent="-4587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152400"/>
            <a:ext cx="10845800" cy="209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9pPr>
    </p:titleStyle>
    <p:bodyStyle>
      <a:lvl1pPr marL="903288" indent="-5603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1428750" indent="-5619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1936750" indent="-5619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2462213" indent="-5619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2986088" indent="-5603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34432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39004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43576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48148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079500" y="876300"/>
            <a:ext cx="10845800" cy="800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 smtClean="0">
                <a:sym typeface="American Typewriter" charset="0"/>
              </a:rPr>
              <a:t>Second level</a:t>
            </a:r>
          </a:p>
          <a:p>
            <a:pPr lvl="2"/>
            <a:r>
              <a:rPr lang="en-US" smtClean="0">
                <a:sym typeface="American Typewriter" charset="0"/>
              </a:rPr>
              <a:t>Third level</a:t>
            </a:r>
          </a:p>
          <a:p>
            <a:pPr lvl="3"/>
            <a:r>
              <a:rPr lang="en-US" smtClean="0">
                <a:sym typeface="American Typewriter" charset="0"/>
              </a:rPr>
              <a:t>Fourth level</a:t>
            </a:r>
          </a:p>
          <a:p>
            <a:pPr lvl="4"/>
            <a:r>
              <a:rPr lang="en-US" smtClean="0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9pPr>
    </p:titleStyle>
    <p:bodyStyle>
      <a:lvl1pPr marL="852488" indent="-5603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1377950" indent="-5619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1885950" indent="-5619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2411413" indent="-5619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2935288" indent="-5603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33924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38496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43068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47640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9pPr>
    </p:titleStyle>
    <p:bodyStyle>
      <a:lvl1pPr marL="903288" indent="-5603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1428750" indent="-5619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1936750" indent="-5619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2462213" indent="-561975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2986088" indent="-560388" algn="l" rtl="0" eaLnBrk="0" fontAlgn="base" hangingPunct="0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34432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39004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43576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4814888" indent="-560388" algn="l" rtl="0" fontAlgn="base">
        <a:spcBef>
          <a:spcPts val="3200"/>
        </a:spcBef>
        <a:spcAft>
          <a:spcPct val="0"/>
        </a:spcAft>
        <a:buSzPct val="120000"/>
        <a:buFont typeface="American Typewriter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079500" y="2971800"/>
            <a:ext cx="10845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merican Typewriter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American Typewriter" charset="0"/>
          <a:ea typeface="ヒラギノ明朝 ProN W3" charset="0"/>
          <a:cs typeface="ヒラギノ明朝 ProN W3" charset="0"/>
          <a:sym typeface="American Typewriter" charset="0"/>
        </a:defRPr>
      </a:lvl9pPr>
    </p:titleStyle>
    <p:bodyStyle>
      <a:lvl1pPr marL="323850" indent="-323850" algn="ctr" rtl="0" eaLnBrk="0" fontAlgn="base" hangingPunct="0">
        <a:spcBef>
          <a:spcPct val="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323850" indent="-323850" algn="ctr" rtl="0" eaLnBrk="0" fontAlgn="base" hangingPunct="0">
        <a:spcBef>
          <a:spcPct val="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323850" indent="-323850" algn="ctr" rtl="0" eaLnBrk="0" fontAlgn="base" hangingPunct="0">
        <a:spcBef>
          <a:spcPct val="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323850" indent="-323850" algn="ctr" rtl="0" eaLnBrk="0" fontAlgn="base" hangingPunct="0">
        <a:spcBef>
          <a:spcPct val="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323850" indent="-323850" algn="ctr" rtl="0" eaLnBrk="0" fontAlgn="base" hangingPunct="0">
        <a:spcBef>
          <a:spcPct val="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781050" indent="-32385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1238250" indent="-32385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1695450" indent="-32385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2152650" indent="-32385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>
            <p:ph type="body" idx="1"/>
          </p:nvPr>
        </p:nvSpPr>
        <p:spPr>
          <a:xfrm>
            <a:off x="1079500" y="1816100"/>
            <a:ext cx="10845800" cy="6108700"/>
          </a:xfrm>
        </p:spPr>
        <p:txBody>
          <a:bodyPr/>
          <a:lstStyle/>
          <a:p>
            <a:pPr marL="0" indent="0" algn="ctr" eaLnBrk="1" hangingPunct="1">
              <a:buFont typeface="American Typewriter" charset="0"/>
              <a:buNone/>
            </a:pPr>
            <a:r>
              <a:rPr lang="en-US" sz="14400" smtClean="0"/>
              <a:t>Fra brief til sitemap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4: Sitemap - Case ST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5363" y="2524125"/>
            <a:ext cx="8459787" cy="610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4: Sitemap - Case ST</a:t>
            </a:r>
          </a:p>
        </p:txBody>
      </p:sp>
      <p:sp>
        <p:nvSpPr>
          <p:cNvPr id="23555" name="Rectangle 2"/>
          <p:cNvSpPr>
            <a:spLocks noChangeArrowheads="1"/>
          </p:cNvSpPr>
          <p:nvPr>
            <p:ph type="body" idx="1"/>
          </p:nvPr>
        </p:nvSpPr>
        <p:spPr>
          <a:xfrm>
            <a:off x="1231900" y="2527300"/>
            <a:ext cx="10845800" cy="6108700"/>
          </a:xfrm>
        </p:spPr>
        <p:txBody>
          <a:bodyPr/>
          <a:lstStyle/>
          <a:p>
            <a:pPr marL="903288" eaLnBrk="1" hangingPunct="1"/>
            <a:endParaRPr lang="da-DK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 cstate="print"/>
          <a:srcRect b="6071"/>
          <a:stretch>
            <a:fillRect/>
          </a:stretch>
        </p:blipFill>
        <p:spPr bwMode="auto">
          <a:xfrm>
            <a:off x="1168400" y="2527300"/>
            <a:ext cx="10972800" cy="6440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Opgave</a:t>
            </a:r>
          </a:p>
        </p:txBody>
      </p:sp>
      <p:sp>
        <p:nvSpPr>
          <p:cNvPr id="24579" name="Tekstboks 2"/>
          <p:cNvSpPr txBox="1">
            <a:spLocks noChangeArrowheads="1"/>
          </p:cNvSpPr>
          <p:nvPr/>
        </p:nvSpPr>
        <p:spPr bwMode="auto">
          <a:xfrm>
            <a:off x="309563" y="2428875"/>
            <a:ext cx="123856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a-DK"/>
              <a:t>Udfyld punktet</a:t>
            </a:r>
          </a:p>
          <a:p>
            <a:pPr>
              <a:buFontTx/>
              <a:buChar char="-"/>
            </a:pPr>
            <a:endParaRPr lang="da-DK" b="1"/>
          </a:p>
          <a:p>
            <a:r>
              <a:rPr lang="da-DK" b="1"/>
              <a:t>Indholdskategorisering &amp; SiteMap</a:t>
            </a:r>
          </a:p>
          <a:p>
            <a:r>
              <a:rPr lang="da-DK"/>
              <a:t>Organiser siderne på sitet</a:t>
            </a:r>
          </a:p>
          <a:p>
            <a:r>
              <a:rPr lang="en-US"/>
              <a:t>Lav et SiteMap</a:t>
            </a:r>
            <a:endParaRPr lang="da-DK"/>
          </a:p>
          <a:p>
            <a:endParaRPr lang="da-DK"/>
          </a:p>
          <a:p>
            <a:r>
              <a:rPr lang="da-DK"/>
              <a:t>af Projektplanen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1: Briefet</a:t>
            </a:r>
          </a:p>
        </p:txBody>
      </p:sp>
      <p:sp>
        <p:nvSpPr>
          <p:cNvPr id="14339" name="Rectangle 2"/>
          <p:cNvSpPr>
            <a:spLocks noChangeArrowheads="1"/>
          </p:cNvSpPr>
          <p:nvPr>
            <p:ph type="body" idx="1"/>
          </p:nvPr>
        </p:nvSpPr>
        <p:spPr>
          <a:xfrm>
            <a:off x="1101725" y="1781175"/>
            <a:ext cx="10845800" cy="5126038"/>
          </a:xfrm>
        </p:spPr>
        <p:txBody>
          <a:bodyPr/>
          <a:lstStyle/>
          <a:p>
            <a:pPr marL="903288" eaLnBrk="1" hangingPunct="1"/>
            <a:r>
              <a:rPr lang="en-US" smtClean="0"/>
              <a:t>Redesign vs. nyt site?</a:t>
            </a:r>
          </a:p>
          <a:p>
            <a:pPr marL="903288" eaLnBrk="1" hangingPunct="1"/>
            <a:r>
              <a:rPr lang="en-US" smtClean="0"/>
              <a:t>Statisk vs. dynamisk site?</a:t>
            </a:r>
          </a:p>
          <a:p>
            <a:pPr marL="903288" eaLnBrk="1" hangingPunct="1"/>
            <a:r>
              <a:rPr lang="en-US" smtClean="0"/>
              <a:t>Flash er fedest...</a:t>
            </a:r>
          </a:p>
          <a:p>
            <a:pPr marL="903288" eaLnBrk="1" hangingPunct="1"/>
            <a:r>
              <a:rPr lang="en-US" smtClean="0"/>
              <a:t>... Men de fleste vil ha’ CMS...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1: Briefet</a:t>
            </a:r>
          </a:p>
        </p:txBody>
      </p:sp>
      <p:sp>
        <p:nvSpPr>
          <p:cNvPr id="15363" name="Rectangle 2"/>
          <p:cNvSpPr>
            <a:spLocks noChangeArrowheads="1"/>
          </p:cNvSpPr>
          <p:nvPr>
            <p:ph type="body" idx="1"/>
          </p:nvPr>
        </p:nvSpPr>
        <p:spPr>
          <a:xfrm>
            <a:off x="1030288" y="1852613"/>
            <a:ext cx="10845800" cy="6108700"/>
          </a:xfrm>
        </p:spPr>
        <p:txBody>
          <a:bodyPr/>
          <a:lstStyle/>
          <a:p>
            <a:pPr marL="903288" eaLnBrk="1" hangingPunct="1"/>
            <a:r>
              <a:rPr lang="en-US" smtClean="0"/>
              <a:t>Referenceramme for projektet</a:t>
            </a:r>
          </a:p>
          <a:p>
            <a:pPr marL="903288" eaLnBrk="1" hangingPunct="1"/>
            <a:r>
              <a:rPr lang="en-US" smtClean="0"/>
              <a:t>Virksomhedsprofil (historier, værdier...)</a:t>
            </a:r>
          </a:p>
          <a:p>
            <a:pPr marL="903288" eaLnBrk="1" hangingPunct="1"/>
            <a:r>
              <a:rPr lang="en-US" smtClean="0"/>
              <a:t>Elementer (logo, tagline, indhold...)</a:t>
            </a:r>
          </a:p>
          <a:p>
            <a:pPr marL="903288" eaLnBrk="1" hangingPunct="1"/>
            <a:r>
              <a:rPr lang="en-US" smtClean="0"/>
              <a:t>Målgruppe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Opgave</a:t>
            </a:r>
          </a:p>
        </p:txBody>
      </p:sp>
      <p:sp>
        <p:nvSpPr>
          <p:cNvPr id="16387" name="Tekstboks 2"/>
          <p:cNvSpPr txBox="1">
            <a:spLocks noChangeArrowheads="1"/>
          </p:cNvSpPr>
          <p:nvPr/>
        </p:nvSpPr>
        <p:spPr bwMode="auto">
          <a:xfrm>
            <a:off x="1246188" y="2428875"/>
            <a:ext cx="10656887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a-DK"/>
              <a:t>Læs Briefet og udfyld punktet</a:t>
            </a:r>
          </a:p>
          <a:p>
            <a:pPr>
              <a:buFontTx/>
              <a:buChar char="-"/>
            </a:pPr>
            <a:endParaRPr lang="da-DK" b="1"/>
          </a:p>
          <a:p>
            <a:pPr>
              <a:buFontTx/>
              <a:buChar char="-"/>
            </a:pPr>
            <a:r>
              <a:rPr lang="da-DK" b="1"/>
              <a:t>Briefet – Opgavebeskrivelsen</a:t>
            </a:r>
          </a:p>
          <a:p>
            <a:endParaRPr lang="da-DK"/>
          </a:p>
          <a:p>
            <a:r>
              <a:rPr lang="da-DK"/>
              <a:t>af Projektplanen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2: Markedet</a:t>
            </a:r>
          </a:p>
        </p:txBody>
      </p:sp>
      <p:sp>
        <p:nvSpPr>
          <p:cNvPr id="17411" name="Rectangle 2"/>
          <p:cNvSpPr>
            <a:spLocks noChangeArrowheads="1"/>
          </p:cNvSpPr>
          <p:nvPr>
            <p:ph type="body" idx="1"/>
          </p:nvPr>
        </p:nvSpPr>
        <p:spPr>
          <a:xfrm>
            <a:off x="1079500" y="2527300"/>
            <a:ext cx="10845800" cy="2420938"/>
          </a:xfrm>
        </p:spPr>
        <p:txBody>
          <a:bodyPr/>
          <a:lstStyle/>
          <a:p>
            <a:pPr marL="903288" eaLnBrk="1" hangingPunct="1"/>
            <a:r>
              <a:rPr lang="en-US" smtClean="0"/>
              <a:t>Hvad gør konkurrenterne? </a:t>
            </a:r>
          </a:p>
          <a:p>
            <a:pPr marL="903288" eaLnBrk="1" hangingPunct="1"/>
            <a:r>
              <a:rPr lang="en-US" smtClean="0"/>
              <a:t>Følge eller bryde konventionerne?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Opgave</a:t>
            </a:r>
          </a:p>
        </p:txBody>
      </p:sp>
      <p:sp>
        <p:nvSpPr>
          <p:cNvPr id="18435" name="Tekstboks 2"/>
          <p:cNvSpPr txBox="1">
            <a:spLocks noChangeArrowheads="1"/>
          </p:cNvSpPr>
          <p:nvPr/>
        </p:nvSpPr>
        <p:spPr bwMode="auto">
          <a:xfrm>
            <a:off x="309563" y="2428875"/>
            <a:ext cx="123856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a-DK"/>
              <a:t>Udfyld punktet</a:t>
            </a:r>
          </a:p>
          <a:p>
            <a:pPr>
              <a:buFontTx/>
              <a:buChar char="-"/>
            </a:pPr>
            <a:endParaRPr lang="da-DK" b="1"/>
          </a:p>
          <a:p>
            <a:r>
              <a:rPr lang="da-DK" b="1"/>
              <a:t>Inspirationssøgning: Markedet</a:t>
            </a:r>
          </a:p>
          <a:p>
            <a:r>
              <a:rPr lang="da-DK"/>
              <a:t>Hvilke gode/dårlige løsninger</a:t>
            </a:r>
          </a:p>
          <a:p>
            <a:r>
              <a:rPr lang="da-DK"/>
              <a:t>kan inspirere/afskrække os?</a:t>
            </a:r>
          </a:p>
          <a:p>
            <a:endParaRPr lang="da-DK"/>
          </a:p>
          <a:p>
            <a:r>
              <a:rPr lang="da-DK"/>
              <a:t>af Projektplanen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800" smtClean="0"/>
              <a:t>3: Indholdskategorisering</a:t>
            </a:r>
          </a:p>
        </p:txBody>
      </p:sp>
      <p:sp>
        <p:nvSpPr>
          <p:cNvPr id="19459" name="Rectangle 2"/>
          <p:cNvSpPr>
            <a:spLocks noChangeArrowheads="1"/>
          </p:cNvSpPr>
          <p:nvPr>
            <p:ph type="body" idx="1"/>
          </p:nvPr>
        </p:nvSpPr>
        <p:spPr>
          <a:xfrm>
            <a:off x="1030288" y="2573338"/>
            <a:ext cx="10845800" cy="3759200"/>
          </a:xfrm>
        </p:spPr>
        <p:txBody>
          <a:bodyPr/>
          <a:lstStyle/>
          <a:p>
            <a:pPr marL="903288" eaLnBrk="1" hangingPunct="1"/>
            <a:r>
              <a:rPr lang="en-US" smtClean="0"/>
              <a:t>Småt eller stort site?</a:t>
            </a:r>
          </a:p>
          <a:p>
            <a:pPr marL="903288" eaLnBrk="1" hangingPunct="1"/>
            <a:r>
              <a:rPr lang="en-US" smtClean="0"/>
              <a:t>Kategorisering i logiske strukturer</a:t>
            </a:r>
          </a:p>
          <a:p>
            <a:pPr marL="903288" eaLnBrk="1" hangingPunct="1"/>
            <a:r>
              <a:rPr lang="en-US" smtClean="0"/>
              <a:t>Brug papir og post-its!</a:t>
            </a:r>
          </a:p>
        </p:txBody>
      </p:sp>
      <p:sp>
        <p:nvSpPr>
          <p:cNvPr id="19460" name="Tekstboks 3"/>
          <p:cNvSpPr txBox="1">
            <a:spLocks noChangeArrowheads="1"/>
          </p:cNvSpPr>
          <p:nvPr/>
        </p:nvSpPr>
        <p:spPr bwMode="auto">
          <a:xfrm>
            <a:off x="3694113" y="6964363"/>
            <a:ext cx="51768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/>
              <a:t>Starten på dit sitemap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800" smtClean="0"/>
              <a:t>3: Indholdskategorisering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 l="7446" t="7143" r="5566" b="3726"/>
          <a:stretch>
            <a:fillRect/>
          </a:stretch>
        </p:blipFill>
        <p:spPr bwMode="auto">
          <a:xfrm>
            <a:off x="2727325" y="1993900"/>
            <a:ext cx="7532688" cy="576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4: Sitemap - Case ST</a:t>
            </a:r>
          </a:p>
        </p:txBody>
      </p:sp>
      <p:sp>
        <p:nvSpPr>
          <p:cNvPr id="21507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marL="903288" eaLnBrk="1" hangingPunct="1"/>
            <a:endParaRPr lang="da-DK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/>
          <a:srcRect t="2681" b="6680"/>
          <a:stretch>
            <a:fillRect/>
          </a:stretch>
        </p:blipFill>
        <p:spPr bwMode="auto">
          <a:xfrm>
            <a:off x="1111250" y="2527300"/>
            <a:ext cx="10807700" cy="612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el &amp; punkt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punkter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lnDef>
  </a:objectDefaults>
  <a:extraClrSchemeLst>
    <a:extraClrScheme>
      <a:clrScheme name="Titel &amp; punk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el &amp; undertit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undertitel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lnDef>
  </a:objectDefaults>
  <a:extraClrSchemeLst>
    <a:extraClrScheme>
      <a:clrScheme name="Titel &amp; underti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Foto - vandre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andret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lnDef>
  </a:objectDefaults>
  <a:extraClrSchemeLst>
    <a:extraClrScheme>
      <a:clrScheme name="Foto - vandr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Foto - lodre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lodret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lnDef>
  </a:objectDefaults>
  <a:extraClrSchemeLst>
    <a:extraClrScheme>
      <a:clrScheme name="Foto - lodr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Foto - 6 pr. ar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6 pr. ark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lnDef>
  </a:objectDefaults>
  <a:extraClrSchemeLst>
    <a:extraClrScheme>
      <a:clrScheme name="Foto - 6 pr. 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el &amp; punkter - venstr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punkter - venstre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lnDef>
  </a:objectDefaults>
  <a:extraClrSchemeLst>
    <a:extraClrScheme>
      <a:clrScheme name="Titel &amp; punkter - venst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el &amp; punkter - 2 spalt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punkter - 2 spalter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lnDef>
  </a:objectDefaults>
  <a:extraClrSchemeLst>
    <a:extraClrScheme>
      <a:clrScheme name="Titel &amp; punkter - 2 spal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el, punkter &amp; fot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, punkter &amp; foto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lnDef>
  </a:objectDefaults>
  <a:extraClrSchemeLst>
    <a:extraClrScheme>
      <a:clrScheme name="Titel, punkter &amp; f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el &amp; punkter - højr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punkter - højre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lnDef>
  </a:objectDefaults>
  <a:extraClrSchemeLst>
    <a:extraClrScheme>
      <a:clrScheme name="Titel &amp; punkter - høj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el - øvers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- øverst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lnDef>
  </a:objectDefaults>
  <a:extraClrSchemeLst>
    <a:extraClrScheme>
      <a:clrScheme name="Titel - øver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unkt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unkter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lnDef>
  </a:objectDefaults>
  <a:extraClrSchemeLst>
    <a:extraClrScheme>
      <a:clrScheme name="Punk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om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m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lnDef>
  </a:objectDefaults>
  <a:extraClrSchemeLst>
    <a:extraClrScheme>
      <a:clrScheme name="T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el - centrere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- centreret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0"/>
            <a:cs typeface="ヒラギノ明朝 ProN W3" charset="0"/>
            <a:sym typeface="American Typewriter" charset="0"/>
          </a:defRPr>
        </a:defPPr>
      </a:lstStyle>
    </a:lnDef>
  </a:objectDefaults>
  <a:extraClrSchemeLst>
    <a:extraClrScheme>
      <a:clrScheme name="Titel - centrer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Pages>0</Pages>
  <Words>148</Words>
  <Characters>0</Characters>
  <Application>Microsoft Office PowerPoint</Application>
  <PresentationFormat>Brugerdefineret</PresentationFormat>
  <Lines>0</Lines>
  <Paragraphs>45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13</vt:i4>
      </vt:variant>
      <vt:variant>
        <vt:lpstr>Diastitler</vt:lpstr>
      </vt:variant>
      <vt:variant>
        <vt:i4>12</vt:i4>
      </vt:variant>
    </vt:vector>
  </HeadingPairs>
  <TitlesOfParts>
    <vt:vector size="29" baseType="lpstr">
      <vt:lpstr>American Typewriter</vt:lpstr>
      <vt:lpstr>ヒラギノ明朝 ProN W3</vt:lpstr>
      <vt:lpstr>Arial</vt:lpstr>
      <vt:lpstr>Calibri</vt:lpstr>
      <vt:lpstr>Titel &amp; punkter</vt:lpstr>
      <vt:lpstr>Titel &amp; punkter - venstre</vt:lpstr>
      <vt:lpstr>Titel &amp; punkter - 2 spalter</vt:lpstr>
      <vt:lpstr>Titel, punkter &amp; foto</vt:lpstr>
      <vt:lpstr>Titel &amp; punkter - højre</vt:lpstr>
      <vt:lpstr>Titel - øverst</vt:lpstr>
      <vt:lpstr>Punkter</vt:lpstr>
      <vt:lpstr>Tom</vt:lpstr>
      <vt:lpstr>Titel - centreret</vt:lpstr>
      <vt:lpstr>Titel &amp; undertitel</vt:lpstr>
      <vt:lpstr>Foto - vandret</vt:lpstr>
      <vt:lpstr>Foto - lodret</vt:lpstr>
      <vt:lpstr>Foto - 6 pr. ark</vt:lpstr>
      <vt:lpstr>Dias nummer 1</vt:lpstr>
      <vt:lpstr>1: Briefet</vt:lpstr>
      <vt:lpstr>1: Briefet</vt:lpstr>
      <vt:lpstr>Opgave</vt:lpstr>
      <vt:lpstr>2: Markedet</vt:lpstr>
      <vt:lpstr>Opgave</vt:lpstr>
      <vt:lpstr>3: Indholdskategorisering</vt:lpstr>
      <vt:lpstr>3: Indholdskategorisering</vt:lpstr>
      <vt:lpstr>4: Sitemap - Case ST</vt:lpstr>
      <vt:lpstr>4: Sitemap - Case ST</vt:lpstr>
      <vt:lpstr>4: Sitemap - Case ST</vt:lpstr>
      <vt:lpstr>Opgave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Storm</dc:creator>
  <cp:lastModifiedBy>Storm</cp:lastModifiedBy>
  <cp:revision>19</cp:revision>
  <dcterms:modified xsi:type="dcterms:W3CDTF">2012-08-19T10:52:41Z</dcterms:modified>
</cp:coreProperties>
</file>