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842892-D858-4125-B914-1E8848302042}"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42892-D858-4125-B914-1E8848302042}"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42892-D858-4125-B914-1E8848302042}"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842892-D858-4125-B914-1E8848302042}"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842892-D858-4125-B914-1E8848302042}"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842892-D858-4125-B914-1E8848302042}"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FEE9-21C3-4BF0-A8B1-07B7DD428EA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842892-D858-4125-B914-1E8848302042}"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42892-D858-4125-B914-1E8848302042}"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42892-D858-4125-B914-1E8848302042}"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842892-D858-4125-B914-1E8848302042}" type="datetimeFigureOut">
              <a:rPr lang="en-US" smtClean="0"/>
              <a:t>5/1/2020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2D1FEE9-21C3-4BF0-A8B1-07B7DD428E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42892-D858-4125-B914-1E8848302042}"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FEE9-21C3-4BF0-A8B1-07B7DD428E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842892-D858-4125-B914-1E8848302042}" type="datetimeFigureOut">
              <a:rPr lang="en-US" smtClean="0"/>
              <a:t>5/1/2020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2D1FEE9-21C3-4BF0-A8B1-07B7DD428E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Optimize Beer Delivery Routes</a:t>
            </a:r>
            <a:endParaRPr lang="en-US" sz="5400" dirty="0"/>
          </a:p>
        </p:txBody>
      </p:sp>
      <p:sp>
        <p:nvSpPr>
          <p:cNvPr id="3" name="Subtitle 2"/>
          <p:cNvSpPr>
            <a:spLocks noGrp="1"/>
          </p:cNvSpPr>
          <p:nvPr>
            <p:ph type="subTitle" idx="1"/>
          </p:nvPr>
        </p:nvSpPr>
        <p:spPr/>
        <p:txBody>
          <a:bodyPr/>
          <a:lstStyle/>
          <a:p>
            <a:r>
              <a:rPr lang="en-US" dirty="0" smtClean="0"/>
              <a:t>A Toronto brewery case study</a:t>
            </a:r>
            <a:endParaRPr lang="en-US" dirty="0"/>
          </a:p>
        </p:txBody>
      </p:sp>
    </p:spTree>
    <p:extLst>
      <p:ext uri="{BB962C8B-B14F-4D97-AF65-F5344CB8AC3E}">
        <p14:creationId xmlns:p14="http://schemas.microsoft.com/office/powerpoint/2010/main" val="115091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520940" cy="548640"/>
          </a:xfrm>
          <a:solidFill>
            <a:schemeClr val="bg1">
              <a:lumMod val="85000"/>
            </a:schemeClr>
          </a:solidFill>
        </p:spPr>
        <p:txBody>
          <a:bodyPr/>
          <a:lstStyle/>
          <a:p>
            <a:r>
              <a:rPr lang="en-US" dirty="0" smtClean="0"/>
              <a:t>Business problem</a:t>
            </a:r>
            <a:endParaRPr lang="en-US" dirty="0"/>
          </a:p>
        </p:txBody>
      </p:sp>
      <p:sp>
        <p:nvSpPr>
          <p:cNvPr id="3" name="Content Placeholder 2"/>
          <p:cNvSpPr>
            <a:spLocks noGrp="1"/>
          </p:cNvSpPr>
          <p:nvPr>
            <p:ph idx="1"/>
          </p:nvPr>
        </p:nvSpPr>
        <p:spPr>
          <a:xfrm>
            <a:off x="152400" y="948228"/>
            <a:ext cx="8915400" cy="2633172"/>
          </a:xfrm>
        </p:spPr>
        <p:txBody>
          <a:bodyPr>
            <a:normAutofit/>
          </a:bodyPr>
          <a:lstStyle/>
          <a:p>
            <a:r>
              <a:rPr lang="en-US" sz="1800" dirty="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 own a small brewery in downtown Toronto.</a:t>
            </a:r>
          </a:p>
          <a:p>
            <a:r>
              <a:rPr lang="en-US" sz="1800" dirty="0" smtClean="0">
                <a:latin typeface="Arial" panose="020B0604020202020204" pitchFamily="34" charset="0"/>
                <a:cs typeface="Arial" panose="020B0604020202020204" pitchFamily="34" charset="0"/>
              </a:rPr>
              <a:t>I  just started bottling my beer and want to distribute it to restaurants in downtown Toronto. A few constraints: I only have one delivery truck, I can only support delivery of 50 venues a week (each once a week), and I can only distribute within 5 kilometers of my brewery (because my truck is not refrigerated).</a:t>
            </a:r>
          </a:p>
          <a:p>
            <a:r>
              <a:rPr lang="en-US" sz="1800" dirty="0" smtClean="0">
                <a:latin typeface="Arial" panose="020B0604020202020204" pitchFamily="34" charset="0"/>
                <a:cs typeface="Arial" panose="020B0604020202020204" pitchFamily="34" charset="0"/>
              </a:rPr>
              <a:t>How can I optimize my route selection by day of the week so that I delivery beer to restaurants within the same areas of Toronto on the same days?</a:t>
            </a:r>
          </a:p>
          <a:p>
            <a:endParaRPr lang="en-US" sz="1800" dirty="0" smtClean="0"/>
          </a:p>
        </p:txBody>
      </p:sp>
      <p:sp>
        <p:nvSpPr>
          <p:cNvPr id="4" name="Rectangle 3"/>
          <p:cNvSpPr/>
          <p:nvPr/>
        </p:nvSpPr>
        <p:spPr>
          <a:xfrm>
            <a:off x="152400" y="4572000"/>
            <a:ext cx="8839200" cy="1754326"/>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The target audience for this data is business owners, distributors, and sales representatives who want to optimize their route selection for sales and delivery of their products. Routes can be filtered and refined in numerous ways to meet the needs of the specific customer. In this case a brewery owner is trying to understand distribution routes for his product with a limited delivery capacity.</a:t>
            </a:r>
            <a:endParaRPr lang="en-US" b="1" dirty="0">
              <a:latin typeface="Arial" panose="020B0604020202020204" pitchFamily="34" charset="0"/>
              <a:cs typeface="Arial" panose="020B0604020202020204" pitchFamily="34" charset="0"/>
            </a:endParaRPr>
          </a:p>
        </p:txBody>
      </p:sp>
      <p:sp>
        <p:nvSpPr>
          <p:cNvPr id="5" name="Title 1"/>
          <p:cNvSpPr txBox="1">
            <a:spLocks/>
          </p:cNvSpPr>
          <p:nvPr/>
        </p:nvSpPr>
        <p:spPr>
          <a:xfrm>
            <a:off x="152400" y="3864033"/>
            <a:ext cx="7520940" cy="54864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dirty="0" smtClean="0"/>
              <a:t>Target audience</a:t>
            </a:r>
            <a:endParaRPr lang="en-US" dirty="0"/>
          </a:p>
        </p:txBody>
      </p:sp>
    </p:spTree>
    <p:extLst>
      <p:ext uri="{BB962C8B-B14F-4D97-AF65-F5344CB8AC3E}">
        <p14:creationId xmlns:p14="http://schemas.microsoft.com/office/powerpoint/2010/main" val="41730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520940" cy="548640"/>
          </a:xfrm>
          <a:solidFill>
            <a:schemeClr val="bg1">
              <a:lumMod val="85000"/>
            </a:schemeClr>
          </a:solidFill>
        </p:spPr>
        <p:txBody>
          <a:bodyPr/>
          <a:lstStyle/>
          <a:p>
            <a:r>
              <a:rPr lang="en-US" dirty="0" smtClean="0"/>
              <a:t>Data methodology</a:t>
            </a:r>
            <a:endParaRPr lang="en-US" dirty="0"/>
          </a:p>
        </p:txBody>
      </p:sp>
      <p:sp>
        <p:nvSpPr>
          <p:cNvPr id="3" name="Content Placeholder 2"/>
          <p:cNvSpPr>
            <a:spLocks noGrp="1"/>
          </p:cNvSpPr>
          <p:nvPr>
            <p:ph idx="1"/>
          </p:nvPr>
        </p:nvSpPr>
        <p:spPr>
          <a:xfrm>
            <a:off x="152400" y="795828"/>
            <a:ext cx="8915400" cy="2099772"/>
          </a:xfrm>
        </p:spPr>
        <p:txBody>
          <a:bodyPr>
            <a:normAutofit lnSpcReduction="10000"/>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The data I will need for this project will come from Foursquare API. </a:t>
            </a:r>
            <a:endParaRPr lang="en-US"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smtClean="0">
                <a:latin typeface="Arial" panose="020B0604020202020204" pitchFamily="34" charset="0"/>
                <a:cs typeface="Arial" panose="020B0604020202020204" pitchFamily="34" charset="0"/>
              </a:rPr>
              <a:t>I </a:t>
            </a:r>
            <a:r>
              <a:rPr lang="en-US" sz="1800" dirty="0">
                <a:latin typeface="Arial" panose="020B0604020202020204" pitchFamily="34" charset="0"/>
                <a:cs typeface="Arial" panose="020B0604020202020204" pitchFamily="34" charset="0"/>
              </a:rPr>
              <a:t>will filter search results by the following criteria: within 5 km of the brewery; only include "restaurant" in search query; and pick the top 50 venues. </a:t>
            </a:r>
            <a:endParaRPr lang="en-US"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smtClean="0">
                <a:latin typeface="Arial" panose="020B0604020202020204" pitchFamily="34" charset="0"/>
                <a:cs typeface="Arial" panose="020B0604020202020204" pitchFamily="34" charset="0"/>
              </a:rPr>
              <a:t>Once </a:t>
            </a:r>
            <a:r>
              <a:rPr lang="en-US" sz="1800" dirty="0">
                <a:latin typeface="Arial" panose="020B0604020202020204" pitchFamily="34" charset="0"/>
                <a:cs typeface="Arial" panose="020B0604020202020204" pitchFamily="34" charset="0"/>
              </a:rPr>
              <a:t>the data points have been collected, I will segment the stores into 5 geographic clusters, one for each day of the week (Monday through Friday). The clusters will define the separate routes for the one delivery truck each day (the stores only receive one delivery per week).</a:t>
            </a:r>
            <a:endParaRPr lang="en-US" sz="1800" dirty="0" smtClean="0"/>
          </a:p>
        </p:txBody>
      </p:sp>
      <p:sp>
        <p:nvSpPr>
          <p:cNvPr id="5" name="Title 1"/>
          <p:cNvSpPr txBox="1">
            <a:spLocks/>
          </p:cNvSpPr>
          <p:nvPr/>
        </p:nvSpPr>
        <p:spPr>
          <a:xfrm>
            <a:off x="131618" y="2956560"/>
            <a:ext cx="7520940" cy="54864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dirty="0" smtClean="0"/>
              <a:t>Data analysis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06" y="4228466"/>
            <a:ext cx="3352800" cy="25285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142609" y="3657600"/>
            <a:ext cx="4124591"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Foursquare API data collection for restaurants</a:t>
            </a:r>
            <a:endParaRPr lang="en-US" sz="1400" b="1"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795" y="4193830"/>
            <a:ext cx="3276599" cy="25471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876800" y="3681050"/>
            <a:ext cx="4267200" cy="523220"/>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50 restaurants in downtown Toronto (blue), the brewery (red)</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04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548640"/>
          </a:xfrm>
          <a:solidFill>
            <a:schemeClr val="bg1">
              <a:lumMod val="85000"/>
            </a:schemeClr>
          </a:solidFill>
        </p:spPr>
        <p:txBody>
          <a:bodyPr/>
          <a:lstStyle/>
          <a:p>
            <a:r>
              <a:rPr lang="en-US" dirty="0" smtClean="0"/>
              <a:t>Results</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72836"/>
            <a:ext cx="6250976" cy="4565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142609" y="5562600"/>
            <a:ext cx="8808822" cy="1200329"/>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Five colored clusters, one for each day of the week (Monday – Friday)</a:t>
            </a: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Clustering based on geographic location from the brewery</a:t>
            </a: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Effective optimization of a potential sales route based on venues and radius.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934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548640"/>
          </a:xfrm>
          <a:solidFill>
            <a:schemeClr val="bg1">
              <a:lumMod val="85000"/>
            </a:schemeClr>
          </a:solidFill>
        </p:spPr>
        <p:txBody>
          <a:bodyPr/>
          <a:lstStyle/>
          <a:p>
            <a:r>
              <a:rPr lang="en-US" dirty="0" smtClean="0"/>
              <a:t>Discussion</a:t>
            </a:r>
            <a:endParaRPr lang="en-US" dirty="0"/>
          </a:p>
        </p:txBody>
      </p:sp>
      <p:sp>
        <p:nvSpPr>
          <p:cNvPr id="12" name="TextBox 11"/>
          <p:cNvSpPr txBox="1"/>
          <p:nvPr/>
        </p:nvSpPr>
        <p:spPr>
          <a:xfrm>
            <a:off x="177245" y="914400"/>
            <a:ext cx="8585755"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a:t>
            </a:r>
            <a:r>
              <a:rPr lang="en-US" b="1" dirty="0" smtClean="0">
                <a:latin typeface="Arial" panose="020B0604020202020204" pitchFamily="34" charset="0"/>
                <a:cs typeface="Arial" panose="020B0604020202020204" pitchFamily="34" charset="0"/>
              </a:rPr>
              <a:t>dditional variables can be added to make the route selection more complex, such as traffic pattern along the route, hours of business for the venues, and average size of the weekly delivery for each cluster. </a:t>
            </a: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This is a proof of concept and demonstrates that larger geographic size and increased venues can provide effective results for sales routes.</a:t>
            </a:r>
          </a:p>
        </p:txBody>
      </p:sp>
      <p:sp>
        <p:nvSpPr>
          <p:cNvPr id="5" name="Title 1"/>
          <p:cNvSpPr txBox="1">
            <a:spLocks/>
          </p:cNvSpPr>
          <p:nvPr/>
        </p:nvSpPr>
        <p:spPr>
          <a:xfrm>
            <a:off x="204954" y="2743200"/>
            <a:ext cx="8610600" cy="548640"/>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dirty="0" smtClean="0"/>
              <a:t>Conclusion</a:t>
            </a:r>
            <a:endParaRPr lang="en-US" dirty="0"/>
          </a:p>
        </p:txBody>
      </p:sp>
      <p:sp>
        <p:nvSpPr>
          <p:cNvPr id="6" name="TextBox 5"/>
          <p:cNvSpPr txBox="1"/>
          <p:nvPr/>
        </p:nvSpPr>
        <p:spPr>
          <a:xfrm>
            <a:off x="257508" y="3429000"/>
            <a:ext cx="8810292" cy="2585323"/>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The target audience for this type of project is sales representatives and organizations engaged in all types of commerce and distribution. Collecting location data and clustering select data can optimize a single sales representative's daily sales route, as well as improving an entire beverage distributor's bottom-line by reducing items such as the following: cost of gas; wear and tear on trucks; accidents on the road; and driver over-time pay. This one project demonstrated the successful execution of a concept that can be broadened in size and variables to provide value for many different businesses. </a:t>
            </a:r>
          </a:p>
        </p:txBody>
      </p:sp>
    </p:spTree>
    <p:extLst>
      <p:ext uri="{BB962C8B-B14F-4D97-AF65-F5344CB8AC3E}">
        <p14:creationId xmlns:p14="http://schemas.microsoft.com/office/powerpoint/2010/main" val="22360250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34</TotalTime>
  <Words>512</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Angles</vt:lpstr>
      <vt:lpstr>Optimize Beer Delivery Routes</vt:lpstr>
      <vt:lpstr>Business problem</vt:lpstr>
      <vt:lpstr>Data methodology</vt:lpstr>
      <vt:lpstr>Results</vt:lpstr>
      <vt:lpstr>Discussion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Beer Delivery Routes</dc:title>
  <dc:creator>TS</dc:creator>
  <cp:lastModifiedBy>TS</cp:lastModifiedBy>
  <cp:revision>6</cp:revision>
  <dcterms:created xsi:type="dcterms:W3CDTF">2020-05-01T20:13:03Z</dcterms:created>
  <dcterms:modified xsi:type="dcterms:W3CDTF">2020-05-01T20:47:34Z</dcterms:modified>
</cp:coreProperties>
</file>