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61"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9854D-8824-4B36-AB1B-B173DCF7D9D4}" type="datetimeFigureOut">
              <a:rPr lang="zh-TW" altLang="en-US" smtClean="0"/>
              <a:t>2024/5/23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9CFB5-F8CF-4E6F-B365-F740AE4E73C2}" type="slidenum">
              <a:rPr lang="zh-TW" altLang="en-US" smtClean="0"/>
              <a:t>‹#›</a:t>
            </a:fld>
            <a:endParaRPr lang="zh-TW" altLang="en-US"/>
          </a:p>
        </p:txBody>
      </p:sp>
    </p:spTree>
    <p:extLst>
      <p:ext uri="{BB962C8B-B14F-4D97-AF65-F5344CB8AC3E}">
        <p14:creationId xmlns:p14="http://schemas.microsoft.com/office/powerpoint/2010/main" val="2472321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39142E-937B-9256-577D-5A91AEBAF31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E0B99C9-0288-B8EA-41B7-568979663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A5920F9-C85B-96C8-EE50-8E69658E2095}"/>
              </a:ext>
            </a:extLst>
          </p:cNvPr>
          <p:cNvSpPr>
            <a:spLocks noGrp="1"/>
          </p:cNvSpPr>
          <p:nvPr>
            <p:ph type="dt" sz="half" idx="10"/>
          </p:nvPr>
        </p:nvSpPr>
        <p:spPr/>
        <p:txBody>
          <a:bodyPr/>
          <a:lstStyle/>
          <a:p>
            <a:fld id="{B5F8C0AE-9C4C-4618-93BF-38CF3B495014}" type="datetime1">
              <a:rPr lang="zh-TW" altLang="en-US" smtClean="0"/>
              <a:t>2024/5/23</a:t>
            </a:fld>
            <a:endParaRPr lang="zh-TW" altLang="en-US"/>
          </a:p>
        </p:txBody>
      </p:sp>
      <p:sp>
        <p:nvSpPr>
          <p:cNvPr id="5" name="頁尾版面配置區 4">
            <a:extLst>
              <a:ext uri="{FF2B5EF4-FFF2-40B4-BE49-F238E27FC236}">
                <a16:creationId xmlns:a16="http://schemas.microsoft.com/office/drawing/2014/main" id="{B7771152-0CF3-557C-F930-944AF3C0E5C3}"/>
              </a:ext>
            </a:extLst>
          </p:cNvPr>
          <p:cNvSpPr>
            <a:spLocks noGrp="1"/>
          </p:cNvSpPr>
          <p:nvPr>
            <p:ph type="ftr" sz="quarter" idx="11"/>
          </p:nvPr>
        </p:nvSpPr>
        <p:spPr/>
        <p:txBody>
          <a:bodyPr/>
          <a:lstStyle/>
          <a:p>
            <a:endParaRPr lang="zh-TW" altLang="en-US" dirty="0"/>
          </a:p>
        </p:txBody>
      </p:sp>
      <p:sp>
        <p:nvSpPr>
          <p:cNvPr id="6" name="投影片編號版面配置區 5">
            <a:extLst>
              <a:ext uri="{FF2B5EF4-FFF2-40B4-BE49-F238E27FC236}">
                <a16:creationId xmlns:a16="http://schemas.microsoft.com/office/drawing/2014/main" id="{0E6F586B-84E2-32A1-AC14-24FED049F434}"/>
              </a:ext>
            </a:extLst>
          </p:cNvPr>
          <p:cNvSpPr>
            <a:spLocks noGrp="1"/>
          </p:cNvSpPr>
          <p:nvPr>
            <p:ph type="sldNum" sz="quarter" idx="12"/>
          </p:nvPr>
        </p:nvSpPr>
        <p:spPr/>
        <p:txBody>
          <a:bodyPr/>
          <a:lstStyle/>
          <a:p>
            <a:fld id="{0A4A6843-E5AB-4A80-9B99-B4D0D6B6DCBD}" type="slidenum">
              <a:rPr lang="zh-TW" altLang="en-US" smtClean="0"/>
              <a:t>‹#›</a:t>
            </a:fld>
            <a:endParaRPr lang="zh-TW" altLang="en-US" dirty="0"/>
          </a:p>
        </p:txBody>
      </p:sp>
    </p:spTree>
    <p:extLst>
      <p:ext uri="{BB962C8B-B14F-4D97-AF65-F5344CB8AC3E}">
        <p14:creationId xmlns:p14="http://schemas.microsoft.com/office/powerpoint/2010/main" val="313581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FD22EE-226D-CBB9-7174-20037F74B57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CBB0766-956E-AC96-FF5A-E472E738BF51}"/>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8DDBA67-4284-4169-9077-8F810265D12F}"/>
              </a:ext>
            </a:extLst>
          </p:cNvPr>
          <p:cNvSpPr>
            <a:spLocks noGrp="1"/>
          </p:cNvSpPr>
          <p:nvPr>
            <p:ph type="dt" sz="half" idx="10"/>
          </p:nvPr>
        </p:nvSpPr>
        <p:spPr/>
        <p:txBody>
          <a:bodyPr/>
          <a:lstStyle/>
          <a:p>
            <a:fld id="{919E14F5-FE3F-41E6-A1DA-9B9F68B0A225}" type="datetime1">
              <a:rPr lang="zh-TW" altLang="en-US" smtClean="0"/>
              <a:t>2024/5/23</a:t>
            </a:fld>
            <a:endParaRPr lang="zh-TW" altLang="en-US"/>
          </a:p>
        </p:txBody>
      </p:sp>
      <p:sp>
        <p:nvSpPr>
          <p:cNvPr id="5" name="頁尾版面配置區 4">
            <a:extLst>
              <a:ext uri="{FF2B5EF4-FFF2-40B4-BE49-F238E27FC236}">
                <a16:creationId xmlns:a16="http://schemas.microsoft.com/office/drawing/2014/main" id="{ECCEA321-2AAE-AAF4-2032-194C4D02E5F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9E6D8A1-21AE-457E-B94A-4C617A514C30}"/>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148669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99E77DB-0D00-879D-13FB-2382EC87F7B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C16A87E-83B4-18AD-FD51-95D1ADC086D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5A6E364-77CE-778A-D242-A8E664A28320}"/>
              </a:ext>
            </a:extLst>
          </p:cNvPr>
          <p:cNvSpPr>
            <a:spLocks noGrp="1"/>
          </p:cNvSpPr>
          <p:nvPr>
            <p:ph type="dt" sz="half" idx="10"/>
          </p:nvPr>
        </p:nvSpPr>
        <p:spPr/>
        <p:txBody>
          <a:bodyPr/>
          <a:lstStyle/>
          <a:p>
            <a:fld id="{C511DF96-0F5E-45CD-BEEC-6C0FA2AA6155}" type="datetime1">
              <a:rPr lang="zh-TW" altLang="en-US" smtClean="0"/>
              <a:t>2024/5/23</a:t>
            </a:fld>
            <a:endParaRPr lang="zh-TW" altLang="en-US"/>
          </a:p>
        </p:txBody>
      </p:sp>
      <p:sp>
        <p:nvSpPr>
          <p:cNvPr id="5" name="頁尾版面配置區 4">
            <a:extLst>
              <a:ext uri="{FF2B5EF4-FFF2-40B4-BE49-F238E27FC236}">
                <a16:creationId xmlns:a16="http://schemas.microsoft.com/office/drawing/2014/main" id="{9D6A4481-AAA6-1D49-FDF9-F8F6C8806D3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BFBB26F-C3D8-398A-B277-94E0DF5E92D3}"/>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54204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407DD6-D4E4-1514-5598-BBC10AC47F5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7B67250-A097-71D7-896F-CC693ED4AAB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FFDC4DF-BC59-AB48-0021-DCE70F637F86}"/>
              </a:ext>
            </a:extLst>
          </p:cNvPr>
          <p:cNvSpPr>
            <a:spLocks noGrp="1"/>
          </p:cNvSpPr>
          <p:nvPr>
            <p:ph type="dt" sz="half" idx="10"/>
          </p:nvPr>
        </p:nvSpPr>
        <p:spPr/>
        <p:txBody>
          <a:bodyPr/>
          <a:lstStyle/>
          <a:p>
            <a:fld id="{46F41627-3BCC-43C6-BF37-85FCD629411D}" type="datetime1">
              <a:rPr lang="zh-TW" altLang="en-US" smtClean="0"/>
              <a:t>2024/5/23</a:t>
            </a:fld>
            <a:endParaRPr lang="zh-TW" altLang="en-US"/>
          </a:p>
        </p:txBody>
      </p:sp>
      <p:sp>
        <p:nvSpPr>
          <p:cNvPr id="5" name="頁尾版面配置區 4">
            <a:extLst>
              <a:ext uri="{FF2B5EF4-FFF2-40B4-BE49-F238E27FC236}">
                <a16:creationId xmlns:a16="http://schemas.microsoft.com/office/drawing/2014/main" id="{5A50B811-C3EC-B11A-5D8A-F9D784B1109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524EBB-02FB-6E00-0DFA-F2C50CEE4408}"/>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193059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33AF50-CFA2-C621-88D9-24406E446B3C}"/>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0D616CC-FD6E-DCF8-E0C8-785D291655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4762B89-7EE2-5874-19B5-28C2934A521C}"/>
              </a:ext>
            </a:extLst>
          </p:cNvPr>
          <p:cNvSpPr>
            <a:spLocks noGrp="1"/>
          </p:cNvSpPr>
          <p:nvPr>
            <p:ph type="dt" sz="half" idx="10"/>
          </p:nvPr>
        </p:nvSpPr>
        <p:spPr/>
        <p:txBody>
          <a:bodyPr/>
          <a:lstStyle/>
          <a:p>
            <a:fld id="{CED6027D-C05A-4C96-A075-9622501D55B2}" type="datetime1">
              <a:rPr lang="zh-TW" altLang="en-US" smtClean="0"/>
              <a:t>2024/5/23</a:t>
            </a:fld>
            <a:endParaRPr lang="zh-TW" altLang="en-US"/>
          </a:p>
        </p:txBody>
      </p:sp>
      <p:sp>
        <p:nvSpPr>
          <p:cNvPr id="5" name="頁尾版面配置區 4">
            <a:extLst>
              <a:ext uri="{FF2B5EF4-FFF2-40B4-BE49-F238E27FC236}">
                <a16:creationId xmlns:a16="http://schemas.microsoft.com/office/drawing/2014/main" id="{7BAA6C25-A046-6DD2-D917-D976BC384AA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D1F4D4-A62B-9239-26D3-3CBC705B6F1B}"/>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161063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686C20-837A-78FE-9E62-D5FFFF7222D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1FAE783-84AC-872F-7472-C309CEA90220}"/>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8F44C3F-91B2-EB4A-A269-44E8C06EC3C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7C4B4BE-B30B-BB8F-8ECF-11DC405E15AD}"/>
              </a:ext>
            </a:extLst>
          </p:cNvPr>
          <p:cNvSpPr>
            <a:spLocks noGrp="1"/>
          </p:cNvSpPr>
          <p:nvPr>
            <p:ph type="dt" sz="half" idx="10"/>
          </p:nvPr>
        </p:nvSpPr>
        <p:spPr/>
        <p:txBody>
          <a:bodyPr/>
          <a:lstStyle/>
          <a:p>
            <a:fld id="{38EC6E60-CBA4-4492-9A56-161A3CF8C6E7}" type="datetime1">
              <a:rPr lang="zh-TW" altLang="en-US" smtClean="0"/>
              <a:t>2024/5/23</a:t>
            </a:fld>
            <a:endParaRPr lang="zh-TW" altLang="en-US"/>
          </a:p>
        </p:txBody>
      </p:sp>
      <p:sp>
        <p:nvSpPr>
          <p:cNvPr id="6" name="頁尾版面配置區 5">
            <a:extLst>
              <a:ext uri="{FF2B5EF4-FFF2-40B4-BE49-F238E27FC236}">
                <a16:creationId xmlns:a16="http://schemas.microsoft.com/office/drawing/2014/main" id="{C2F11806-5E4C-27BC-47CE-35F3DD99209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A7D9AA0-DAC2-95C4-9806-5C7A80EE9F70}"/>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52288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D7863F-60E1-35F5-4AD3-A55957142DE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3863C33-F9A3-5B9E-FD76-2A4008EAF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377DFC1-EF01-2FFC-3CC7-4896E777005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1C133FE-8826-97C6-B112-8A3AD03EF7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F3AE7851-F590-21EC-D941-13B26ACABC4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EE24E44-8495-8B3B-6727-5CFC9250EF77}"/>
              </a:ext>
            </a:extLst>
          </p:cNvPr>
          <p:cNvSpPr>
            <a:spLocks noGrp="1"/>
          </p:cNvSpPr>
          <p:nvPr>
            <p:ph type="dt" sz="half" idx="10"/>
          </p:nvPr>
        </p:nvSpPr>
        <p:spPr/>
        <p:txBody>
          <a:bodyPr/>
          <a:lstStyle/>
          <a:p>
            <a:fld id="{F7F82272-DF8C-4361-A604-20FDB225DA9F}" type="datetime1">
              <a:rPr lang="zh-TW" altLang="en-US" smtClean="0"/>
              <a:t>2024/5/23</a:t>
            </a:fld>
            <a:endParaRPr lang="zh-TW" altLang="en-US"/>
          </a:p>
        </p:txBody>
      </p:sp>
      <p:sp>
        <p:nvSpPr>
          <p:cNvPr id="8" name="頁尾版面配置區 7">
            <a:extLst>
              <a:ext uri="{FF2B5EF4-FFF2-40B4-BE49-F238E27FC236}">
                <a16:creationId xmlns:a16="http://schemas.microsoft.com/office/drawing/2014/main" id="{4160CA53-7B41-9857-E494-5A807BE2C80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D19B58B-0169-C7B2-9D28-624DF803BA8E}"/>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65310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8A92EA-EA67-5DBB-5803-9F7D3CE37CA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E152BB2-BD27-704A-6552-911F4709A68E}"/>
              </a:ext>
            </a:extLst>
          </p:cNvPr>
          <p:cNvSpPr>
            <a:spLocks noGrp="1"/>
          </p:cNvSpPr>
          <p:nvPr>
            <p:ph type="dt" sz="half" idx="10"/>
          </p:nvPr>
        </p:nvSpPr>
        <p:spPr/>
        <p:txBody>
          <a:bodyPr/>
          <a:lstStyle/>
          <a:p>
            <a:fld id="{D39D9ABC-C0CE-4D9A-BD86-1B386D00CF9A}" type="datetime1">
              <a:rPr lang="zh-TW" altLang="en-US" smtClean="0"/>
              <a:t>2024/5/23</a:t>
            </a:fld>
            <a:endParaRPr lang="zh-TW" altLang="en-US"/>
          </a:p>
        </p:txBody>
      </p:sp>
      <p:sp>
        <p:nvSpPr>
          <p:cNvPr id="4" name="頁尾版面配置區 3">
            <a:extLst>
              <a:ext uri="{FF2B5EF4-FFF2-40B4-BE49-F238E27FC236}">
                <a16:creationId xmlns:a16="http://schemas.microsoft.com/office/drawing/2014/main" id="{ABB6C66A-7629-306C-0650-64E679159E3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1F0A58B-E930-F18B-DADC-C3D9B41E6DB0}"/>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153366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D05289B-3C8F-7465-D9ED-781FEC0282D9}"/>
              </a:ext>
            </a:extLst>
          </p:cNvPr>
          <p:cNvSpPr>
            <a:spLocks noGrp="1"/>
          </p:cNvSpPr>
          <p:nvPr>
            <p:ph type="dt" sz="half" idx="10"/>
          </p:nvPr>
        </p:nvSpPr>
        <p:spPr/>
        <p:txBody>
          <a:bodyPr/>
          <a:lstStyle/>
          <a:p>
            <a:fld id="{81A069EE-020D-4BC1-8076-83B1ABBD232D}" type="datetime1">
              <a:rPr lang="zh-TW" altLang="en-US" smtClean="0"/>
              <a:t>2024/5/23</a:t>
            </a:fld>
            <a:endParaRPr lang="zh-TW" altLang="en-US"/>
          </a:p>
        </p:txBody>
      </p:sp>
      <p:sp>
        <p:nvSpPr>
          <p:cNvPr id="3" name="頁尾版面配置區 2">
            <a:extLst>
              <a:ext uri="{FF2B5EF4-FFF2-40B4-BE49-F238E27FC236}">
                <a16:creationId xmlns:a16="http://schemas.microsoft.com/office/drawing/2014/main" id="{9D09D45B-11FC-A2AC-B917-8019946C35A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3CFB333-285A-3AAF-FD44-26A7AC629F54}"/>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34070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C2BF52-939C-8885-17B9-1958E1314C6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3DF4718-6309-E07D-0042-EE958B3E91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4DBDE9F-D771-6B65-FB8A-93BA6E3F7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847D96B-F85B-279F-A9EA-5542FE3F8269}"/>
              </a:ext>
            </a:extLst>
          </p:cNvPr>
          <p:cNvSpPr>
            <a:spLocks noGrp="1"/>
          </p:cNvSpPr>
          <p:nvPr>
            <p:ph type="dt" sz="half" idx="10"/>
          </p:nvPr>
        </p:nvSpPr>
        <p:spPr/>
        <p:txBody>
          <a:bodyPr/>
          <a:lstStyle/>
          <a:p>
            <a:fld id="{F242C51C-0502-4C14-91E8-7C365F22835A}" type="datetime1">
              <a:rPr lang="zh-TW" altLang="en-US" smtClean="0"/>
              <a:t>2024/5/23</a:t>
            </a:fld>
            <a:endParaRPr lang="zh-TW" altLang="en-US"/>
          </a:p>
        </p:txBody>
      </p:sp>
      <p:sp>
        <p:nvSpPr>
          <p:cNvPr id="6" name="頁尾版面配置區 5">
            <a:extLst>
              <a:ext uri="{FF2B5EF4-FFF2-40B4-BE49-F238E27FC236}">
                <a16:creationId xmlns:a16="http://schemas.microsoft.com/office/drawing/2014/main" id="{C9535B94-C5B2-F70E-29AA-3A167D0694A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78614DD-4A9D-432C-9770-468D69E824F4}"/>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56953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54BE77-A4E8-78ED-6296-E077426C693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67F2C10-1F8C-1E08-3154-13A3A9307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B93BFD5-D287-5A21-A9C1-1B9A62235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D025679-7EDB-2448-066E-C1ADEFEE5007}"/>
              </a:ext>
            </a:extLst>
          </p:cNvPr>
          <p:cNvSpPr>
            <a:spLocks noGrp="1"/>
          </p:cNvSpPr>
          <p:nvPr>
            <p:ph type="dt" sz="half" idx="10"/>
          </p:nvPr>
        </p:nvSpPr>
        <p:spPr/>
        <p:txBody>
          <a:bodyPr/>
          <a:lstStyle/>
          <a:p>
            <a:fld id="{33BC40EB-416B-43CA-9EE3-1606ACDB64D7}" type="datetime1">
              <a:rPr lang="zh-TW" altLang="en-US" smtClean="0"/>
              <a:t>2024/5/23</a:t>
            </a:fld>
            <a:endParaRPr lang="zh-TW" altLang="en-US"/>
          </a:p>
        </p:txBody>
      </p:sp>
      <p:sp>
        <p:nvSpPr>
          <p:cNvPr id="6" name="頁尾版面配置區 5">
            <a:extLst>
              <a:ext uri="{FF2B5EF4-FFF2-40B4-BE49-F238E27FC236}">
                <a16:creationId xmlns:a16="http://schemas.microsoft.com/office/drawing/2014/main" id="{015028AA-2690-BA57-F43A-33FB68491E5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57112AC-66CD-D8BB-0CE3-373374C20A34}"/>
              </a:ext>
            </a:extLst>
          </p:cNvPr>
          <p:cNvSpPr>
            <a:spLocks noGrp="1"/>
          </p:cNvSpPr>
          <p:nvPr>
            <p:ph type="sldNum" sz="quarter" idx="12"/>
          </p:nvPr>
        </p:nvSpPr>
        <p:spPr/>
        <p:txBody>
          <a:body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45988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8EFFE6B-D5FD-025F-7022-3C8B3CABE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B2F42B9-0E0C-D4C5-FAA5-AB6DAB9A62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6ECFCD4-27D1-836F-EC01-27C8787AC8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D445C0-AFDE-4E19-BAC9-2554E1DF7D7C}" type="datetime1">
              <a:rPr lang="zh-TW" altLang="en-US" smtClean="0"/>
              <a:t>2024/5/23</a:t>
            </a:fld>
            <a:endParaRPr lang="zh-TW" altLang="en-US"/>
          </a:p>
        </p:txBody>
      </p:sp>
      <p:sp>
        <p:nvSpPr>
          <p:cNvPr id="5" name="頁尾版面配置區 4">
            <a:extLst>
              <a:ext uri="{FF2B5EF4-FFF2-40B4-BE49-F238E27FC236}">
                <a16:creationId xmlns:a16="http://schemas.microsoft.com/office/drawing/2014/main" id="{0A0B28FB-689A-677A-9DFC-0EDE1EED5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A660867-EBA2-7D94-6026-365F520B66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4A6843-E5AB-4A80-9B99-B4D0D6B6DCBD}" type="slidenum">
              <a:rPr lang="zh-TW" altLang="en-US" smtClean="0"/>
              <a:t>‹#›</a:t>
            </a:fld>
            <a:endParaRPr lang="zh-TW" altLang="en-US"/>
          </a:p>
        </p:txBody>
      </p:sp>
    </p:spTree>
    <p:extLst>
      <p:ext uri="{BB962C8B-B14F-4D97-AF65-F5344CB8AC3E}">
        <p14:creationId xmlns:p14="http://schemas.microsoft.com/office/powerpoint/2010/main" val="3003964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6261F0-9128-9B51-85E0-635C8CF4C130}"/>
              </a:ext>
            </a:extLst>
          </p:cNvPr>
          <p:cNvSpPr>
            <a:spLocks noGrp="1"/>
          </p:cNvSpPr>
          <p:nvPr>
            <p:ph type="ctrTitle"/>
          </p:nvPr>
        </p:nvSpPr>
        <p:spPr/>
        <p:txBody>
          <a:bodyPr>
            <a:normAutofit/>
          </a:bodyPr>
          <a:lstStyle/>
          <a:p>
            <a:r>
              <a:rPr lang="en-US" altLang="zh-TW" dirty="0"/>
              <a:t>Domain-specific language for cybersecurity automation</a:t>
            </a:r>
            <a:br>
              <a:rPr lang="en-US" altLang="zh-TW" dirty="0"/>
            </a:br>
            <a:r>
              <a:rPr lang="en-US" altLang="zh-TW" sz="3200" dirty="0"/>
              <a:t>23.05.2024</a:t>
            </a:r>
            <a:endParaRPr lang="zh-TW" altLang="en-US" dirty="0"/>
          </a:p>
        </p:txBody>
      </p:sp>
      <p:sp>
        <p:nvSpPr>
          <p:cNvPr id="3" name="副標題 2">
            <a:extLst>
              <a:ext uri="{FF2B5EF4-FFF2-40B4-BE49-F238E27FC236}">
                <a16:creationId xmlns:a16="http://schemas.microsoft.com/office/drawing/2014/main" id="{F3FA8F1A-D391-EAD1-3360-804AACBDE6E9}"/>
              </a:ext>
            </a:extLst>
          </p:cNvPr>
          <p:cNvSpPr>
            <a:spLocks noGrp="1"/>
          </p:cNvSpPr>
          <p:nvPr>
            <p:ph type="subTitle" idx="1"/>
          </p:nvPr>
        </p:nvSpPr>
        <p:spPr/>
        <p:txBody>
          <a:bodyPr/>
          <a:lstStyle/>
          <a:p>
            <a:r>
              <a:rPr lang="en-US" altLang="zh-TW" dirty="0"/>
              <a:t>You-Jen Chang</a:t>
            </a:r>
            <a:endParaRPr lang="zh-TW" altLang="en-US" dirty="0"/>
          </a:p>
        </p:txBody>
      </p:sp>
      <p:sp>
        <p:nvSpPr>
          <p:cNvPr id="4" name="投影片編號版面配置區 3">
            <a:extLst>
              <a:ext uri="{FF2B5EF4-FFF2-40B4-BE49-F238E27FC236}">
                <a16:creationId xmlns:a16="http://schemas.microsoft.com/office/drawing/2014/main" id="{31069B62-C422-2F67-9437-863A17A29AED}"/>
              </a:ext>
            </a:extLst>
          </p:cNvPr>
          <p:cNvSpPr>
            <a:spLocks noGrp="1"/>
          </p:cNvSpPr>
          <p:nvPr>
            <p:ph type="sldNum" sz="quarter" idx="12"/>
          </p:nvPr>
        </p:nvSpPr>
        <p:spPr/>
        <p:txBody>
          <a:bodyPr/>
          <a:lstStyle/>
          <a:p>
            <a:fld id="{0A4A6843-E5AB-4A80-9B99-B4D0D6B6DCBD}" type="slidenum">
              <a:rPr lang="zh-TW" altLang="en-US" smtClean="0"/>
              <a:t>1</a:t>
            </a:fld>
            <a:endParaRPr lang="zh-TW" altLang="en-US" dirty="0"/>
          </a:p>
        </p:txBody>
      </p:sp>
    </p:spTree>
    <p:extLst>
      <p:ext uri="{BB962C8B-B14F-4D97-AF65-F5344CB8AC3E}">
        <p14:creationId xmlns:p14="http://schemas.microsoft.com/office/powerpoint/2010/main" val="1480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F4C490F-4FF7-8E27-8B63-19618F52C059}"/>
              </a:ext>
            </a:extLst>
          </p:cNvPr>
          <p:cNvSpPr>
            <a:spLocks noGrp="1"/>
          </p:cNvSpPr>
          <p:nvPr>
            <p:ph type="ctrTitle"/>
          </p:nvPr>
        </p:nvSpPr>
        <p:spPr>
          <a:xfrm>
            <a:off x="1658911" y="2846232"/>
            <a:ext cx="9144000" cy="2387600"/>
          </a:xfrm>
        </p:spPr>
        <p:txBody>
          <a:bodyPr>
            <a:normAutofit fontScale="90000"/>
          </a:bodyPr>
          <a:lstStyle/>
          <a:p>
            <a:r>
              <a:rPr lang="en-US" altLang="zh-TW" dirty="0"/>
              <a:t>Generating Autonomous Driving Test Scenarios based on </a:t>
            </a:r>
            <a:r>
              <a:rPr lang="en-US" altLang="zh-TW" dirty="0" err="1"/>
              <a:t>OpenSCENARIO</a:t>
            </a:r>
            <a:endParaRPr lang="zh-TW" altLang="en-US" dirty="0"/>
          </a:p>
        </p:txBody>
      </p:sp>
      <p:sp>
        <p:nvSpPr>
          <p:cNvPr id="8" name="投影片編號版面配置區 7">
            <a:extLst>
              <a:ext uri="{FF2B5EF4-FFF2-40B4-BE49-F238E27FC236}">
                <a16:creationId xmlns:a16="http://schemas.microsoft.com/office/drawing/2014/main" id="{91D78A78-636A-553C-88AC-B307B3887CCE}"/>
              </a:ext>
            </a:extLst>
          </p:cNvPr>
          <p:cNvSpPr>
            <a:spLocks noGrp="1"/>
          </p:cNvSpPr>
          <p:nvPr>
            <p:ph type="sldNum" sz="quarter" idx="12"/>
          </p:nvPr>
        </p:nvSpPr>
        <p:spPr/>
        <p:txBody>
          <a:bodyPr/>
          <a:lstStyle/>
          <a:p>
            <a:fld id="{0A4A6843-E5AB-4A80-9B99-B4D0D6B6DCBD}" type="slidenum">
              <a:rPr lang="zh-TW" altLang="en-US" smtClean="0"/>
              <a:t>2</a:t>
            </a:fld>
            <a:endParaRPr lang="zh-TW" altLang="en-US" dirty="0"/>
          </a:p>
        </p:txBody>
      </p:sp>
    </p:spTree>
    <p:extLst>
      <p:ext uri="{BB962C8B-B14F-4D97-AF65-F5344CB8AC3E}">
        <p14:creationId xmlns:p14="http://schemas.microsoft.com/office/powerpoint/2010/main" val="183680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F4C490F-4FF7-8E27-8B63-19618F52C059}"/>
              </a:ext>
            </a:extLst>
          </p:cNvPr>
          <p:cNvSpPr>
            <a:spLocks noGrp="1"/>
          </p:cNvSpPr>
          <p:nvPr>
            <p:ph type="ctrTitle"/>
          </p:nvPr>
        </p:nvSpPr>
        <p:spPr>
          <a:xfrm>
            <a:off x="1179228" y="2606391"/>
            <a:ext cx="9144000" cy="2387600"/>
          </a:xfrm>
        </p:spPr>
        <p:txBody>
          <a:bodyPr>
            <a:normAutofit fontScale="90000"/>
          </a:bodyPr>
          <a:lstStyle/>
          <a:p>
            <a:pPr>
              <a:lnSpc>
                <a:spcPct val="115000"/>
              </a:lnSpc>
              <a:spcAft>
                <a:spcPts val="800"/>
              </a:spcAft>
            </a:pPr>
            <a:r>
              <a:rPr lang="en-DE" altLang="zh-TW" sz="3600" kern="100" dirty="0">
                <a:effectLst/>
                <a:latin typeface="Aptos" panose="020B0004020202020204" pitchFamily="34" charset="0"/>
                <a:ea typeface="新細明體" panose="02020500000000000000" pitchFamily="18" charset="-120"/>
                <a:cs typeface="Times New Roman" panose="02020603050405020304" pitchFamily="18" charset="0"/>
              </a:rPr>
              <a:t>Ideas</a:t>
            </a:r>
            <a:r>
              <a:rPr lang="en-DE" altLang="zh-TW" sz="1800" kern="100" dirty="0">
                <a:effectLst/>
                <a:latin typeface="Aptos" panose="020B0004020202020204" pitchFamily="34" charset="0"/>
                <a:ea typeface="新細明體" panose="02020500000000000000" pitchFamily="18" charset="-120"/>
                <a:cs typeface="Times New Roman" panose="02020603050405020304" pitchFamily="18" charset="0"/>
              </a:rPr>
              <a:t>:</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This paper shows how we could use the </a:t>
            </a:r>
            <a:r>
              <a:rPr lang="en-US" altLang="zh-TW" sz="1800" kern="100" dirty="0" err="1">
                <a:effectLst/>
                <a:latin typeface="Aptos" panose="020B0004020202020204" pitchFamily="34" charset="0"/>
                <a:ea typeface="新細明體" panose="02020500000000000000" pitchFamily="18" charset="-120"/>
                <a:cs typeface="Times New Roman" panose="02020603050405020304" pitchFamily="18" charset="0"/>
              </a:rPr>
              <a:t>OpemScenario</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standard to </a:t>
            </a:r>
            <a:r>
              <a:rPr lang="en-US" altLang="zh-TW" sz="1800" kern="100" dirty="0" err="1">
                <a:effectLst/>
                <a:latin typeface="Aptos" panose="020B0004020202020204" pitchFamily="34" charset="0"/>
                <a:ea typeface="新細明體" panose="02020500000000000000" pitchFamily="18" charset="-120"/>
                <a:cs typeface="Times New Roman" panose="02020603050405020304" pitchFamily="18" charset="0"/>
              </a:rPr>
              <a:t>automoatically</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generate the parameter space files instead of the fixed-parameter ones by filtering out those which follows the driving operational design domain and adding the variations by the perspectives of Road, Environment and traffic participants.</a:t>
            </a:r>
            <a:b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b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endParaRPr lang="zh-TW" altLang="en-US" dirty="0"/>
          </a:p>
        </p:txBody>
      </p:sp>
      <p:sp>
        <p:nvSpPr>
          <p:cNvPr id="2" name="投影片編號版面配置區 1">
            <a:extLst>
              <a:ext uri="{FF2B5EF4-FFF2-40B4-BE49-F238E27FC236}">
                <a16:creationId xmlns:a16="http://schemas.microsoft.com/office/drawing/2014/main" id="{FF74BDAB-782D-B369-468E-289845F02AAB}"/>
              </a:ext>
            </a:extLst>
          </p:cNvPr>
          <p:cNvSpPr>
            <a:spLocks noGrp="1"/>
          </p:cNvSpPr>
          <p:nvPr>
            <p:ph type="sldNum" sz="quarter" idx="12"/>
          </p:nvPr>
        </p:nvSpPr>
        <p:spPr/>
        <p:txBody>
          <a:bodyPr/>
          <a:lstStyle/>
          <a:p>
            <a:fld id="{0A4A6843-E5AB-4A80-9B99-B4D0D6B6DCBD}" type="slidenum">
              <a:rPr lang="zh-TW" altLang="en-US" smtClean="0"/>
              <a:t>3</a:t>
            </a:fld>
            <a:endParaRPr lang="zh-TW" altLang="en-US" dirty="0"/>
          </a:p>
        </p:txBody>
      </p:sp>
    </p:spTree>
    <p:extLst>
      <p:ext uri="{BB962C8B-B14F-4D97-AF65-F5344CB8AC3E}">
        <p14:creationId xmlns:p14="http://schemas.microsoft.com/office/powerpoint/2010/main" val="35542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F4C490F-4FF7-8E27-8B63-19618F52C059}"/>
              </a:ext>
            </a:extLst>
          </p:cNvPr>
          <p:cNvSpPr>
            <a:spLocks noGrp="1"/>
          </p:cNvSpPr>
          <p:nvPr>
            <p:ph type="ctrTitle"/>
          </p:nvPr>
        </p:nvSpPr>
        <p:spPr>
          <a:xfrm>
            <a:off x="1658911" y="2846232"/>
            <a:ext cx="9144000" cy="2387600"/>
          </a:xfrm>
        </p:spPr>
        <p:txBody>
          <a:bodyPr>
            <a:normAutofit fontScale="90000"/>
          </a:bodyPr>
          <a:lstStyle/>
          <a:p>
            <a:r>
              <a:rPr lang="en-US" altLang="zh-TW" b="0" i="0" dirty="0">
                <a:effectLst/>
                <a:highlight>
                  <a:srgbClr val="FFFFFF"/>
                </a:highlight>
                <a:latin typeface="Arial" panose="020B0604020202020204" pitchFamily="34" charset="0"/>
              </a:rPr>
              <a:t>Security Analysis of Camera-LiDAR Fusion Against Black-Box Attacks on</a:t>
            </a:r>
            <a:br>
              <a:rPr lang="en-US" altLang="zh-TW" dirty="0"/>
            </a:br>
            <a:r>
              <a:rPr lang="en-US" altLang="zh-TW" b="0" i="0" dirty="0">
                <a:effectLst/>
                <a:highlight>
                  <a:srgbClr val="FFFFFF"/>
                </a:highlight>
                <a:latin typeface="Arial" panose="020B0604020202020204" pitchFamily="34" charset="0"/>
              </a:rPr>
              <a:t>Autonomous Vehicles</a:t>
            </a:r>
            <a:endParaRPr lang="zh-TW" altLang="en-US" dirty="0"/>
          </a:p>
        </p:txBody>
      </p:sp>
      <p:sp>
        <p:nvSpPr>
          <p:cNvPr id="2" name="投影片編號版面配置區 1">
            <a:extLst>
              <a:ext uri="{FF2B5EF4-FFF2-40B4-BE49-F238E27FC236}">
                <a16:creationId xmlns:a16="http://schemas.microsoft.com/office/drawing/2014/main" id="{DA15C0F2-B61A-7A79-0638-199CFD65C710}"/>
              </a:ext>
            </a:extLst>
          </p:cNvPr>
          <p:cNvSpPr>
            <a:spLocks noGrp="1"/>
          </p:cNvSpPr>
          <p:nvPr>
            <p:ph type="sldNum" sz="quarter" idx="12"/>
          </p:nvPr>
        </p:nvSpPr>
        <p:spPr/>
        <p:txBody>
          <a:bodyPr/>
          <a:lstStyle/>
          <a:p>
            <a:fld id="{0A4A6843-E5AB-4A80-9B99-B4D0D6B6DCBD}" type="slidenum">
              <a:rPr lang="zh-TW" altLang="en-US" smtClean="0"/>
              <a:t>4</a:t>
            </a:fld>
            <a:endParaRPr lang="zh-TW" altLang="en-US" dirty="0"/>
          </a:p>
        </p:txBody>
      </p:sp>
    </p:spTree>
    <p:extLst>
      <p:ext uri="{BB962C8B-B14F-4D97-AF65-F5344CB8AC3E}">
        <p14:creationId xmlns:p14="http://schemas.microsoft.com/office/powerpoint/2010/main" val="158361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F4C490F-4FF7-8E27-8B63-19618F52C059}"/>
              </a:ext>
            </a:extLst>
          </p:cNvPr>
          <p:cNvSpPr>
            <a:spLocks noGrp="1"/>
          </p:cNvSpPr>
          <p:nvPr>
            <p:ph type="ctrTitle"/>
          </p:nvPr>
        </p:nvSpPr>
        <p:spPr>
          <a:xfrm>
            <a:off x="1179228" y="2606391"/>
            <a:ext cx="9144000" cy="2387600"/>
          </a:xfrm>
        </p:spPr>
        <p:txBody>
          <a:bodyPr>
            <a:normAutofit fontScale="90000"/>
          </a:bodyPr>
          <a:lstStyle/>
          <a:p>
            <a:pPr>
              <a:lnSpc>
                <a:spcPct val="115000"/>
              </a:lnSpc>
              <a:spcAft>
                <a:spcPts val="800"/>
              </a:spcAft>
            </a:pPr>
            <a:r>
              <a:rPr lang="en-DE" altLang="zh-TW" sz="3600" kern="100" dirty="0">
                <a:effectLst/>
                <a:latin typeface="Aptos" panose="020B0004020202020204" pitchFamily="34" charset="0"/>
                <a:ea typeface="新細明體" panose="02020500000000000000" pitchFamily="18" charset="-120"/>
                <a:cs typeface="Times New Roman" panose="02020603050405020304" pitchFamily="18" charset="0"/>
              </a:rPr>
              <a:t>Ideas</a:t>
            </a:r>
            <a:r>
              <a:rPr lang="en-DE" altLang="zh-TW" sz="1800" kern="100" dirty="0">
                <a:effectLst/>
                <a:latin typeface="Aptos" panose="020B0004020202020204" pitchFamily="34" charset="0"/>
                <a:ea typeface="新細明體" panose="02020500000000000000" pitchFamily="18" charset="-120"/>
                <a:cs typeface="Times New Roman" panose="02020603050405020304" pitchFamily="18" charset="0"/>
              </a:rPr>
              <a:t>:</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This paper proposed a new method of attack: frustum. Given that the attack for only one sensor might be </a:t>
            </a:r>
            <a:r>
              <a:rPr lang="en-US" altLang="zh-TW" sz="1800" kern="100" dirty="0" err="1">
                <a:effectLst/>
                <a:latin typeface="Aptos" panose="020B0004020202020204" pitchFamily="34" charset="0"/>
                <a:ea typeface="新細明體" panose="02020500000000000000" pitchFamily="18" charset="-120"/>
                <a:cs typeface="Times New Roman" panose="02020603050405020304" pitchFamily="18" charset="0"/>
              </a:rPr>
              <a:t>defenced</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if there are the help of other sensors, the attackers should also consider the consistency between the data of sensors. In this paper, the author considers the consistency of cameras and LiDAR, so the spoofing points are around the target vehicles. I think, what is interesting is that in the </a:t>
            </a:r>
            <a:r>
              <a:rPr lang="en-US" altLang="zh-TW" sz="1800" kern="100" dirty="0" err="1">
                <a:effectLst/>
                <a:latin typeface="Aptos" panose="020B0004020202020204" pitchFamily="34" charset="0"/>
                <a:ea typeface="新細明體" panose="02020500000000000000" pitchFamily="18" charset="-120"/>
                <a:cs typeface="Times New Roman" panose="02020603050405020304" pitchFamily="18" charset="0"/>
              </a:rPr>
              <a:t>papaer</a:t>
            </a:r>
            <a:r>
              <a:rPr lang="en-US"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it said that the state-of-art technology cannot defend this kind of attack because only 2 spoofing points could be enough to induce a false positive. However, the experiments of this paper didn’t run the real experiment but only the simulation. According to the last paper of LiDAR-spoofing, this success rate of attack should be taken with a pinch of salt.</a:t>
            </a:r>
            <a:r>
              <a:rPr lang="en-DE" altLang="zh-TW" sz="1800" kern="100" dirty="0">
                <a:effectLst/>
                <a:latin typeface="Aptos" panose="020B0004020202020204" pitchFamily="34" charset="0"/>
                <a:ea typeface="新細明體" panose="02020500000000000000" pitchFamily="18" charset="-120"/>
                <a:cs typeface="Times New Roman" panose="02020603050405020304" pitchFamily="18" charset="0"/>
              </a:rPr>
              <a:t> </a:t>
            </a:r>
            <a:br>
              <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rPr>
            </a:br>
            <a:endParaRPr lang="zh-TW" altLang="en-US" dirty="0"/>
          </a:p>
        </p:txBody>
      </p:sp>
      <p:sp>
        <p:nvSpPr>
          <p:cNvPr id="2" name="投影片編號版面配置區 1">
            <a:extLst>
              <a:ext uri="{FF2B5EF4-FFF2-40B4-BE49-F238E27FC236}">
                <a16:creationId xmlns:a16="http://schemas.microsoft.com/office/drawing/2014/main" id="{7C543B7E-CCC3-23A0-F9B8-CD0331542C21}"/>
              </a:ext>
            </a:extLst>
          </p:cNvPr>
          <p:cNvSpPr>
            <a:spLocks noGrp="1"/>
          </p:cNvSpPr>
          <p:nvPr>
            <p:ph type="sldNum" sz="quarter" idx="12"/>
          </p:nvPr>
        </p:nvSpPr>
        <p:spPr/>
        <p:txBody>
          <a:bodyPr/>
          <a:lstStyle/>
          <a:p>
            <a:fld id="{0A4A6843-E5AB-4A80-9B99-B4D0D6B6DCBD}" type="slidenum">
              <a:rPr lang="zh-TW" altLang="en-US" smtClean="0"/>
              <a:t>5</a:t>
            </a:fld>
            <a:endParaRPr lang="zh-TW" altLang="en-US" dirty="0"/>
          </a:p>
        </p:txBody>
      </p:sp>
    </p:spTree>
    <p:extLst>
      <p:ext uri="{BB962C8B-B14F-4D97-AF65-F5344CB8AC3E}">
        <p14:creationId xmlns:p14="http://schemas.microsoft.com/office/powerpoint/2010/main" val="25748619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TotalTime>
  <Words>236</Words>
  <Application>Microsoft Office PowerPoint</Application>
  <PresentationFormat>寬螢幕</PresentationFormat>
  <Paragraphs>11</Paragraphs>
  <Slides>5</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5</vt:i4>
      </vt:variant>
    </vt:vector>
  </HeadingPairs>
  <TitlesOfParts>
    <vt:vector size="9" baseType="lpstr">
      <vt:lpstr>Aptos</vt:lpstr>
      <vt:lpstr>Aptos Display</vt:lpstr>
      <vt:lpstr>Arial</vt:lpstr>
      <vt:lpstr>Office 佈景主題</vt:lpstr>
      <vt:lpstr>Domain-specific language for cybersecurity automation 23.05.2024</vt:lpstr>
      <vt:lpstr>Generating Autonomous Driving Test Scenarios based on OpenSCENARIO</vt:lpstr>
      <vt:lpstr>Ideas: This paper shows how we could use the OpemScenario standard to automoatically generate the parameter space files instead of the fixed-parameter ones by filtering out those which follows the driving operational design domain and adding the variations by the perspectives of Road, Environment and traffic participants.  </vt:lpstr>
      <vt:lpstr>Security Analysis of Camera-LiDAR Fusion Against Black-Box Attacks on Autonomous Vehicles</vt:lpstr>
      <vt:lpstr>Ideas: This paper proposed a new method of attack: frustum. Given that the attack for only one sensor might be defenced if there are the help of other sensors, the attackers should also consider the consistency between the data of sensors. In this paper, the author considers the consistency of cameras and LiDAR, so the spoofing points are around the target vehicles. I think, what is interesting is that in the papaer, it said that the state-of-art technology cannot defend this kind of attack because only 2 spoofing points could be enough to induce a false positive. However, the experiments of this paper didn’t run the real experiment but only the simulation. According to the last paper of LiDAR-spoofing, this success rate of attack should be taken with a pinch of salt.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Domain-specific language for cybersecurity automation 15.05.2024</dc:title>
  <dc:creator>又仁 張</dc:creator>
  <cp:lastModifiedBy>又仁 張</cp:lastModifiedBy>
  <cp:revision>4</cp:revision>
  <dcterms:created xsi:type="dcterms:W3CDTF">2024-05-15T04:55:32Z</dcterms:created>
  <dcterms:modified xsi:type="dcterms:W3CDTF">2024-05-23T10:58:29Z</dcterms:modified>
</cp:coreProperties>
</file>