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69854D-8824-4B36-AB1B-B173DCF7D9D4}" type="datetimeFigureOut">
              <a:rPr lang="zh-TW" altLang="en-US" smtClean="0"/>
              <a:t>2024/5/15</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D9CFB5-F8CF-4E6F-B365-F740AE4E73C2}" type="slidenum">
              <a:rPr lang="zh-TW" altLang="en-US" smtClean="0"/>
              <a:t>‹#›</a:t>
            </a:fld>
            <a:endParaRPr lang="zh-TW" altLang="en-US"/>
          </a:p>
        </p:txBody>
      </p:sp>
    </p:spTree>
    <p:extLst>
      <p:ext uri="{BB962C8B-B14F-4D97-AF65-F5344CB8AC3E}">
        <p14:creationId xmlns:p14="http://schemas.microsoft.com/office/powerpoint/2010/main" val="2472321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B39142E-937B-9256-577D-5A91AEBAF31A}"/>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4E0B99C9-0288-B8EA-41B7-568979663C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2A5920F9-C85B-96C8-EE50-8E69658E2095}"/>
              </a:ext>
            </a:extLst>
          </p:cNvPr>
          <p:cNvSpPr>
            <a:spLocks noGrp="1"/>
          </p:cNvSpPr>
          <p:nvPr>
            <p:ph type="dt" sz="half" idx="10"/>
          </p:nvPr>
        </p:nvSpPr>
        <p:spPr/>
        <p:txBody>
          <a:bodyPr/>
          <a:lstStyle/>
          <a:p>
            <a:fld id="{B5F8C0AE-9C4C-4618-93BF-38CF3B495014}" type="datetime1">
              <a:rPr lang="zh-TW" altLang="en-US" smtClean="0"/>
              <a:t>2024/5/15</a:t>
            </a:fld>
            <a:endParaRPr lang="zh-TW" altLang="en-US"/>
          </a:p>
        </p:txBody>
      </p:sp>
      <p:sp>
        <p:nvSpPr>
          <p:cNvPr id="5" name="頁尾版面配置區 4">
            <a:extLst>
              <a:ext uri="{FF2B5EF4-FFF2-40B4-BE49-F238E27FC236}">
                <a16:creationId xmlns:a16="http://schemas.microsoft.com/office/drawing/2014/main" id="{B7771152-0CF3-557C-F930-944AF3C0E5C3}"/>
              </a:ext>
            </a:extLst>
          </p:cNvPr>
          <p:cNvSpPr>
            <a:spLocks noGrp="1"/>
          </p:cNvSpPr>
          <p:nvPr>
            <p:ph type="ftr" sz="quarter" idx="11"/>
          </p:nvPr>
        </p:nvSpPr>
        <p:spPr/>
        <p:txBody>
          <a:bodyPr/>
          <a:lstStyle/>
          <a:p>
            <a:endParaRPr lang="zh-TW" altLang="en-US" dirty="0"/>
          </a:p>
        </p:txBody>
      </p:sp>
      <p:sp>
        <p:nvSpPr>
          <p:cNvPr id="6" name="投影片編號版面配置區 5">
            <a:extLst>
              <a:ext uri="{FF2B5EF4-FFF2-40B4-BE49-F238E27FC236}">
                <a16:creationId xmlns:a16="http://schemas.microsoft.com/office/drawing/2014/main" id="{0E6F586B-84E2-32A1-AC14-24FED049F434}"/>
              </a:ext>
            </a:extLst>
          </p:cNvPr>
          <p:cNvSpPr>
            <a:spLocks noGrp="1"/>
          </p:cNvSpPr>
          <p:nvPr>
            <p:ph type="sldNum" sz="quarter" idx="12"/>
          </p:nvPr>
        </p:nvSpPr>
        <p:spPr/>
        <p:txBody>
          <a:bodyPr/>
          <a:lstStyle/>
          <a:p>
            <a:fld id="{0A4A6843-E5AB-4A80-9B99-B4D0D6B6DCBD}" type="slidenum">
              <a:rPr lang="zh-TW" altLang="en-US" smtClean="0"/>
              <a:t>‹#›</a:t>
            </a:fld>
            <a:endParaRPr lang="zh-TW" altLang="en-US" dirty="0"/>
          </a:p>
        </p:txBody>
      </p:sp>
    </p:spTree>
    <p:extLst>
      <p:ext uri="{BB962C8B-B14F-4D97-AF65-F5344CB8AC3E}">
        <p14:creationId xmlns:p14="http://schemas.microsoft.com/office/powerpoint/2010/main" val="3135818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2FD22EE-226D-CBB9-7174-20037F74B576}"/>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0CBB0766-956E-AC96-FF5A-E472E738BF51}"/>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78DDBA67-4284-4169-9077-8F810265D12F}"/>
              </a:ext>
            </a:extLst>
          </p:cNvPr>
          <p:cNvSpPr>
            <a:spLocks noGrp="1"/>
          </p:cNvSpPr>
          <p:nvPr>
            <p:ph type="dt" sz="half" idx="10"/>
          </p:nvPr>
        </p:nvSpPr>
        <p:spPr/>
        <p:txBody>
          <a:bodyPr/>
          <a:lstStyle/>
          <a:p>
            <a:fld id="{919E14F5-FE3F-41E6-A1DA-9B9F68B0A225}" type="datetime1">
              <a:rPr lang="zh-TW" altLang="en-US" smtClean="0"/>
              <a:t>2024/5/15</a:t>
            </a:fld>
            <a:endParaRPr lang="zh-TW" altLang="en-US"/>
          </a:p>
        </p:txBody>
      </p:sp>
      <p:sp>
        <p:nvSpPr>
          <p:cNvPr id="5" name="頁尾版面配置區 4">
            <a:extLst>
              <a:ext uri="{FF2B5EF4-FFF2-40B4-BE49-F238E27FC236}">
                <a16:creationId xmlns:a16="http://schemas.microsoft.com/office/drawing/2014/main" id="{ECCEA321-2AAE-AAF4-2032-194C4D02E5F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9E6D8A1-21AE-457E-B94A-4C617A514C30}"/>
              </a:ext>
            </a:extLst>
          </p:cNvPr>
          <p:cNvSpPr>
            <a:spLocks noGrp="1"/>
          </p:cNvSpPr>
          <p:nvPr>
            <p:ph type="sldNum" sz="quarter" idx="12"/>
          </p:nvPr>
        </p:nvSpPr>
        <p:spPr/>
        <p:txBody>
          <a:bodyPr/>
          <a:lstStyle/>
          <a:p>
            <a:fld id="{0A4A6843-E5AB-4A80-9B99-B4D0D6B6DCBD}" type="slidenum">
              <a:rPr lang="zh-TW" altLang="en-US" smtClean="0"/>
              <a:t>‹#›</a:t>
            </a:fld>
            <a:endParaRPr lang="zh-TW" altLang="en-US"/>
          </a:p>
        </p:txBody>
      </p:sp>
    </p:spTree>
    <p:extLst>
      <p:ext uri="{BB962C8B-B14F-4D97-AF65-F5344CB8AC3E}">
        <p14:creationId xmlns:p14="http://schemas.microsoft.com/office/powerpoint/2010/main" val="1486699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E99E77DB-0D00-879D-13FB-2382EC87F7B5}"/>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7C16A87E-83B4-18AD-FD51-95D1ADC086D7}"/>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C5A6E364-77CE-778A-D242-A8E664A28320}"/>
              </a:ext>
            </a:extLst>
          </p:cNvPr>
          <p:cNvSpPr>
            <a:spLocks noGrp="1"/>
          </p:cNvSpPr>
          <p:nvPr>
            <p:ph type="dt" sz="half" idx="10"/>
          </p:nvPr>
        </p:nvSpPr>
        <p:spPr/>
        <p:txBody>
          <a:bodyPr/>
          <a:lstStyle/>
          <a:p>
            <a:fld id="{C511DF96-0F5E-45CD-BEEC-6C0FA2AA6155}" type="datetime1">
              <a:rPr lang="zh-TW" altLang="en-US" smtClean="0"/>
              <a:t>2024/5/15</a:t>
            </a:fld>
            <a:endParaRPr lang="zh-TW" altLang="en-US"/>
          </a:p>
        </p:txBody>
      </p:sp>
      <p:sp>
        <p:nvSpPr>
          <p:cNvPr id="5" name="頁尾版面配置區 4">
            <a:extLst>
              <a:ext uri="{FF2B5EF4-FFF2-40B4-BE49-F238E27FC236}">
                <a16:creationId xmlns:a16="http://schemas.microsoft.com/office/drawing/2014/main" id="{9D6A4481-AAA6-1D49-FDF9-F8F6C8806D3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BFBB26F-C3D8-398A-B277-94E0DF5E92D3}"/>
              </a:ext>
            </a:extLst>
          </p:cNvPr>
          <p:cNvSpPr>
            <a:spLocks noGrp="1"/>
          </p:cNvSpPr>
          <p:nvPr>
            <p:ph type="sldNum" sz="quarter" idx="12"/>
          </p:nvPr>
        </p:nvSpPr>
        <p:spPr/>
        <p:txBody>
          <a:bodyPr/>
          <a:lstStyle/>
          <a:p>
            <a:fld id="{0A4A6843-E5AB-4A80-9B99-B4D0D6B6DCBD}" type="slidenum">
              <a:rPr lang="zh-TW" altLang="en-US" smtClean="0"/>
              <a:t>‹#›</a:t>
            </a:fld>
            <a:endParaRPr lang="zh-TW" altLang="en-US"/>
          </a:p>
        </p:txBody>
      </p:sp>
    </p:spTree>
    <p:extLst>
      <p:ext uri="{BB962C8B-B14F-4D97-AF65-F5344CB8AC3E}">
        <p14:creationId xmlns:p14="http://schemas.microsoft.com/office/powerpoint/2010/main" val="542043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8407DD6-D4E4-1514-5598-BBC10AC47F55}"/>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07B67250-A097-71D7-896F-CC693ED4AAB9}"/>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FFDC4DF-BC59-AB48-0021-DCE70F637F86}"/>
              </a:ext>
            </a:extLst>
          </p:cNvPr>
          <p:cNvSpPr>
            <a:spLocks noGrp="1"/>
          </p:cNvSpPr>
          <p:nvPr>
            <p:ph type="dt" sz="half" idx="10"/>
          </p:nvPr>
        </p:nvSpPr>
        <p:spPr/>
        <p:txBody>
          <a:bodyPr/>
          <a:lstStyle/>
          <a:p>
            <a:fld id="{46F41627-3BCC-43C6-BF37-85FCD629411D}" type="datetime1">
              <a:rPr lang="zh-TW" altLang="en-US" smtClean="0"/>
              <a:t>2024/5/15</a:t>
            </a:fld>
            <a:endParaRPr lang="zh-TW" altLang="en-US"/>
          </a:p>
        </p:txBody>
      </p:sp>
      <p:sp>
        <p:nvSpPr>
          <p:cNvPr id="5" name="頁尾版面配置區 4">
            <a:extLst>
              <a:ext uri="{FF2B5EF4-FFF2-40B4-BE49-F238E27FC236}">
                <a16:creationId xmlns:a16="http://schemas.microsoft.com/office/drawing/2014/main" id="{5A50B811-C3EC-B11A-5D8A-F9D784B1109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B524EBB-02FB-6E00-0DFA-F2C50CEE4408}"/>
              </a:ext>
            </a:extLst>
          </p:cNvPr>
          <p:cNvSpPr>
            <a:spLocks noGrp="1"/>
          </p:cNvSpPr>
          <p:nvPr>
            <p:ph type="sldNum" sz="quarter" idx="12"/>
          </p:nvPr>
        </p:nvSpPr>
        <p:spPr/>
        <p:txBody>
          <a:bodyPr/>
          <a:lstStyle/>
          <a:p>
            <a:fld id="{0A4A6843-E5AB-4A80-9B99-B4D0D6B6DCBD}" type="slidenum">
              <a:rPr lang="zh-TW" altLang="en-US" smtClean="0"/>
              <a:t>‹#›</a:t>
            </a:fld>
            <a:endParaRPr lang="zh-TW" altLang="en-US"/>
          </a:p>
        </p:txBody>
      </p:sp>
    </p:spTree>
    <p:extLst>
      <p:ext uri="{BB962C8B-B14F-4D97-AF65-F5344CB8AC3E}">
        <p14:creationId xmlns:p14="http://schemas.microsoft.com/office/powerpoint/2010/main" val="1930595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933AF50-CFA2-C621-88D9-24406E446B3C}"/>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A0D616CC-FD6E-DCF8-E0C8-785D2916551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E4762B89-7EE2-5874-19B5-28C2934A521C}"/>
              </a:ext>
            </a:extLst>
          </p:cNvPr>
          <p:cNvSpPr>
            <a:spLocks noGrp="1"/>
          </p:cNvSpPr>
          <p:nvPr>
            <p:ph type="dt" sz="half" idx="10"/>
          </p:nvPr>
        </p:nvSpPr>
        <p:spPr/>
        <p:txBody>
          <a:bodyPr/>
          <a:lstStyle/>
          <a:p>
            <a:fld id="{CED6027D-C05A-4C96-A075-9622501D55B2}" type="datetime1">
              <a:rPr lang="zh-TW" altLang="en-US" smtClean="0"/>
              <a:t>2024/5/15</a:t>
            </a:fld>
            <a:endParaRPr lang="zh-TW" altLang="en-US"/>
          </a:p>
        </p:txBody>
      </p:sp>
      <p:sp>
        <p:nvSpPr>
          <p:cNvPr id="5" name="頁尾版面配置區 4">
            <a:extLst>
              <a:ext uri="{FF2B5EF4-FFF2-40B4-BE49-F238E27FC236}">
                <a16:creationId xmlns:a16="http://schemas.microsoft.com/office/drawing/2014/main" id="{7BAA6C25-A046-6DD2-D917-D976BC384AA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AD1F4D4-A62B-9239-26D3-3CBC705B6F1B}"/>
              </a:ext>
            </a:extLst>
          </p:cNvPr>
          <p:cNvSpPr>
            <a:spLocks noGrp="1"/>
          </p:cNvSpPr>
          <p:nvPr>
            <p:ph type="sldNum" sz="quarter" idx="12"/>
          </p:nvPr>
        </p:nvSpPr>
        <p:spPr/>
        <p:txBody>
          <a:bodyPr/>
          <a:lstStyle/>
          <a:p>
            <a:fld id="{0A4A6843-E5AB-4A80-9B99-B4D0D6B6DCBD}" type="slidenum">
              <a:rPr lang="zh-TW" altLang="en-US" smtClean="0"/>
              <a:t>‹#›</a:t>
            </a:fld>
            <a:endParaRPr lang="zh-TW" altLang="en-US"/>
          </a:p>
        </p:txBody>
      </p:sp>
    </p:spTree>
    <p:extLst>
      <p:ext uri="{BB962C8B-B14F-4D97-AF65-F5344CB8AC3E}">
        <p14:creationId xmlns:p14="http://schemas.microsoft.com/office/powerpoint/2010/main" val="1610637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F686C20-837A-78FE-9E62-D5FFFF7222D2}"/>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F1FAE783-84AC-872F-7472-C309CEA90220}"/>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E8F44C3F-91B2-EB4A-A269-44E8C06EC3CB}"/>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57C4B4BE-B30B-BB8F-8ECF-11DC405E15AD}"/>
              </a:ext>
            </a:extLst>
          </p:cNvPr>
          <p:cNvSpPr>
            <a:spLocks noGrp="1"/>
          </p:cNvSpPr>
          <p:nvPr>
            <p:ph type="dt" sz="half" idx="10"/>
          </p:nvPr>
        </p:nvSpPr>
        <p:spPr/>
        <p:txBody>
          <a:bodyPr/>
          <a:lstStyle/>
          <a:p>
            <a:fld id="{38EC6E60-CBA4-4492-9A56-161A3CF8C6E7}" type="datetime1">
              <a:rPr lang="zh-TW" altLang="en-US" smtClean="0"/>
              <a:t>2024/5/15</a:t>
            </a:fld>
            <a:endParaRPr lang="zh-TW" altLang="en-US"/>
          </a:p>
        </p:txBody>
      </p:sp>
      <p:sp>
        <p:nvSpPr>
          <p:cNvPr id="6" name="頁尾版面配置區 5">
            <a:extLst>
              <a:ext uri="{FF2B5EF4-FFF2-40B4-BE49-F238E27FC236}">
                <a16:creationId xmlns:a16="http://schemas.microsoft.com/office/drawing/2014/main" id="{C2F11806-5E4C-27BC-47CE-35F3DD99209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BA7D9AA0-DAC2-95C4-9806-5C7A80EE9F70}"/>
              </a:ext>
            </a:extLst>
          </p:cNvPr>
          <p:cNvSpPr>
            <a:spLocks noGrp="1"/>
          </p:cNvSpPr>
          <p:nvPr>
            <p:ph type="sldNum" sz="quarter" idx="12"/>
          </p:nvPr>
        </p:nvSpPr>
        <p:spPr/>
        <p:txBody>
          <a:bodyPr/>
          <a:lstStyle/>
          <a:p>
            <a:fld id="{0A4A6843-E5AB-4A80-9B99-B4D0D6B6DCBD}" type="slidenum">
              <a:rPr lang="zh-TW" altLang="en-US" smtClean="0"/>
              <a:t>‹#›</a:t>
            </a:fld>
            <a:endParaRPr lang="zh-TW" altLang="en-US"/>
          </a:p>
        </p:txBody>
      </p:sp>
    </p:spTree>
    <p:extLst>
      <p:ext uri="{BB962C8B-B14F-4D97-AF65-F5344CB8AC3E}">
        <p14:creationId xmlns:p14="http://schemas.microsoft.com/office/powerpoint/2010/main" val="3522887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D7863F-60E1-35F5-4AD3-A55957142DEE}"/>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B3863C33-F9A3-5B9E-FD76-2A4008EAF8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7377DFC1-EF01-2FFC-3CC7-4896E777005D}"/>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61C133FE-8826-97C6-B112-8A3AD03EF7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F3AE7851-F590-21EC-D941-13B26ACABC41}"/>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4EE24E44-8495-8B3B-6727-5CFC9250EF77}"/>
              </a:ext>
            </a:extLst>
          </p:cNvPr>
          <p:cNvSpPr>
            <a:spLocks noGrp="1"/>
          </p:cNvSpPr>
          <p:nvPr>
            <p:ph type="dt" sz="half" idx="10"/>
          </p:nvPr>
        </p:nvSpPr>
        <p:spPr/>
        <p:txBody>
          <a:bodyPr/>
          <a:lstStyle/>
          <a:p>
            <a:fld id="{F7F82272-DF8C-4361-A604-20FDB225DA9F}" type="datetime1">
              <a:rPr lang="zh-TW" altLang="en-US" smtClean="0"/>
              <a:t>2024/5/15</a:t>
            </a:fld>
            <a:endParaRPr lang="zh-TW" altLang="en-US"/>
          </a:p>
        </p:txBody>
      </p:sp>
      <p:sp>
        <p:nvSpPr>
          <p:cNvPr id="8" name="頁尾版面配置區 7">
            <a:extLst>
              <a:ext uri="{FF2B5EF4-FFF2-40B4-BE49-F238E27FC236}">
                <a16:creationId xmlns:a16="http://schemas.microsoft.com/office/drawing/2014/main" id="{4160CA53-7B41-9857-E494-5A807BE2C805}"/>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9D19B58B-0169-C7B2-9D28-624DF803BA8E}"/>
              </a:ext>
            </a:extLst>
          </p:cNvPr>
          <p:cNvSpPr>
            <a:spLocks noGrp="1"/>
          </p:cNvSpPr>
          <p:nvPr>
            <p:ph type="sldNum" sz="quarter" idx="12"/>
          </p:nvPr>
        </p:nvSpPr>
        <p:spPr/>
        <p:txBody>
          <a:bodyPr/>
          <a:lstStyle/>
          <a:p>
            <a:fld id="{0A4A6843-E5AB-4A80-9B99-B4D0D6B6DCBD}" type="slidenum">
              <a:rPr lang="zh-TW" altLang="en-US" smtClean="0"/>
              <a:t>‹#›</a:t>
            </a:fld>
            <a:endParaRPr lang="zh-TW" altLang="en-US"/>
          </a:p>
        </p:txBody>
      </p:sp>
    </p:spTree>
    <p:extLst>
      <p:ext uri="{BB962C8B-B14F-4D97-AF65-F5344CB8AC3E}">
        <p14:creationId xmlns:p14="http://schemas.microsoft.com/office/powerpoint/2010/main" val="653106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C8A92EA-EA67-5DBB-5803-9F7D3CE37CA1}"/>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EE152BB2-BD27-704A-6552-911F4709A68E}"/>
              </a:ext>
            </a:extLst>
          </p:cNvPr>
          <p:cNvSpPr>
            <a:spLocks noGrp="1"/>
          </p:cNvSpPr>
          <p:nvPr>
            <p:ph type="dt" sz="half" idx="10"/>
          </p:nvPr>
        </p:nvSpPr>
        <p:spPr/>
        <p:txBody>
          <a:bodyPr/>
          <a:lstStyle/>
          <a:p>
            <a:fld id="{D39D9ABC-C0CE-4D9A-BD86-1B386D00CF9A}" type="datetime1">
              <a:rPr lang="zh-TW" altLang="en-US" smtClean="0"/>
              <a:t>2024/5/15</a:t>
            </a:fld>
            <a:endParaRPr lang="zh-TW" altLang="en-US"/>
          </a:p>
        </p:txBody>
      </p:sp>
      <p:sp>
        <p:nvSpPr>
          <p:cNvPr id="4" name="頁尾版面配置區 3">
            <a:extLst>
              <a:ext uri="{FF2B5EF4-FFF2-40B4-BE49-F238E27FC236}">
                <a16:creationId xmlns:a16="http://schemas.microsoft.com/office/drawing/2014/main" id="{ABB6C66A-7629-306C-0650-64E679159E33}"/>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61F0A58B-E930-F18B-DADC-C3D9B41E6DB0}"/>
              </a:ext>
            </a:extLst>
          </p:cNvPr>
          <p:cNvSpPr>
            <a:spLocks noGrp="1"/>
          </p:cNvSpPr>
          <p:nvPr>
            <p:ph type="sldNum" sz="quarter" idx="12"/>
          </p:nvPr>
        </p:nvSpPr>
        <p:spPr/>
        <p:txBody>
          <a:bodyPr/>
          <a:lstStyle/>
          <a:p>
            <a:fld id="{0A4A6843-E5AB-4A80-9B99-B4D0D6B6DCBD}" type="slidenum">
              <a:rPr lang="zh-TW" altLang="en-US" smtClean="0"/>
              <a:t>‹#›</a:t>
            </a:fld>
            <a:endParaRPr lang="zh-TW" altLang="en-US"/>
          </a:p>
        </p:txBody>
      </p:sp>
    </p:spTree>
    <p:extLst>
      <p:ext uri="{BB962C8B-B14F-4D97-AF65-F5344CB8AC3E}">
        <p14:creationId xmlns:p14="http://schemas.microsoft.com/office/powerpoint/2010/main" val="1533660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6D05289B-3C8F-7465-D9ED-781FEC0282D9}"/>
              </a:ext>
            </a:extLst>
          </p:cNvPr>
          <p:cNvSpPr>
            <a:spLocks noGrp="1"/>
          </p:cNvSpPr>
          <p:nvPr>
            <p:ph type="dt" sz="half" idx="10"/>
          </p:nvPr>
        </p:nvSpPr>
        <p:spPr/>
        <p:txBody>
          <a:bodyPr/>
          <a:lstStyle/>
          <a:p>
            <a:fld id="{81A069EE-020D-4BC1-8076-83B1ABBD232D}" type="datetime1">
              <a:rPr lang="zh-TW" altLang="en-US" smtClean="0"/>
              <a:t>2024/5/15</a:t>
            </a:fld>
            <a:endParaRPr lang="zh-TW" altLang="en-US"/>
          </a:p>
        </p:txBody>
      </p:sp>
      <p:sp>
        <p:nvSpPr>
          <p:cNvPr id="3" name="頁尾版面配置區 2">
            <a:extLst>
              <a:ext uri="{FF2B5EF4-FFF2-40B4-BE49-F238E27FC236}">
                <a16:creationId xmlns:a16="http://schemas.microsoft.com/office/drawing/2014/main" id="{9D09D45B-11FC-A2AC-B917-8019946C35AA}"/>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D3CFB333-285A-3AAF-FD44-26A7AC629F54}"/>
              </a:ext>
            </a:extLst>
          </p:cNvPr>
          <p:cNvSpPr>
            <a:spLocks noGrp="1"/>
          </p:cNvSpPr>
          <p:nvPr>
            <p:ph type="sldNum" sz="quarter" idx="12"/>
          </p:nvPr>
        </p:nvSpPr>
        <p:spPr/>
        <p:txBody>
          <a:bodyPr/>
          <a:lstStyle/>
          <a:p>
            <a:fld id="{0A4A6843-E5AB-4A80-9B99-B4D0D6B6DCBD}" type="slidenum">
              <a:rPr lang="zh-TW" altLang="en-US" smtClean="0"/>
              <a:t>‹#›</a:t>
            </a:fld>
            <a:endParaRPr lang="zh-TW" altLang="en-US"/>
          </a:p>
        </p:txBody>
      </p:sp>
    </p:spTree>
    <p:extLst>
      <p:ext uri="{BB962C8B-B14F-4D97-AF65-F5344CB8AC3E}">
        <p14:creationId xmlns:p14="http://schemas.microsoft.com/office/powerpoint/2010/main" val="3340708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3C2BF52-939C-8885-17B9-1958E1314C69}"/>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53DF4718-6309-E07D-0042-EE958B3E91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74DBDE9F-D771-6B65-FB8A-93BA6E3F73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B847D96B-F85B-279F-A9EA-5542FE3F8269}"/>
              </a:ext>
            </a:extLst>
          </p:cNvPr>
          <p:cNvSpPr>
            <a:spLocks noGrp="1"/>
          </p:cNvSpPr>
          <p:nvPr>
            <p:ph type="dt" sz="half" idx="10"/>
          </p:nvPr>
        </p:nvSpPr>
        <p:spPr/>
        <p:txBody>
          <a:bodyPr/>
          <a:lstStyle/>
          <a:p>
            <a:fld id="{F242C51C-0502-4C14-91E8-7C365F22835A}" type="datetime1">
              <a:rPr lang="zh-TW" altLang="en-US" smtClean="0"/>
              <a:t>2024/5/15</a:t>
            </a:fld>
            <a:endParaRPr lang="zh-TW" altLang="en-US"/>
          </a:p>
        </p:txBody>
      </p:sp>
      <p:sp>
        <p:nvSpPr>
          <p:cNvPr id="6" name="頁尾版面配置區 5">
            <a:extLst>
              <a:ext uri="{FF2B5EF4-FFF2-40B4-BE49-F238E27FC236}">
                <a16:creationId xmlns:a16="http://schemas.microsoft.com/office/drawing/2014/main" id="{C9535B94-C5B2-F70E-29AA-3A167D0694A4}"/>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978614DD-4A9D-432C-9770-468D69E824F4}"/>
              </a:ext>
            </a:extLst>
          </p:cNvPr>
          <p:cNvSpPr>
            <a:spLocks noGrp="1"/>
          </p:cNvSpPr>
          <p:nvPr>
            <p:ph type="sldNum" sz="quarter" idx="12"/>
          </p:nvPr>
        </p:nvSpPr>
        <p:spPr/>
        <p:txBody>
          <a:bodyPr/>
          <a:lstStyle/>
          <a:p>
            <a:fld id="{0A4A6843-E5AB-4A80-9B99-B4D0D6B6DCBD}" type="slidenum">
              <a:rPr lang="zh-TW" altLang="en-US" smtClean="0"/>
              <a:t>‹#›</a:t>
            </a:fld>
            <a:endParaRPr lang="zh-TW" altLang="en-US"/>
          </a:p>
        </p:txBody>
      </p:sp>
    </p:spTree>
    <p:extLst>
      <p:ext uri="{BB962C8B-B14F-4D97-AF65-F5344CB8AC3E}">
        <p14:creationId xmlns:p14="http://schemas.microsoft.com/office/powerpoint/2010/main" val="3569533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754BE77-A4E8-78ED-6296-E077426C6930}"/>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D67F2C10-1F8C-1E08-3154-13A3A93077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7B93BFD5-D287-5A21-A9C1-1B9A622353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1D025679-7EDB-2448-066E-C1ADEFEE5007}"/>
              </a:ext>
            </a:extLst>
          </p:cNvPr>
          <p:cNvSpPr>
            <a:spLocks noGrp="1"/>
          </p:cNvSpPr>
          <p:nvPr>
            <p:ph type="dt" sz="half" idx="10"/>
          </p:nvPr>
        </p:nvSpPr>
        <p:spPr/>
        <p:txBody>
          <a:bodyPr/>
          <a:lstStyle/>
          <a:p>
            <a:fld id="{33BC40EB-416B-43CA-9EE3-1606ACDB64D7}" type="datetime1">
              <a:rPr lang="zh-TW" altLang="en-US" smtClean="0"/>
              <a:t>2024/5/15</a:t>
            </a:fld>
            <a:endParaRPr lang="zh-TW" altLang="en-US"/>
          </a:p>
        </p:txBody>
      </p:sp>
      <p:sp>
        <p:nvSpPr>
          <p:cNvPr id="6" name="頁尾版面配置區 5">
            <a:extLst>
              <a:ext uri="{FF2B5EF4-FFF2-40B4-BE49-F238E27FC236}">
                <a16:creationId xmlns:a16="http://schemas.microsoft.com/office/drawing/2014/main" id="{015028AA-2690-BA57-F43A-33FB68491E5A}"/>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057112AC-66CD-D8BB-0CE3-373374C20A34}"/>
              </a:ext>
            </a:extLst>
          </p:cNvPr>
          <p:cNvSpPr>
            <a:spLocks noGrp="1"/>
          </p:cNvSpPr>
          <p:nvPr>
            <p:ph type="sldNum" sz="quarter" idx="12"/>
          </p:nvPr>
        </p:nvSpPr>
        <p:spPr/>
        <p:txBody>
          <a:bodyPr/>
          <a:lstStyle/>
          <a:p>
            <a:fld id="{0A4A6843-E5AB-4A80-9B99-B4D0D6B6DCBD}" type="slidenum">
              <a:rPr lang="zh-TW" altLang="en-US" smtClean="0"/>
              <a:t>‹#›</a:t>
            </a:fld>
            <a:endParaRPr lang="zh-TW" altLang="en-US"/>
          </a:p>
        </p:txBody>
      </p:sp>
    </p:spTree>
    <p:extLst>
      <p:ext uri="{BB962C8B-B14F-4D97-AF65-F5344CB8AC3E}">
        <p14:creationId xmlns:p14="http://schemas.microsoft.com/office/powerpoint/2010/main" val="3459885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48EFFE6B-D5FD-025F-7022-3C8B3CABEF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BB2F42B9-0E0C-D4C5-FAA5-AB6DAB9A62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B6ECFCD4-27D1-836F-EC01-27C8787AC8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ED445C0-AFDE-4E19-BAC9-2554E1DF7D7C}" type="datetime1">
              <a:rPr lang="zh-TW" altLang="en-US" smtClean="0"/>
              <a:t>2024/5/15</a:t>
            </a:fld>
            <a:endParaRPr lang="zh-TW" altLang="en-US"/>
          </a:p>
        </p:txBody>
      </p:sp>
      <p:sp>
        <p:nvSpPr>
          <p:cNvPr id="5" name="頁尾版面配置區 4">
            <a:extLst>
              <a:ext uri="{FF2B5EF4-FFF2-40B4-BE49-F238E27FC236}">
                <a16:creationId xmlns:a16="http://schemas.microsoft.com/office/drawing/2014/main" id="{0A0B28FB-689A-677A-9DFC-0EDE1EED51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DA660867-EBA2-7D94-6026-365F520B66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A4A6843-E5AB-4A80-9B99-B4D0D6B6DCBD}" type="slidenum">
              <a:rPr lang="zh-TW" altLang="en-US" smtClean="0"/>
              <a:t>‹#›</a:t>
            </a:fld>
            <a:endParaRPr lang="zh-TW" altLang="en-US"/>
          </a:p>
        </p:txBody>
      </p:sp>
    </p:spTree>
    <p:extLst>
      <p:ext uri="{BB962C8B-B14F-4D97-AF65-F5344CB8AC3E}">
        <p14:creationId xmlns:p14="http://schemas.microsoft.com/office/powerpoint/2010/main" val="30039643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opg.optica.org/oe/fulltext.cfm?uri=oe-31-2-2013&amp;id=524833"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ieeexplore.ieee.org/abstract/document/10173629" TargetMode="External"/><Relationship Id="rId2" Type="http://schemas.openxmlformats.org/officeDocument/2006/relationships/hyperlink" Target="https://ieeexplore.ieee.org/abstract/document/10179458" TargetMode="External"/><Relationship Id="rId1" Type="http://schemas.openxmlformats.org/officeDocument/2006/relationships/slideLayout" Target="../slideLayouts/slideLayout1.xml"/><Relationship Id="rId6" Type="http://schemas.openxmlformats.org/officeDocument/2006/relationships/hyperlink" Target="https://ieeexplore.ieee.org/document/10097455" TargetMode="External"/><Relationship Id="rId5" Type="http://schemas.openxmlformats.org/officeDocument/2006/relationships/hyperlink" Target="https://ieeexplore.ieee.org/stamp/stamp.jsp?tp=&amp;arnumber=10453355" TargetMode="External"/><Relationship Id="rId4" Type="http://schemas.openxmlformats.org/officeDocument/2006/relationships/hyperlink" Target="https://www.ndss-symposium.org/wp-content/uploads/vehiclesec2024-14-paper.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ieeexplore.ieee.org/abstract/document/9936045" TargetMode="External"/><Relationship Id="rId2" Type="http://schemas.openxmlformats.org/officeDocument/2006/relationships/hyperlink" Target="https://ieeexplore.ieee.org/abstract/document/9294368" TargetMode="External"/><Relationship Id="rId1" Type="http://schemas.openxmlformats.org/officeDocument/2006/relationships/slideLayout" Target="../slideLayouts/slideLayout1.xml"/><Relationship Id="rId6" Type="http://schemas.openxmlformats.org/officeDocument/2006/relationships/hyperlink" Target="https://www.sciencedirect.com/science/article/pii/S2046043022000867" TargetMode="External"/><Relationship Id="rId5" Type="http://schemas.openxmlformats.org/officeDocument/2006/relationships/hyperlink" Target="https://ieeexplore.ieee.org/abstract/document/9733973" TargetMode="External"/><Relationship Id="rId4" Type="http://schemas.openxmlformats.org/officeDocument/2006/relationships/hyperlink" Target="https://ieeexplore.ieee.org/abstract/document/1010745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56261F0-9128-9B51-85E0-635C8CF4C130}"/>
              </a:ext>
            </a:extLst>
          </p:cNvPr>
          <p:cNvSpPr>
            <a:spLocks noGrp="1"/>
          </p:cNvSpPr>
          <p:nvPr>
            <p:ph type="ctrTitle"/>
          </p:nvPr>
        </p:nvSpPr>
        <p:spPr/>
        <p:txBody>
          <a:bodyPr>
            <a:normAutofit/>
          </a:bodyPr>
          <a:lstStyle/>
          <a:p>
            <a:r>
              <a:rPr lang="en-US" altLang="zh-TW" dirty="0"/>
              <a:t>Domain-specific language for cybersecurity automation</a:t>
            </a:r>
            <a:br>
              <a:rPr lang="en-US" altLang="zh-TW" dirty="0"/>
            </a:br>
            <a:r>
              <a:rPr lang="en-US" altLang="zh-TW" sz="3200" dirty="0"/>
              <a:t>15.05.2024</a:t>
            </a:r>
            <a:endParaRPr lang="zh-TW" altLang="en-US" dirty="0"/>
          </a:p>
        </p:txBody>
      </p:sp>
      <p:sp>
        <p:nvSpPr>
          <p:cNvPr id="3" name="副標題 2">
            <a:extLst>
              <a:ext uri="{FF2B5EF4-FFF2-40B4-BE49-F238E27FC236}">
                <a16:creationId xmlns:a16="http://schemas.microsoft.com/office/drawing/2014/main" id="{F3FA8F1A-D391-EAD1-3360-804AACBDE6E9}"/>
              </a:ext>
            </a:extLst>
          </p:cNvPr>
          <p:cNvSpPr>
            <a:spLocks noGrp="1"/>
          </p:cNvSpPr>
          <p:nvPr>
            <p:ph type="subTitle" idx="1"/>
          </p:nvPr>
        </p:nvSpPr>
        <p:spPr/>
        <p:txBody>
          <a:bodyPr/>
          <a:lstStyle/>
          <a:p>
            <a:r>
              <a:rPr lang="en-US" altLang="zh-TW" dirty="0"/>
              <a:t>You-Jen Chang</a:t>
            </a:r>
            <a:endParaRPr lang="zh-TW" altLang="en-US" dirty="0"/>
          </a:p>
        </p:txBody>
      </p:sp>
      <p:sp>
        <p:nvSpPr>
          <p:cNvPr id="4" name="投影片編號版面配置區 3">
            <a:extLst>
              <a:ext uri="{FF2B5EF4-FFF2-40B4-BE49-F238E27FC236}">
                <a16:creationId xmlns:a16="http://schemas.microsoft.com/office/drawing/2014/main" id="{31069B62-C422-2F67-9437-863A17A29AED}"/>
              </a:ext>
            </a:extLst>
          </p:cNvPr>
          <p:cNvSpPr>
            <a:spLocks noGrp="1"/>
          </p:cNvSpPr>
          <p:nvPr>
            <p:ph type="sldNum" sz="quarter" idx="12"/>
          </p:nvPr>
        </p:nvSpPr>
        <p:spPr/>
        <p:txBody>
          <a:bodyPr/>
          <a:lstStyle/>
          <a:p>
            <a:fld id="{0A4A6843-E5AB-4A80-9B99-B4D0D6B6DCBD}" type="slidenum">
              <a:rPr lang="zh-TW" altLang="en-US" smtClean="0"/>
              <a:t>1</a:t>
            </a:fld>
            <a:endParaRPr lang="zh-TW" altLang="en-US" dirty="0"/>
          </a:p>
        </p:txBody>
      </p:sp>
    </p:spTree>
    <p:extLst>
      <p:ext uri="{BB962C8B-B14F-4D97-AF65-F5344CB8AC3E}">
        <p14:creationId xmlns:p14="http://schemas.microsoft.com/office/powerpoint/2010/main" val="14800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2F4C490F-4FF7-8E27-8B63-19618F52C059}"/>
              </a:ext>
            </a:extLst>
          </p:cNvPr>
          <p:cNvSpPr>
            <a:spLocks noGrp="1"/>
          </p:cNvSpPr>
          <p:nvPr>
            <p:ph type="ctrTitle"/>
          </p:nvPr>
        </p:nvSpPr>
        <p:spPr>
          <a:xfrm>
            <a:off x="1658911" y="2846232"/>
            <a:ext cx="9144000" cy="2387600"/>
          </a:xfrm>
        </p:spPr>
        <p:txBody>
          <a:bodyPr>
            <a:normAutofit fontScale="90000"/>
          </a:bodyPr>
          <a:lstStyle/>
          <a:p>
            <a:r>
              <a:rPr lang="en-US" altLang="zh-TW" dirty="0"/>
              <a:t>LiDAR Spoofing Meets the New-Gen:</a:t>
            </a:r>
            <a:br>
              <a:rPr lang="en-US" altLang="zh-TW" dirty="0"/>
            </a:br>
            <a:r>
              <a:rPr lang="en-US" altLang="zh-TW" dirty="0"/>
              <a:t>Capability Improvements, Broken Assumptions, and</a:t>
            </a:r>
            <a:br>
              <a:rPr lang="en-US" altLang="zh-TW" dirty="0"/>
            </a:br>
            <a:r>
              <a:rPr lang="en-US" altLang="zh-TW" dirty="0"/>
              <a:t>New Attack Strategies</a:t>
            </a:r>
            <a:endParaRPr lang="zh-TW" altLang="en-US" dirty="0"/>
          </a:p>
        </p:txBody>
      </p:sp>
      <p:sp>
        <p:nvSpPr>
          <p:cNvPr id="8" name="投影片編號版面配置區 7">
            <a:extLst>
              <a:ext uri="{FF2B5EF4-FFF2-40B4-BE49-F238E27FC236}">
                <a16:creationId xmlns:a16="http://schemas.microsoft.com/office/drawing/2014/main" id="{91D78A78-636A-553C-88AC-B307B3887CCE}"/>
              </a:ext>
            </a:extLst>
          </p:cNvPr>
          <p:cNvSpPr>
            <a:spLocks noGrp="1"/>
          </p:cNvSpPr>
          <p:nvPr>
            <p:ph type="sldNum" sz="quarter" idx="12"/>
          </p:nvPr>
        </p:nvSpPr>
        <p:spPr/>
        <p:txBody>
          <a:bodyPr/>
          <a:lstStyle/>
          <a:p>
            <a:fld id="{0A4A6843-E5AB-4A80-9B99-B4D0D6B6DCBD}" type="slidenum">
              <a:rPr lang="zh-TW" altLang="en-US" smtClean="0"/>
              <a:t>2</a:t>
            </a:fld>
            <a:endParaRPr lang="zh-TW" altLang="en-US" dirty="0"/>
          </a:p>
        </p:txBody>
      </p:sp>
    </p:spTree>
    <p:extLst>
      <p:ext uri="{BB962C8B-B14F-4D97-AF65-F5344CB8AC3E}">
        <p14:creationId xmlns:p14="http://schemas.microsoft.com/office/powerpoint/2010/main" val="1836806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2F4C490F-4FF7-8E27-8B63-19618F52C059}"/>
              </a:ext>
            </a:extLst>
          </p:cNvPr>
          <p:cNvSpPr>
            <a:spLocks noGrp="1"/>
          </p:cNvSpPr>
          <p:nvPr>
            <p:ph type="ctrTitle"/>
          </p:nvPr>
        </p:nvSpPr>
        <p:spPr>
          <a:xfrm>
            <a:off x="1179228" y="2606391"/>
            <a:ext cx="9144000" cy="2387600"/>
          </a:xfrm>
        </p:spPr>
        <p:txBody>
          <a:bodyPr>
            <a:normAutofit fontScale="90000"/>
          </a:bodyPr>
          <a:lstStyle/>
          <a:p>
            <a:pPr>
              <a:lnSpc>
                <a:spcPct val="115000"/>
              </a:lnSpc>
              <a:spcAft>
                <a:spcPts val="800"/>
              </a:spcAft>
            </a:pPr>
            <a:r>
              <a:rPr lang="en-DE" altLang="zh-TW" sz="3600" kern="100" dirty="0">
                <a:effectLst/>
                <a:latin typeface="Aptos" panose="020B0004020202020204" pitchFamily="34" charset="0"/>
                <a:ea typeface="新細明體" panose="02020500000000000000" pitchFamily="18" charset="-120"/>
                <a:cs typeface="Times New Roman" panose="02020603050405020304" pitchFamily="18" charset="0"/>
              </a:rPr>
              <a:t>Ideas</a:t>
            </a:r>
            <a:r>
              <a:rPr lang="en-DE" altLang="zh-TW" sz="1800" kern="100" dirty="0">
                <a:effectLst/>
                <a:latin typeface="Aptos" panose="020B0004020202020204" pitchFamily="34" charset="0"/>
                <a:ea typeface="新細明體" panose="02020500000000000000" pitchFamily="18" charset="-120"/>
                <a:cs typeface="Times New Roman" panose="02020603050405020304" pitchFamily="18" charset="0"/>
              </a:rPr>
              <a:t>:</a:t>
            </a:r>
            <a:b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br>
            <a:r>
              <a:rPr lang="en-DE" altLang="zh-TW" sz="1800" kern="100" dirty="0">
                <a:effectLst/>
                <a:latin typeface="Aptos" panose="020B0004020202020204" pitchFamily="34" charset="0"/>
                <a:ea typeface="新細明體" panose="02020500000000000000" pitchFamily="18" charset="-120"/>
                <a:cs typeface="Times New Roman" panose="02020603050405020304" pitchFamily="18" charset="0"/>
              </a:rPr>
              <a:t>I don’t understand why we should care about the LiDAR spoofing. Although it will cause serious problems to make drivers misjudge, it seems to be very difficult and unworthy of implementing in real life.</a:t>
            </a:r>
            <a:b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br>
            <a:r>
              <a:rPr lang="en-DE" altLang="zh-TW" sz="1800" kern="100" dirty="0">
                <a:effectLst/>
                <a:latin typeface="Aptos" panose="020B0004020202020204" pitchFamily="34" charset="0"/>
                <a:ea typeface="新細明體" panose="02020500000000000000" pitchFamily="18" charset="-120"/>
                <a:cs typeface="Times New Roman" panose="02020603050405020304" pitchFamily="18" charset="0"/>
              </a:rPr>
              <a:t>Another idea is that if the time randomization and pulse fingering are suitable to protect from the different attacks, why not we just combine them together?</a:t>
            </a:r>
            <a:b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br>
            <a:r>
              <a:rPr lang="en-DE" altLang="zh-TW" sz="1800" u="sng" kern="100" dirty="0">
                <a:solidFill>
                  <a:srgbClr val="467886"/>
                </a:solidFill>
                <a:effectLst/>
                <a:latin typeface="Aptos" panose="020B0004020202020204" pitchFamily="34" charset="0"/>
                <a:ea typeface="新細明體" panose="02020500000000000000" pitchFamily="18" charset="-120"/>
                <a:cs typeface="Times New Roman" panose="02020603050405020304" pitchFamily="18" charset="0"/>
                <a:hlinkClick r:id="rId2"/>
              </a:rPr>
              <a:t>https://opg.optica.org/oe/fulltext.cfm?uri=oe-31-2-2013&amp;id=524833</a:t>
            </a:r>
            <a:b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br>
            <a:r>
              <a:rPr lang="en-DE" altLang="zh-TW" sz="1800" kern="100" dirty="0">
                <a:effectLst/>
                <a:latin typeface="Aptos" panose="020B0004020202020204" pitchFamily="34" charset="0"/>
                <a:ea typeface="新細明體" panose="02020500000000000000" pitchFamily="18" charset="-120"/>
                <a:cs typeface="Times New Roman" panose="02020603050405020304" pitchFamily="18" charset="0"/>
              </a:rPr>
              <a:t>(Random-modulated pulse lidar using a gain-switched semiconductor laser with a delayed self-homodyne interferometer, 2023 OPTICA)</a:t>
            </a:r>
            <a:b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br>
            <a:r>
              <a:rPr lang="en-DE" altLang="zh-TW" sz="1800" kern="100" dirty="0">
                <a:effectLst/>
                <a:latin typeface="Aptos" panose="020B0004020202020204" pitchFamily="34" charset="0"/>
                <a:ea typeface="新細明體" panose="02020500000000000000" pitchFamily="18" charset="-120"/>
                <a:cs typeface="Times New Roman" panose="02020603050405020304" pitchFamily="18" charset="0"/>
              </a:rPr>
              <a:t> </a:t>
            </a:r>
            <a:b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br>
            <a:endParaRPr lang="zh-TW" altLang="en-US" dirty="0"/>
          </a:p>
        </p:txBody>
      </p:sp>
      <p:sp>
        <p:nvSpPr>
          <p:cNvPr id="2" name="投影片編號版面配置區 1">
            <a:extLst>
              <a:ext uri="{FF2B5EF4-FFF2-40B4-BE49-F238E27FC236}">
                <a16:creationId xmlns:a16="http://schemas.microsoft.com/office/drawing/2014/main" id="{FF74BDAB-782D-B369-468E-289845F02AAB}"/>
              </a:ext>
            </a:extLst>
          </p:cNvPr>
          <p:cNvSpPr>
            <a:spLocks noGrp="1"/>
          </p:cNvSpPr>
          <p:nvPr>
            <p:ph type="sldNum" sz="quarter" idx="12"/>
          </p:nvPr>
        </p:nvSpPr>
        <p:spPr/>
        <p:txBody>
          <a:bodyPr/>
          <a:lstStyle/>
          <a:p>
            <a:fld id="{0A4A6843-E5AB-4A80-9B99-B4D0D6B6DCBD}" type="slidenum">
              <a:rPr lang="zh-TW" altLang="en-US" smtClean="0"/>
              <a:t>3</a:t>
            </a:fld>
            <a:endParaRPr lang="zh-TW" altLang="en-US" dirty="0"/>
          </a:p>
        </p:txBody>
      </p:sp>
    </p:spTree>
    <p:extLst>
      <p:ext uri="{BB962C8B-B14F-4D97-AF65-F5344CB8AC3E}">
        <p14:creationId xmlns:p14="http://schemas.microsoft.com/office/powerpoint/2010/main" val="355423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2F4C490F-4FF7-8E27-8B63-19618F52C059}"/>
              </a:ext>
            </a:extLst>
          </p:cNvPr>
          <p:cNvSpPr>
            <a:spLocks noGrp="1"/>
          </p:cNvSpPr>
          <p:nvPr>
            <p:ph type="ctrTitle"/>
          </p:nvPr>
        </p:nvSpPr>
        <p:spPr>
          <a:xfrm>
            <a:off x="1179227" y="4470400"/>
            <a:ext cx="9144000" cy="2387600"/>
          </a:xfrm>
        </p:spPr>
        <p:txBody>
          <a:bodyPr>
            <a:normAutofit fontScale="90000"/>
          </a:bodyPr>
          <a:lstStyle/>
          <a:p>
            <a:pPr>
              <a:lnSpc>
                <a:spcPct val="115000"/>
              </a:lnSpc>
              <a:spcAft>
                <a:spcPts val="800"/>
              </a:spcAft>
            </a:pPr>
            <a:r>
              <a:rPr lang="en-DE" altLang="zh-TW" sz="3600" kern="100" dirty="0">
                <a:effectLst/>
                <a:latin typeface="Aptos" panose="020B0004020202020204" pitchFamily="34" charset="0"/>
                <a:ea typeface="新細明體" panose="02020500000000000000" pitchFamily="18" charset="-120"/>
                <a:cs typeface="Times New Roman" panose="02020603050405020304" pitchFamily="18" charset="0"/>
              </a:rPr>
              <a:t>Next Step:</a:t>
            </a:r>
            <a:br>
              <a:rPr lang="zh-TW" altLang="zh-TW" sz="3600" kern="100" dirty="0">
                <a:effectLst/>
                <a:latin typeface="Aptos" panose="020B0004020202020204" pitchFamily="34" charset="0"/>
                <a:ea typeface="新細明體" panose="02020500000000000000" pitchFamily="18" charset="-120"/>
                <a:cs typeface="Times New Roman" panose="02020603050405020304" pitchFamily="18" charset="0"/>
              </a:rPr>
            </a:br>
            <a:r>
              <a:rPr lang="en-US" altLang="zh-TW" sz="1800" kern="100" dirty="0">
                <a:solidFill>
                  <a:srgbClr val="FF0000"/>
                </a:solidFill>
                <a:effectLst/>
                <a:highlight>
                  <a:srgbClr val="FFFFFF"/>
                </a:highlight>
                <a:latin typeface="Arial" panose="020B0604020202020204" pitchFamily="34" charset="0"/>
                <a:ea typeface="新細明體" panose="02020500000000000000" pitchFamily="18" charset="-120"/>
                <a:cs typeface="Times New Roman" panose="02020603050405020304" pitchFamily="18" charset="0"/>
              </a:rPr>
              <a:t>The methods to spoof the LiDAR:</a:t>
            </a:r>
            <a:br>
              <a:rPr lang="zh-TW" altLang="zh-TW" sz="1800" kern="100" dirty="0">
                <a:solidFill>
                  <a:srgbClr val="FF0000"/>
                </a:solidFill>
                <a:effectLst/>
                <a:latin typeface="Aptos" panose="020B0004020202020204" pitchFamily="34" charset="0"/>
                <a:ea typeface="新細明體" panose="02020500000000000000" pitchFamily="18" charset="-120"/>
                <a:cs typeface="Times New Roman" panose="02020603050405020304" pitchFamily="18" charset="0"/>
              </a:rPr>
            </a:br>
            <a:r>
              <a:rPr lang="en-US" altLang="zh-TW" sz="1800" u="sng" kern="100" dirty="0">
                <a:solidFill>
                  <a:srgbClr val="467886"/>
                </a:solidFill>
                <a:effectLst/>
                <a:highlight>
                  <a:srgbClr val="FFFFFF"/>
                </a:highlight>
                <a:latin typeface="Arial" panose="020B0604020202020204" pitchFamily="34" charset="0"/>
                <a:ea typeface="新細明體" panose="02020500000000000000" pitchFamily="18" charset="-120"/>
                <a:cs typeface="Times New Roman" panose="02020603050405020304" pitchFamily="18" charset="0"/>
                <a:hlinkClick r:id="rId2"/>
              </a:rPr>
              <a:t>https://ieeexplore.ieee.org/abstract/document/10179458</a:t>
            </a:r>
            <a:b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br>
            <a:r>
              <a:rPr lang="en-US" altLang="zh-TW" sz="1800" kern="100" dirty="0">
                <a:solidFill>
                  <a:srgbClr val="000000"/>
                </a:solidFill>
                <a:effectLst/>
                <a:highlight>
                  <a:srgbClr val="FFFFFF"/>
                </a:highlight>
                <a:latin typeface="Arial" panose="020B0604020202020204" pitchFamily="34" charset="0"/>
                <a:ea typeface="新細明體" panose="02020500000000000000" pitchFamily="18" charset="-120"/>
                <a:cs typeface="Times New Roman" panose="02020603050405020304" pitchFamily="18" charset="0"/>
              </a:rPr>
              <a:t>(From the perspective of attackers to design the attack and take VLP-16 LiDAR as an example to implement the Synchronized attacks, 2023)</a:t>
            </a:r>
            <a:b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br>
            <a:r>
              <a:rPr lang="en-US" altLang="zh-TW" sz="1800" u="sng" kern="100" dirty="0">
                <a:solidFill>
                  <a:srgbClr val="467886"/>
                </a:solidFill>
                <a:effectLst/>
                <a:highlight>
                  <a:srgbClr val="FFFFFF"/>
                </a:highlight>
                <a:latin typeface="Arial" panose="020B0604020202020204" pitchFamily="34" charset="0"/>
                <a:ea typeface="新細明體" panose="02020500000000000000" pitchFamily="18" charset="-120"/>
                <a:cs typeface="Times New Roman" panose="02020603050405020304" pitchFamily="18" charset="0"/>
                <a:hlinkClick r:id="rId3"/>
              </a:rPr>
              <a:t>https://ieeexplore.ieee.org/abstract/document/10173629</a:t>
            </a:r>
            <a:b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br>
            <a:r>
              <a:rPr lang="en-US" altLang="zh-TW" sz="1800" kern="100" dirty="0">
                <a:solidFill>
                  <a:srgbClr val="000000"/>
                </a:solidFill>
                <a:effectLst/>
                <a:highlight>
                  <a:srgbClr val="FFFFFF"/>
                </a:highlight>
                <a:latin typeface="Arial" panose="020B0604020202020204" pitchFamily="34" charset="0"/>
                <a:ea typeface="新細明體" panose="02020500000000000000" pitchFamily="18" charset="-120"/>
                <a:cs typeface="Times New Roman" panose="02020603050405020304" pitchFamily="18" charset="0"/>
              </a:rPr>
              <a:t>(In theory, class-specific adversarial attack to vanish any targeted LiDAR point cloud, 2023) </a:t>
            </a:r>
            <a:b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br>
            <a:r>
              <a:rPr lang="en-US" altLang="zh-TW" sz="1800" kern="100" dirty="0">
                <a:solidFill>
                  <a:srgbClr val="FF0000"/>
                </a:solidFill>
                <a:highlight>
                  <a:srgbClr val="FFFFFF"/>
                </a:highlight>
                <a:latin typeface="Arial" panose="020B0604020202020204" pitchFamily="34" charset="0"/>
                <a:ea typeface="新細明體" panose="02020500000000000000" pitchFamily="18" charset="-120"/>
                <a:cs typeface="Times New Roman" panose="02020603050405020304" pitchFamily="18" charset="0"/>
              </a:rPr>
              <a:t>A</a:t>
            </a:r>
            <a:r>
              <a:rPr lang="en-US" altLang="zh-TW" sz="1800" kern="100" dirty="0">
                <a:solidFill>
                  <a:srgbClr val="FF0000"/>
                </a:solidFill>
                <a:effectLst/>
                <a:highlight>
                  <a:srgbClr val="FFFFFF"/>
                </a:highlight>
                <a:latin typeface="Arial" panose="020B0604020202020204" pitchFamily="34" charset="0"/>
                <a:ea typeface="新細明體" panose="02020500000000000000" pitchFamily="18" charset="-120"/>
                <a:cs typeface="Times New Roman" panose="02020603050405020304" pitchFamily="18" charset="0"/>
              </a:rPr>
              <a:t>ttack for other parts of LiDAR :</a:t>
            </a:r>
            <a:b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br>
            <a:r>
              <a:rPr lang="en-US" altLang="zh-TW" sz="1800" u="sng" kern="100" dirty="0">
                <a:solidFill>
                  <a:srgbClr val="467886"/>
                </a:solidFill>
                <a:effectLst/>
                <a:highlight>
                  <a:srgbClr val="FFFFFF"/>
                </a:highlight>
                <a:latin typeface="Arial" panose="020B0604020202020204" pitchFamily="34" charset="0"/>
                <a:ea typeface="新細明體" panose="02020500000000000000" pitchFamily="18" charset="-120"/>
                <a:cs typeface="Times New Roman" panose="02020603050405020304" pitchFamily="18" charset="0"/>
                <a:hlinkClick r:id="rId4"/>
              </a:rPr>
              <a:t>https://www.ndss-symposium.org/wp-content/uploads/vehiclesec2024-14-paper.pdf</a:t>
            </a:r>
            <a:b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br>
            <a:r>
              <a:rPr lang="en-US" altLang="zh-TW" sz="1800" kern="100" dirty="0">
                <a:solidFill>
                  <a:srgbClr val="000000"/>
                </a:solidFill>
                <a:effectLst/>
                <a:highlight>
                  <a:srgbClr val="FFFFFF"/>
                </a:highlight>
                <a:latin typeface="Arial" panose="020B0604020202020204" pitchFamily="34" charset="0"/>
                <a:ea typeface="新細明體" panose="02020500000000000000" pitchFamily="18" charset="-120"/>
                <a:cs typeface="Times New Roman" panose="02020603050405020304" pitchFamily="18" charset="0"/>
              </a:rPr>
              <a:t>(the real implementation of the attack for the LiDAR-based location systems, 2024Network and Distributed System Security (NDSS) Symposium)</a:t>
            </a:r>
            <a:b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br>
            <a:r>
              <a:rPr lang="en-US" altLang="zh-TW" sz="1800" kern="100" dirty="0">
                <a:solidFill>
                  <a:srgbClr val="FF0000"/>
                </a:solidFill>
                <a:effectLst/>
                <a:highlight>
                  <a:srgbClr val="FFFFFF"/>
                </a:highlight>
                <a:latin typeface="Arial" panose="020B0604020202020204" pitchFamily="34" charset="0"/>
                <a:ea typeface="新細明體" panose="02020500000000000000" pitchFamily="18" charset="-120"/>
                <a:cs typeface="Times New Roman" panose="02020603050405020304" pitchFamily="18" charset="0"/>
              </a:rPr>
              <a:t>The methods to protect from the spoofing in LiDAR.</a:t>
            </a:r>
            <a:br>
              <a:rPr lang="zh-TW" altLang="zh-TW" sz="1800" kern="100" dirty="0">
                <a:solidFill>
                  <a:srgbClr val="FF0000"/>
                </a:solidFill>
                <a:effectLst/>
                <a:latin typeface="Aptos" panose="020B0004020202020204" pitchFamily="34" charset="0"/>
                <a:ea typeface="新細明體" panose="02020500000000000000" pitchFamily="18" charset="-120"/>
                <a:cs typeface="Times New Roman" panose="02020603050405020304" pitchFamily="18" charset="0"/>
              </a:rPr>
            </a:br>
            <a:r>
              <a:rPr lang="en-US" altLang="zh-TW" sz="1800" kern="100" dirty="0">
                <a:solidFill>
                  <a:srgbClr val="000000"/>
                </a:solidFill>
                <a:effectLst/>
                <a:highlight>
                  <a:srgbClr val="FFFFFF"/>
                </a:highlight>
                <a:latin typeface="Arial" panose="020B0604020202020204" pitchFamily="34" charset="0"/>
                <a:ea typeface="新細明體" panose="02020500000000000000" pitchFamily="18" charset="-120"/>
                <a:cs typeface="Times New Roman" panose="02020603050405020304" pitchFamily="18" charset="0"/>
              </a:rPr>
              <a:t>(Google Scholar: lidar spoofing defense since 2023, no related result.)</a:t>
            </a:r>
            <a:b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br>
            <a:r>
              <a:rPr lang="en-US" altLang="zh-TW" sz="1800" kern="100" dirty="0">
                <a:solidFill>
                  <a:srgbClr val="FF0000"/>
                </a:solidFill>
                <a:effectLst/>
                <a:highlight>
                  <a:srgbClr val="FFFFFF"/>
                </a:highlight>
                <a:latin typeface="Arial" panose="020B0604020202020204" pitchFamily="34" charset="0"/>
                <a:ea typeface="新細明體" panose="02020500000000000000" pitchFamily="18" charset="-120"/>
                <a:cs typeface="Times New Roman" panose="02020603050405020304" pitchFamily="18" charset="0"/>
              </a:rPr>
              <a:t>The methods to detect a spoofing laser:</a:t>
            </a:r>
            <a:b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br>
            <a:r>
              <a:rPr lang="en-US" altLang="zh-TW" sz="1800" u="sng" kern="100" dirty="0">
                <a:solidFill>
                  <a:srgbClr val="467886"/>
                </a:solidFill>
                <a:effectLst/>
                <a:highlight>
                  <a:srgbClr val="FFFFFF"/>
                </a:highlight>
                <a:latin typeface="Arial" panose="020B0604020202020204" pitchFamily="34" charset="0"/>
                <a:ea typeface="新細明體" panose="02020500000000000000" pitchFamily="18" charset="-120"/>
                <a:cs typeface="Times New Roman" panose="02020603050405020304" pitchFamily="18" charset="0"/>
                <a:hlinkClick r:id="rId5"/>
              </a:rPr>
              <a:t>https://ieeexplore.ieee.org/stamp/stamp.jsp?tp=&amp;arnumber=10453355</a:t>
            </a:r>
            <a:b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br>
            <a:r>
              <a:rPr lang="en-US" altLang="zh-TW" sz="1800" kern="100" dirty="0">
                <a:solidFill>
                  <a:srgbClr val="000000"/>
                </a:solidFill>
                <a:effectLst/>
                <a:highlight>
                  <a:srgbClr val="FFFFFF"/>
                </a:highlight>
                <a:latin typeface="Arial" panose="020B0604020202020204" pitchFamily="34" charset="0"/>
                <a:ea typeface="新細明體" panose="02020500000000000000" pitchFamily="18" charset="-120"/>
                <a:cs typeface="Times New Roman" panose="02020603050405020304" pitchFamily="18" charset="0"/>
              </a:rPr>
              <a:t>(using the Doppler frequency to differentiate the spoofing laser and the original laser, 2024)</a:t>
            </a:r>
            <a:b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br>
            <a:r>
              <a:rPr lang="en-US" altLang="zh-TW" sz="1800" kern="100" dirty="0">
                <a:solidFill>
                  <a:srgbClr val="FF0000"/>
                </a:solidFill>
                <a:effectLst/>
                <a:highlight>
                  <a:srgbClr val="FFFFFF"/>
                </a:highlight>
                <a:latin typeface="Arial" panose="020B0604020202020204" pitchFamily="34" charset="0"/>
                <a:ea typeface="新細明體" panose="02020500000000000000" pitchFamily="18" charset="-120"/>
                <a:cs typeface="Times New Roman" panose="02020603050405020304" pitchFamily="18" charset="0"/>
              </a:rPr>
              <a:t>The overall of the cybersecurity issues in AV</a:t>
            </a:r>
            <a:r>
              <a:rPr lang="en-US" altLang="zh-TW" sz="1800" kern="100" dirty="0">
                <a:solidFill>
                  <a:srgbClr val="000000"/>
                </a:solidFill>
                <a:effectLst/>
                <a:highlight>
                  <a:srgbClr val="FFFFFF"/>
                </a:highlight>
                <a:latin typeface="Arial" panose="020B0604020202020204" pitchFamily="34" charset="0"/>
                <a:ea typeface="新細明體" panose="02020500000000000000" pitchFamily="18" charset="-120"/>
                <a:cs typeface="Times New Roman" panose="02020603050405020304" pitchFamily="18" charset="0"/>
              </a:rPr>
              <a:t>:</a:t>
            </a:r>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 </a:t>
            </a:r>
            <a:b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br>
            <a:r>
              <a:rPr lang="en-US" altLang="zh-TW" sz="1800" u="sng" kern="100" dirty="0">
                <a:solidFill>
                  <a:srgbClr val="467886"/>
                </a:solidFill>
                <a:effectLst/>
                <a:highlight>
                  <a:srgbClr val="FFFFFF"/>
                </a:highlight>
                <a:latin typeface="Arial" panose="020B0604020202020204" pitchFamily="34" charset="0"/>
                <a:ea typeface="新細明體" panose="02020500000000000000" pitchFamily="18" charset="-120"/>
                <a:cs typeface="Times New Roman" panose="02020603050405020304" pitchFamily="18" charset="0"/>
                <a:hlinkClick r:id="rId6"/>
              </a:rPr>
              <a:t>https://ieeexplore.ieee.org/document/10097455</a:t>
            </a:r>
            <a:b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br>
            <a:r>
              <a:rPr lang="en-US" altLang="zh-TW" sz="1800" kern="100" dirty="0">
                <a:solidFill>
                  <a:srgbClr val="000000"/>
                </a:solidFill>
                <a:effectLst/>
                <a:highlight>
                  <a:srgbClr val="FFFFFF"/>
                </a:highlight>
                <a:latin typeface="Arial" panose="020B0604020202020204" pitchFamily="34" charset="0"/>
                <a:ea typeface="新細明體" panose="02020500000000000000" pitchFamily="18" charset="-120"/>
                <a:cs typeface="Times New Roman" panose="02020603050405020304" pitchFamily="18" charset="0"/>
              </a:rPr>
              <a:t>(Relating to AI-based attacks to different parts of AV. 2023)</a:t>
            </a:r>
            <a:b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br>
            <a:endParaRPr lang="zh-TW" altLang="en-US" dirty="0"/>
          </a:p>
        </p:txBody>
      </p:sp>
      <p:sp>
        <p:nvSpPr>
          <p:cNvPr id="2" name="投影片編號版面配置區 1">
            <a:extLst>
              <a:ext uri="{FF2B5EF4-FFF2-40B4-BE49-F238E27FC236}">
                <a16:creationId xmlns:a16="http://schemas.microsoft.com/office/drawing/2014/main" id="{37FA8804-D4BD-94A5-D534-8D77DC683137}"/>
              </a:ext>
            </a:extLst>
          </p:cNvPr>
          <p:cNvSpPr>
            <a:spLocks noGrp="1"/>
          </p:cNvSpPr>
          <p:nvPr>
            <p:ph type="sldNum" sz="quarter" idx="12"/>
          </p:nvPr>
        </p:nvSpPr>
        <p:spPr/>
        <p:txBody>
          <a:bodyPr/>
          <a:lstStyle/>
          <a:p>
            <a:fld id="{0A4A6843-E5AB-4A80-9B99-B4D0D6B6DCBD}" type="slidenum">
              <a:rPr lang="zh-TW" altLang="en-US" smtClean="0"/>
              <a:t>4</a:t>
            </a:fld>
            <a:endParaRPr lang="zh-TW" altLang="en-US" dirty="0"/>
          </a:p>
        </p:txBody>
      </p:sp>
    </p:spTree>
    <p:extLst>
      <p:ext uri="{BB962C8B-B14F-4D97-AF65-F5344CB8AC3E}">
        <p14:creationId xmlns:p14="http://schemas.microsoft.com/office/powerpoint/2010/main" val="1543134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2F4C490F-4FF7-8E27-8B63-19618F52C059}"/>
              </a:ext>
            </a:extLst>
          </p:cNvPr>
          <p:cNvSpPr>
            <a:spLocks noGrp="1"/>
          </p:cNvSpPr>
          <p:nvPr>
            <p:ph type="ctrTitle"/>
          </p:nvPr>
        </p:nvSpPr>
        <p:spPr>
          <a:xfrm>
            <a:off x="1658911" y="2846232"/>
            <a:ext cx="9144000" cy="2387600"/>
          </a:xfrm>
        </p:spPr>
        <p:txBody>
          <a:bodyPr>
            <a:normAutofit fontScale="90000"/>
          </a:bodyPr>
          <a:lstStyle/>
          <a:p>
            <a:r>
              <a:rPr lang="en-US" altLang="zh-TW" dirty="0"/>
              <a:t>Scenic: a language for scenario specification and data</a:t>
            </a:r>
            <a:br>
              <a:rPr lang="en-US" altLang="zh-TW" dirty="0"/>
            </a:br>
            <a:r>
              <a:rPr lang="en-US" altLang="zh-TW" dirty="0"/>
              <a:t>generation</a:t>
            </a:r>
            <a:endParaRPr lang="zh-TW" altLang="en-US" dirty="0"/>
          </a:p>
        </p:txBody>
      </p:sp>
      <p:sp>
        <p:nvSpPr>
          <p:cNvPr id="2" name="投影片編號版面配置區 1">
            <a:extLst>
              <a:ext uri="{FF2B5EF4-FFF2-40B4-BE49-F238E27FC236}">
                <a16:creationId xmlns:a16="http://schemas.microsoft.com/office/drawing/2014/main" id="{DA15C0F2-B61A-7A79-0638-199CFD65C710}"/>
              </a:ext>
            </a:extLst>
          </p:cNvPr>
          <p:cNvSpPr>
            <a:spLocks noGrp="1"/>
          </p:cNvSpPr>
          <p:nvPr>
            <p:ph type="sldNum" sz="quarter" idx="12"/>
          </p:nvPr>
        </p:nvSpPr>
        <p:spPr/>
        <p:txBody>
          <a:bodyPr/>
          <a:lstStyle/>
          <a:p>
            <a:fld id="{0A4A6843-E5AB-4A80-9B99-B4D0D6B6DCBD}" type="slidenum">
              <a:rPr lang="zh-TW" altLang="en-US" smtClean="0"/>
              <a:t>5</a:t>
            </a:fld>
            <a:endParaRPr lang="zh-TW" altLang="en-US" dirty="0"/>
          </a:p>
        </p:txBody>
      </p:sp>
    </p:spTree>
    <p:extLst>
      <p:ext uri="{BB962C8B-B14F-4D97-AF65-F5344CB8AC3E}">
        <p14:creationId xmlns:p14="http://schemas.microsoft.com/office/powerpoint/2010/main" val="1583613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2F4C490F-4FF7-8E27-8B63-19618F52C059}"/>
              </a:ext>
            </a:extLst>
          </p:cNvPr>
          <p:cNvSpPr>
            <a:spLocks noGrp="1"/>
          </p:cNvSpPr>
          <p:nvPr>
            <p:ph type="ctrTitle"/>
          </p:nvPr>
        </p:nvSpPr>
        <p:spPr>
          <a:xfrm>
            <a:off x="1179228" y="2606391"/>
            <a:ext cx="9144000" cy="2387600"/>
          </a:xfrm>
        </p:spPr>
        <p:txBody>
          <a:bodyPr>
            <a:normAutofit fontScale="90000"/>
          </a:bodyPr>
          <a:lstStyle/>
          <a:p>
            <a:pPr>
              <a:lnSpc>
                <a:spcPct val="115000"/>
              </a:lnSpc>
              <a:spcAft>
                <a:spcPts val="800"/>
              </a:spcAft>
            </a:pPr>
            <a:r>
              <a:rPr lang="en-DE" altLang="zh-TW" sz="3600" kern="100" dirty="0">
                <a:effectLst/>
                <a:latin typeface="Aptos" panose="020B0004020202020204" pitchFamily="34" charset="0"/>
                <a:ea typeface="新細明體" panose="02020500000000000000" pitchFamily="18" charset="-120"/>
                <a:cs typeface="Times New Roman" panose="02020603050405020304" pitchFamily="18" charset="0"/>
              </a:rPr>
              <a:t>Ideas</a:t>
            </a:r>
            <a:r>
              <a:rPr lang="en-DE" altLang="zh-TW" sz="1800" kern="100" dirty="0">
                <a:effectLst/>
                <a:latin typeface="Aptos" panose="020B0004020202020204" pitchFamily="34" charset="0"/>
                <a:ea typeface="新細明體" panose="02020500000000000000" pitchFamily="18" charset="-120"/>
                <a:cs typeface="Times New Roman" panose="02020603050405020304" pitchFamily="18" charset="0"/>
              </a:rPr>
              <a:t>:</a:t>
            </a:r>
            <a:b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br>
            <a:r>
              <a:rPr lang="en-DE" altLang="zh-TW" sz="1800" kern="100" dirty="0">
                <a:effectLst/>
                <a:latin typeface="Aptos" panose="020B0004020202020204" pitchFamily="34" charset="0"/>
                <a:ea typeface="新細明體" panose="02020500000000000000" pitchFamily="18" charset="-120"/>
                <a:cs typeface="Times New Roman" panose="02020603050405020304" pitchFamily="18" charset="0"/>
              </a:rPr>
              <a:t>This paper gives me a starting point to realize that the scenario could be decomposed into many parts with parallel and serial </a:t>
            </a:r>
            <a:r>
              <a:rPr lang="en-DE" altLang="zh-TW" sz="1800" kern="100" dirty="0" err="1">
                <a:effectLst/>
                <a:latin typeface="Aptos" panose="020B0004020202020204" pitchFamily="34" charset="0"/>
                <a:ea typeface="新細明體" panose="02020500000000000000" pitchFamily="18" charset="-120"/>
                <a:cs typeface="Times New Roman" panose="02020603050405020304" pitchFamily="18" charset="0"/>
              </a:rPr>
              <a:t>behaviors</a:t>
            </a:r>
            <a:r>
              <a:rPr lang="en-DE" altLang="zh-TW" sz="1800" kern="100" dirty="0">
                <a:effectLst/>
                <a:latin typeface="Aptos" panose="020B0004020202020204" pitchFamily="34" charset="0"/>
                <a:ea typeface="新細明體" panose="02020500000000000000" pitchFamily="18" charset="-120"/>
                <a:cs typeface="Times New Roman" panose="02020603050405020304" pitchFamily="18" charset="0"/>
              </a:rPr>
              <a:t> at the same time while following the priority like collision avoidance should be a priority for most cases.</a:t>
            </a:r>
            <a:b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br>
            <a:r>
              <a:rPr lang="en-DE" altLang="zh-TW" sz="1800" kern="100" dirty="0">
                <a:effectLst/>
                <a:latin typeface="Aptos" panose="020B0004020202020204" pitchFamily="34" charset="0"/>
                <a:ea typeface="新細明體" panose="02020500000000000000" pitchFamily="18" charset="-120"/>
                <a:cs typeface="Times New Roman" panose="02020603050405020304" pitchFamily="18" charset="0"/>
              </a:rPr>
              <a:t>Also, I see the usage of probabilistic programming languages (</a:t>
            </a:r>
            <a:r>
              <a:rPr lang="en-DE" altLang="zh-TW" sz="1800" kern="100" dirty="0" err="1">
                <a:effectLst/>
                <a:latin typeface="Aptos" panose="020B0004020202020204" pitchFamily="34" charset="0"/>
                <a:ea typeface="新細明體" panose="02020500000000000000" pitchFamily="18" charset="-120"/>
                <a:cs typeface="Times New Roman" panose="02020603050405020304" pitchFamily="18" charset="0"/>
              </a:rPr>
              <a:t>PPLs</a:t>
            </a:r>
            <a:r>
              <a:rPr lang="en-DE" altLang="zh-TW" sz="1800" kern="100" dirty="0">
                <a:effectLst/>
                <a:latin typeface="Aptos" panose="020B0004020202020204" pitchFamily="34" charset="0"/>
                <a:ea typeface="新細明體" panose="02020500000000000000" pitchFamily="18" charset="-120"/>
                <a:cs typeface="Times New Roman" panose="02020603050405020304" pitchFamily="18" charset="0"/>
              </a:rPr>
              <a:t>) can heavily lower the time and cost to effectively train a model.</a:t>
            </a:r>
            <a:b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br>
            <a:b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br>
            <a:r>
              <a:rPr lang="en-DE" altLang="zh-TW" sz="1800" kern="100" dirty="0">
                <a:effectLst/>
                <a:latin typeface="Aptos" panose="020B0004020202020204" pitchFamily="34" charset="0"/>
                <a:ea typeface="新細明體" panose="02020500000000000000" pitchFamily="18" charset="-120"/>
                <a:cs typeface="Times New Roman" panose="02020603050405020304" pitchFamily="18" charset="0"/>
              </a:rPr>
              <a:t> </a:t>
            </a:r>
            <a:b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br>
            <a:endParaRPr lang="zh-TW" altLang="en-US" dirty="0"/>
          </a:p>
        </p:txBody>
      </p:sp>
      <p:sp>
        <p:nvSpPr>
          <p:cNvPr id="2" name="投影片編號版面配置區 1">
            <a:extLst>
              <a:ext uri="{FF2B5EF4-FFF2-40B4-BE49-F238E27FC236}">
                <a16:creationId xmlns:a16="http://schemas.microsoft.com/office/drawing/2014/main" id="{7C543B7E-CCC3-23A0-F9B8-CD0331542C21}"/>
              </a:ext>
            </a:extLst>
          </p:cNvPr>
          <p:cNvSpPr>
            <a:spLocks noGrp="1"/>
          </p:cNvSpPr>
          <p:nvPr>
            <p:ph type="sldNum" sz="quarter" idx="12"/>
          </p:nvPr>
        </p:nvSpPr>
        <p:spPr/>
        <p:txBody>
          <a:bodyPr/>
          <a:lstStyle/>
          <a:p>
            <a:fld id="{0A4A6843-E5AB-4A80-9B99-B4D0D6B6DCBD}" type="slidenum">
              <a:rPr lang="zh-TW" altLang="en-US" smtClean="0"/>
              <a:t>6</a:t>
            </a:fld>
            <a:endParaRPr lang="zh-TW" altLang="en-US" dirty="0"/>
          </a:p>
        </p:txBody>
      </p:sp>
    </p:spTree>
    <p:extLst>
      <p:ext uri="{BB962C8B-B14F-4D97-AF65-F5344CB8AC3E}">
        <p14:creationId xmlns:p14="http://schemas.microsoft.com/office/powerpoint/2010/main" val="257486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2F4C490F-4FF7-8E27-8B63-19618F52C059}"/>
              </a:ext>
            </a:extLst>
          </p:cNvPr>
          <p:cNvSpPr>
            <a:spLocks noGrp="1"/>
          </p:cNvSpPr>
          <p:nvPr>
            <p:ph type="ctrTitle"/>
          </p:nvPr>
        </p:nvSpPr>
        <p:spPr>
          <a:xfrm>
            <a:off x="1179227" y="4470400"/>
            <a:ext cx="9144000" cy="2387600"/>
          </a:xfrm>
        </p:spPr>
        <p:txBody>
          <a:bodyPr>
            <a:normAutofit fontScale="90000"/>
          </a:bodyPr>
          <a:lstStyle/>
          <a:p>
            <a:pPr lvl="0">
              <a:lnSpc>
                <a:spcPct val="115000"/>
              </a:lnSpc>
            </a:pPr>
            <a:r>
              <a:rPr lang="en-DE" altLang="zh-TW" sz="3600" kern="100" dirty="0">
                <a:effectLst/>
                <a:latin typeface="Aptos" panose="020B0004020202020204" pitchFamily="34" charset="0"/>
                <a:ea typeface="新細明體" panose="02020500000000000000" pitchFamily="18" charset="-120"/>
                <a:cs typeface="Times New Roman" panose="02020603050405020304" pitchFamily="18" charset="0"/>
              </a:rPr>
              <a:t>Next Step:</a:t>
            </a:r>
            <a:br>
              <a:rPr lang="zh-TW" altLang="zh-TW" sz="3600" kern="100" dirty="0">
                <a:effectLst/>
                <a:latin typeface="Aptos" panose="020B0004020202020204" pitchFamily="34" charset="0"/>
                <a:ea typeface="新細明體" panose="02020500000000000000" pitchFamily="18" charset="-120"/>
                <a:cs typeface="Times New Roman" panose="02020603050405020304" pitchFamily="18" charset="0"/>
              </a:rPr>
            </a:br>
            <a:r>
              <a:rPr lang="en-DE" altLang="zh-TW" sz="1800" kern="100" dirty="0">
                <a:solidFill>
                  <a:srgbClr val="FF0000"/>
                </a:solidFill>
                <a:effectLst/>
                <a:highlight>
                  <a:srgbClr val="FFFFFF"/>
                </a:highlight>
                <a:latin typeface="Arial" panose="020B0604020202020204" pitchFamily="34" charset="0"/>
                <a:ea typeface="新細明體" panose="02020500000000000000" pitchFamily="18" charset="-120"/>
                <a:cs typeface="Times New Roman" panose="02020603050405020304" pitchFamily="18" charset="0"/>
              </a:rPr>
              <a:t>Scenario test in Autonomous Vehicles</a:t>
            </a:r>
            <a:r>
              <a:rPr lang="en-DE" altLang="zh-TW" sz="1800" kern="100" dirty="0">
                <a:solidFill>
                  <a:srgbClr val="000000"/>
                </a:solidFill>
                <a:effectLst/>
                <a:highlight>
                  <a:srgbClr val="FFFFFF"/>
                </a:highlight>
                <a:latin typeface="Arial" panose="020B0604020202020204" pitchFamily="34" charset="0"/>
                <a:ea typeface="新細明體" panose="02020500000000000000" pitchFamily="18" charset="-120"/>
                <a:cs typeface="Times New Roman" panose="02020603050405020304" pitchFamily="18" charset="0"/>
              </a:rPr>
              <a:t>: </a:t>
            </a:r>
            <a:br>
              <a:rPr lang="en-US" altLang="zh-TW" sz="1800" kern="100" dirty="0">
                <a:solidFill>
                  <a:srgbClr val="000000"/>
                </a:solidFill>
                <a:effectLst/>
                <a:highlight>
                  <a:srgbClr val="FFFFFF"/>
                </a:highlight>
                <a:latin typeface="Arial" panose="020B0604020202020204" pitchFamily="34" charset="0"/>
                <a:ea typeface="新細明體" panose="02020500000000000000" pitchFamily="18" charset="-120"/>
                <a:cs typeface="Times New Roman" panose="02020603050405020304" pitchFamily="18" charset="0"/>
              </a:rPr>
            </a:br>
            <a:r>
              <a:rPr lang="en-DE" altLang="zh-TW" sz="1800" u="sng" kern="100" dirty="0">
                <a:solidFill>
                  <a:srgbClr val="000000"/>
                </a:solidFill>
                <a:effectLst/>
                <a:highlight>
                  <a:srgbClr val="FFFFFF"/>
                </a:highlight>
                <a:latin typeface="Arial" panose="020B0604020202020204" pitchFamily="34" charset="0"/>
                <a:ea typeface="新細明體" panose="02020500000000000000" pitchFamily="18" charset="-120"/>
                <a:cs typeface="Times New Roman" panose="02020603050405020304" pitchFamily="18" charset="0"/>
                <a:hlinkClick r:id="rId2"/>
              </a:rPr>
              <a:t>https://ieeexplore.ieee.org/abstract/document/9294368</a:t>
            </a:r>
            <a:b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br>
            <a:r>
              <a:rPr lang="en-DE" altLang="zh-TW" sz="1800" kern="100" dirty="0">
                <a:solidFill>
                  <a:srgbClr val="000000"/>
                </a:solidFill>
                <a:effectLst/>
                <a:highlight>
                  <a:srgbClr val="FFFFFF"/>
                </a:highlight>
                <a:latin typeface="Arial" panose="020B0604020202020204" pitchFamily="34" charset="0"/>
                <a:ea typeface="新細明體" panose="02020500000000000000" pitchFamily="18" charset="-120"/>
                <a:cs typeface="Times New Roman" panose="02020603050405020304" pitchFamily="18" charset="0"/>
              </a:rPr>
              <a:t>(From the usage of Scenic to the real-life test. 2020)</a:t>
            </a:r>
            <a:b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br>
            <a:r>
              <a:rPr lang="en-DE" altLang="zh-TW" sz="1800" u="sng" kern="100" dirty="0">
                <a:solidFill>
                  <a:srgbClr val="000000"/>
                </a:solidFill>
                <a:effectLst/>
                <a:highlight>
                  <a:srgbClr val="FFFFFF"/>
                </a:highlight>
                <a:latin typeface="Arial" panose="020B0604020202020204" pitchFamily="34" charset="0"/>
                <a:ea typeface="新細明體" panose="02020500000000000000" pitchFamily="18" charset="-120"/>
                <a:cs typeface="Times New Roman" panose="02020603050405020304" pitchFamily="18" charset="0"/>
                <a:hlinkClick r:id="rId3"/>
              </a:rPr>
              <a:t>https://ieeexplore.ieee.org/abstract/document/9936045</a:t>
            </a:r>
            <a:b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br>
            <a:r>
              <a:rPr lang="en-DE" altLang="zh-TW" sz="1800" kern="100" dirty="0">
                <a:solidFill>
                  <a:srgbClr val="000000"/>
                </a:solidFill>
                <a:effectLst/>
                <a:highlight>
                  <a:srgbClr val="FFFFFF"/>
                </a:highlight>
                <a:latin typeface="Arial" panose="020B0604020202020204" pitchFamily="34" charset="0"/>
                <a:ea typeface="新細明體" panose="02020500000000000000" pitchFamily="18" charset="-120"/>
                <a:cs typeface="Times New Roman" panose="02020603050405020304" pitchFamily="18" charset="0"/>
              </a:rPr>
              <a:t>(the case study for the “merging” scenario, 2022)</a:t>
            </a:r>
            <a:b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br>
            <a:r>
              <a:rPr lang="en-DE" altLang="zh-TW" sz="1800" u="sng" kern="100" dirty="0">
                <a:solidFill>
                  <a:srgbClr val="000000"/>
                </a:solidFill>
                <a:effectLst/>
                <a:highlight>
                  <a:srgbClr val="FFFFFF"/>
                </a:highlight>
                <a:latin typeface="Arial" panose="020B0604020202020204" pitchFamily="34" charset="0"/>
                <a:ea typeface="新細明體" panose="02020500000000000000" pitchFamily="18" charset="-120"/>
                <a:cs typeface="Times New Roman" panose="02020603050405020304" pitchFamily="18" charset="0"/>
                <a:hlinkClick r:id="rId4"/>
              </a:rPr>
              <a:t>https://ieeexplore.ieee.org/abstract/document/10107450</a:t>
            </a:r>
            <a:b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br>
            <a:r>
              <a:rPr lang="en-DE" altLang="zh-TW" sz="1800" kern="100" dirty="0">
                <a:solidFill>
                  <a:srgbClr val="000000"/>
                </a:solidFill>
                <a:effectLst/>
                <a:highlight>
                  <a:srgbClr val="FFFFFF"/>
                </a:highlight>
                <a:latin typeface="Arial" panose="020B0604020202020204" pitchFamily="34" charset="0"/>
                <a:ea typeface="新細明體" panose="02020500000000000000" pitchFamily="18" charset="-120"/>
                <a:cs typeface="Times New Roman" panose="02020603050405020304" pitchFamily="18" charset="0"/>
              </a:rPr>
              <a:t>(the idea of “Advanced Scenario Generation” to have less gap between the scenarios tests and the reality, 2022)</a:t>
            </a:r>
            <a:b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br>
            <a:r>
              <a:rPr lang="en-DE" altLang="zh-TW" sz="1800" kern="100" dirty="0">
                <a:solidFill>
                  <a:srgbClr val="FF0000"/>
                </a:solidFill>
                <a:effectLst/>
                <a:highlight>
                  <a:srgbClr val="FFFFFF"/>
                </a:highlight>
                <a:latin typeface="Arial" panose="020B0604020202020204" pitchFamily="34" charset="0"/>
                <a:ea typeface="新細明體" panose="02020500000000000000" pitchFamily="18" charset="-120"/>
                <a:cs typeface="Times New Roman" panose="02020603050405020304" pitchFamily="18" charset="0"/>
              </a:rPr>
              <a:t>Scenario and Prediction:</a:t>
            </a:r>
            <a:br>
              <a:rPr lang="zh-TW" altLang="zh-TW" sz="1800" kern="100" dirty="0">
                <a:solidFill>
                  <a:srgbClr val="FF0000"/>
                </a:solidFill>
                <a:effectLst/>
                <a:latin typeface="Aptos" panose="020B0004020202020204" pitchFamily="34" charset="0"/>
                <a:ea typeface="新細明體" panose="02020500000000000000" pitchFamily="18" charset="-120"/>
                <a:cs typeface="Times New Roman" panose="02020603050405020304" pitchFamily="18" charset="0"/>
              </a:rPr>
            </a:br>
            <a:r>
              <a:rPr lang="en-DE" altLang="zh-TW" sz="1800" u="sng" kern="100" dirty="0">
                <a:solidFill>
                  <a:srgbClr val="000000"/>
                </a:solidFill>
                <a:effectLst/>
                <a:highlight>
                  <a:srgbClr val="FFFFFF"/>
                </a:highlight>
                <a:latin typeface="Arial" panose="020B0604020202020204" pitchFamily="34" charset="0"/>
                <a:ea typeface="新細明體" panose="02020500000000000000" pitchFamily="18" charset="-120"/>
                <a:cs typeface="Times New Roman" panose="02020603050405020304" pitchFamily="18" charset="0"/>
                <a:hlinkClick r:id="rId5"/>
              </a:rPr>
              <a:t>https://ieeexplore.ieee.org/abstract/document/9733973</a:t>
            </a:r>
            <a:b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br>
            <a:r>
              <a:rPr lang="en-DE" altLang="zh-TW" sz="1800" kern="100" dirty="0">
                <a:solidFill>
                  <a:srgbClr val="000000"/>
                </a:solidFill>
                <a:effectLst/>
                <a:highlight>
                  <a:srgbClr val="FFFFFF"/>
                </a:highlight>
                <a:latin typeface="Arial" panose="020B0604020202020204" pitchFamily="34" charset="0"/>
                <a:ea typeface="新細明體" panose="02020500000000000000" pitchFamily="18" charset="-120"/>
                <a:cs typeface="Times New Roman" panose="02020603050405020304" pitchFamily="18" charset="0"/>
              </a:rPr>
              <a:t>(Compare the different models for motion predictions, 2019)</a:t>
            </a:r>
            <a:b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br>
            <a:r>
              <a:rPr lang="en-DE" altLang="zh-TW" sz="1800" kern="100" dirty="0">
                <a:solidFill>
                  <a:srgbClr val="FF0000"/>
                </a:solidFill>
                <a:effectLst/>
                <a:highlight>
                  <a:srgbClr val="FFFFFF"/>
                </a:highlight>
                <a:latin typeface="Arial" panose="020B0604020202020204" pitchFamily="34" charset="0"/>
                <a:ea typeface="新細明體" panose="02020500000000000000" pitchFamily="18" charset="-120"/>
                <a:cs typeface="Times New Roman" panose="02020603050405020304" pitchFamily="18" charset="0"/>
              </a:rPr>
              <a:t>Generation for Scenarios:</a:t>
            </a:r>
            <a:b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br>
            <a:r>
              <a:rPr lang="en-DE" altLang="zh-TW" sz="1800" u="sng" kern="100" dirty="0">
                <a:solidFill>
                  <a:srgbClr val="000000"/>
                </a:solidFill>
                <a:effectLst/>
                <a:highlight>
                  <a:srgbClr val="FFFFFF"/>
                </a:highlight>
                <a:latin typeface="Arial" panose="020B0604020202020204" pitchFamily="34" charset="0"/>
                <a:ea typeface="新細明體" panose="02020500000000000000" pitchFamily="18" charset="-120"/>
                <a:cs typeface="Times New Roman" panose="02020603050405020304" pitchFamily="18" charset="0"/>
                <a:hlinkClick r:id="rId6"/>
              </a:rPr>
              <a:t>https://www.sciencedirect.com/science/article/pii/S2046043022000867</a:t>
            </a:r>
            <a:b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br>
            <a:r>
              <a:rPr lang="en-DE" altLang="zh-TW" sz="1800" kern="100" dirty="0">
                <a:solidFill>
                  <a:srgbClr val="000000"/>
                </a:solidFill>
                <a:effectLst/>
                <a:highlight>
                  <a:srgbClr val="FFFFFF"/>
                </a:highlight>
                <a:latin typeface="Arial" panose="020B0604020202020204" pitchFamily="34" charset="0"/>
                <a:ea typeface="新細明體" panose="02020500000000000000" pitchFamily="18" charset="-120"/>
                <a:cs typeface="Times New Roman" panose="02020603050405020304" pitchFamily="18" charset="0"/>
              </a:rPr>
              <a:t>( using data-mining method to generate the scenarios for the “</a:t>
            </a:r>
            <a:r>
              <a:rPr lang="en-US" altLang="zh-TW" sz="1800" kern="100" dirty="0">
                <a:solidFill>
                  <a:srgbClr val="1F1F1F"/>
                </a:solidFill>
                <a:effectLst/>
                <a:latin typeface="Georgia" panose="02040502050405020303" pitchFamily="18" charset="0"/>
                <a:ea typeface="新細明體" panose="02020500000000000000" pitchFamily="18" charset="-120"/>
                <a:cs typeface="Times New Roman" panose="02020603050405020304" pitchFamily="18" charset="0"/>
              </a:rPr>
              <a:t>traffic accidents</a:t>
            </a: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 </a:t>
            </a:r>
            <a:r>
              <a:rPr lang="en-DE" altLang="zh-TW" sz="1800" kern="100" dirty="0">
                <a:solidFill>
                  <a:srgbClr val="000000"/>
                </a:solidFill>
                <a:effectLst/>
                <a:highlight>
                  <a:srgbClr val="FFFFFF"/>
                </a:highlight>
                <a:latin typeface="Arial" panose="020B0604020202020204" pitchFamily="34" charset="0"/>
                <a:ea typeface="新細明體" panose="02020500000000000000" pitchFamily="18" charset="-120"/>
                <a:cs typeface="Times New Roman" panose="02020603050405020304" pitchFamily="18" charset="0"/>
              </a:rPr>
              <a:t>,2023 International Journal of Transportation Science and Technology)</a:t>
            </a:r>
            <a:b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br>
            <a:r>
              <a:rPr lang="en-DE" altLang="zh-TW" sz="1800" kern="100" dirty="0">
                <a:effectLst/>
                <a:highlight>
                  <a:srgbClr val="FFFFFF"/>
                </a:highlight>
                <a:latin typeface="Arial" panose="020B0604020202020204" pitchFamily="34" charset="0"/>
                <a:ea typeface="新細明體" panose="02020500000000000000" pitchFamily="18" charset="-120"/>
                <a:cs typeface="Times New Roman" panose="02020603050405020304" pitchFamily="18" charset="0"/>
              </a:rPr>
              <a:t> </a:t>
            </a:r>
            <a:b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br>
            <a:endParaRPr lang="zh-TW" altLang="en-US" dirty="0"/>
          </a:p>
        </p:txBody>
      </p:sp>
      <p:sp>
        <p:nvSpPr>
          <p:cNvPr id="2" name="投影片編號版面配置區 1">
            <a:extLst>
              <a:ext uri="{FF2B5EF4-FFF2-40B4-BE49-F238E27FC236}">
                <a16:creationId xmlns:a16="http://schemas.microsoft.com/office/drawing/2014/main" id="{D022FC29-3929-ABC8-D38E-6B01704617C3}"/>
              </a:ext>
            </a:extLst>
          </p:cNvPr>
          <p:cNvSpPr>
            <a:spLocks noGrp="1"/>
          </p:cNvSpPr>
          <p:nvPr>
            <p:ph type="sldNum" sz="quarter" idx="12"/>
          </p:nvPr>
        </p:nvSpPr>
        <p:spPr/>
        <p:txBody>
          <a:bodyPr/>
          <a:lstStyle/>
          <a:p>
            <a:fld id="{0A4A6843-E5AB-4A80-9B99-B4D0D6B6DCBD}" type="slidenum">
              <a:rPr lang="zh-TW" altLang="en-US" smtClean="0"/>
              <a:t>7</a:t>
            </a:fld>
            <a:endParaRPr lang="zh-TW" altLang="en-US" dirty="0"/>
          </a:p>
        </p:txBody>
      </p:sp>
    </p:spTree>
    <p:extLst>
      <p:ext uri="{BB962C8B-B14F-4D97-AF65-F5344CB8AC3E}">
        <p14:creationId xmlns:p14="http://schemas.microsoft.com/office/powerpoint/2010/main" val="284711626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TotalTime>
  <Words>659</Words>
  <Application>Microsoft Office PowerPoint</Application>
  <PresentationFormat>寬螢幕</PresentationFormat>
  <Paragraphs>15</Paragraphs>
  <Slides>7</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7</vt:i4>
      </vt:variant>
    </vt:vector>
  </HeadingPairs>
  <TitlesOfParts>
    <vt:vector size="12" baseType="lpstr">
      <vt:lpstr>Aptos</vt:lpstr>
      <vt:lpstr>Aptos Display</vt:lpstr>
      <vt:lpstr>Arial</vt:lpstr>
      <vt:lpstr>Georgia</vt:lpstr>
      <vt:lpstr>Office 佈景主題</vt:lpstr>
      <vt:lpstr>Domain-specific language for cybersecurity automation 15.05.2024</vt:lpstr>
      <vt:lpstr>LiDAR Spoofing Meets the New-Gen: Capability Improvements, Broken Assumptions, and New Attack Strategies</vt:lpstr>
      <vt:lpstr>Ideas: I don’t understand why we should care about the LiDAR spoofing. Although it will cause serious problems to make drivers misjudge, it seems to be very difficult and unworthy of implementing in real life. Another idea is that if the time randomization and pulse fingering are suitable to protect from the different attacks, why not we just combine them together? https://opg.optica.org/oe/fulltext.cfm?uri=oe-31-2-2013&amp;id=524833 (Random-modulated pulse lidar using a gain-switched semiconductor laser with a delayed self-homodyne interferometer, 2023 OPTICA)   </vt:lpstr>
      <vt:lpstr>Next Step: The methods to spoof the LiDAR: https://ieeexplore.ieee.org/abstract/document/10179458 (From the perspective of attackers to design the attack and take VLP-16 LiDAR as an example to implement the Synchronized attacks, 2023) https://ieeexplore.ieee.org/abstract/document/10173629 (In theory, class-specific adversarial attack to vanish any targeted LiDAR point cloud, 2023)  Attack for other parts of LiDAR : https://www.ndss-symposium.org/wp-content/uploads/vehiclesec2024-14-paper.pdf (the real implementation of the attack for the LiDAR-based location systems, 2024Network and Distributed System Security (NDSS) Symposium) The methods to protect from the spoofing in LiDAR. (Google Scholar: lidar spoofing defense since 2023, no related result.) The methods to detect a spoofing laser: https://ieeexplore.ieee.org/stamp/stamp.jsp?tp=&amp;arnumber=10453355 (using the Doppler frequency to differentiate the spoofing laser and the original laser, 2024) The overall of the cybersecurity issues in AV:  https://ieeexplore.ieee.org/document/10097455 (Relating to AI-based attacks to different parts of AV. 2023) </vt:lpstr>
      <vt:lpstr>Scenic: a language for scenario specification and data generation</vt:lpstr>
      <vt:lpstr>Ideas: This paper gives me a starting point to realize that the scenario could be decomposed into many parts with parallel and serial behaviors at the same time while following the priority like collision avoidance should be a priority for most cases. Also, I see the usage of probabilistic programming languages (PPLs) can heavily lower the time and cost to effectively train a model.    </vt:lpstr>
      <vt:lpstr>Next Step: Scenario test in Autonomous Vehicles:  https://ieeexplore.ieee.org/abstract/document/9294368 (From the usage of Scenic to the real-life test. 2020) https://ieeexplore.ieee.org/abstract/document/9936045 (the case study for the “merging” scenario, 2022) https://ieeexplore.ieee.org/abstract/document/10107450 (the idea of “Advanced Scenario Generation” to have less gap between the scenarios tests and the reality, 2022) Scenario and Prediction: https://ieeexplore.ieee.org/abstract/document/9733973 (Compare the different models for motion predictions, 2019) Generation for Scenarios: https://www.sciencedirect.com/science/article/pii/S2046043022000867 ( using data-mining method to generate the scenarios for the “traffic accidents” ,2023 International Journal of Transportation Science and Technology)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Domain-specific language for cybersecurity automation 15.05.2024</dc:title>
  <dc:creator>又仁 張</dc:creator>
  <cp:lastModifiedBy>又仁 張</cp:lastModifiedBy>
  <cp:revision>3</cp:revision>
  <dcterms:created xsi:type="dcterms:W3CDTF">2024-05-15T04:55:32Z</dcterms:created>
  <dcterms:modified xsi:type="dcterms:W3CDTF">2024-05-15T05:06:33Z</dcterms:modified>
</cp:coreProperties>
</file>