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854D-8824-4B36-AB1B-B173DCF7D9D4}" type="datetimeFigureOut">
              <a:rPr lang="zh-TW" altLang="en-US" smtClean="0"/>
              <a:t>2024/6/7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9CFB5-F8CF-4E6F-B365-F740AE4E73C2}" type="slidenum">
              <a:rPr lang="zh-TW" altLang="en-US" smtClean="0"/>
              <a:t>‹#›</a:t>
            </a:fld>
            <a:endParaRPr lang="zh-TW" altLang="en-US"/>
          </a:p>
        </p:txBody>
      </p:sp>
    </p:spTree>
    <p:extLst>
      <p:ext uri="{BB962C8B-B14F-4D97-AF65-F5344CB8AC3E}">
        <p14:creationId xmlns:p14="http://schemas.microsoft.com/office/powerpoint/2010/main" val="247232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39142E-937B-9256-577D-5A91AEBAF31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0B99C9-0288-B8EA-41B7-568979663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5920F9-C85B-96C8-EE50-8E69658E2095}"/>
              </a:ext>
            </a:extLst>
          </p:cNvPr>
          <p:cNvSpPr>
            <a:spLocks noGrp="1"/>
          </p:cNvSpPr>
          <p:nvPr>
            <p:ph type="dt" sz="half" idx="10"/>
          </p:nvPr>
        </p:nvSpPr>
        <p:spPr/>
        <p:txBody>
          <a:bodyPr/>
          <a:lstStyle/>
          <a:p>
            <a:fld id="{B5F8C0AE-9C4C-4618-93BF-38CF3B495014}"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B7771152-0CF3-557C-F930-944AF3C0E5C3}"/>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0E6F586B-84E2-32A1-AC14-24FED049F434}"/>
              </a:ext>
            </a:extLst>
          </p:cNvPr>
          <p:cNvSpPr>
            <a:spLocks noGrp="1"/>
          </p:cNvSpPr>
          <p:nvPr>
            <p:ph type="sldNum" sz="quarter" idx="12"/>
          </p:nvPr>
        </p:nvSpPr>
        <p:spPr/>
        <p:txBody>
          <a:bodyPr/>
          <a:lstStyle/>
          <a:p>
            <a:fld id="{0A4A6843-E5AB-4A80-9B99-B4D0D6B6DCBD}" type="slidenum">
              <a:rPr lang="zh-TW" altLang="en-US" smtClean="0"/>
              <a:t>‹#›</a:t>
            </a:fld>
            <a:endParaRPr lang="zh-TW" altLang="en-US" dirty="0"/>
          </a:p>
        </p:txBody>
      </p:sp>
    </p:spTree>
    <p:extLst>
      <p:ext uri="{BB962C8B-B14F-4D97-AF65-F5344CB8AC3E}">
        <p14:creationId xmlns:p14="http://schemas.microsoft.com/office/powerpoint/2010/main" val="313581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D22EE-226D-CBB9-7174-20037F74B57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CBB0766-956E-AC96-FF5A-E472E738BF5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DDBA67-4284-4169-9077-8F810265D12F}"/>
              </a:ext>
            </a:extLst>
          </p:cNvPr>
          <p:cNvSpPr>
            <a:spLocks noGrp="1"/>
          </p:cNvSpPr>
          <p:nvPr>
            <p:ph type="dt" sz="half" idx="10"/>
          </p:nvPr>
        </p:nvSpPr>
        <p:spPr/>
        <p:txBody>
          <a:bodyPr/>
          <a:lstStyle/>
          <a:p>
            <a:fld id="{919E14F5-FE3F-41E6-A1DA-9B9F68B0A225}"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ECCEA321-2AAE-AAF4-2032-194C4D02E5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E6D8A1-21AE-457E-B94A-4C617A514C3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48669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9E77DB-0D00-879D-13FB-2382EC87F7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C16A87E-83B4-18AD-FD51-95D1ADC086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A6E364-77CE-778A-D242-A8E664A28320}"/>
              </a:ext>
            </a:extLst>
          </p:cNvPr>
          <p:cNvSpPr>
            <a:spLocks noGrp="1"/>
          </p:cNvSpPr>
          <p:nvPr>
            <p:ph type="dt" sz="half" idx="10"/>
          </p:nvPr>
        </p:nvSpPr>
        <p:spPr/>
        <p:txBody>
          <a:bodyPr/>
          <a:lstStyle/>
          <a:p>
            <a:fld id="{C511DF96-0F5E-45CD-BEEC-6C0FA2AA6155}"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9D6A4481-AAA6-1D49-FDF9-F8F6C8806D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FBB26F-C3D8-398A-B277-94E0DF5E92D3}"/>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542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07DD6-D4E4-1514-5598-BBC10AC47F5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7B67250-A097-71D7-896F-CC693ED4AA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FDC4DF-BC59-AB48-0021-DCE70F637F86}"/>
              </a:ext>
            </a:extLst>
          </p:cNvPr>
          <p:cNvSpPr>
            <a:spLocks noGrp="1"/>
          </p:cNvSpPr>
          <p:nvPr>
            <p:ph type="dt" sz="half" idx="10"/>
          </p:nvPr>
        </p:nvSpPr>
        <p:spPr/>
        <p:txBody>
          <a:bodyPr/>
          <a:lstStyle/>
          <a:p>
            <a:fld id="{46F41627-3BCC-43C6-BF37-85FCD629411D}"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5A50B811-C3EC-B11A-5D8A-F9D784B11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24EBB-02FB-6E00-0DFA-F2C50CEE4408}"/>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93059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3AF50-CFA2-C621-88D9-24406E446B3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D616CC-FD6E-DCF8-E0C8-785D291655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762B89-7EE2-5874-19B5-28C2934A521C}"/>
              </a:ext>
            </a:extLst>
          </p:cNvPr>
          <p:cNvSpPr>
            <a:spLocks noGrp="1"/>
          </p:cNvSpPr>
          <p:nvPr>
            <p:ph type="dt" sz="half" idx="10"/>
          </p:nvPr>
        </p:nvSpPr>
        <p:spPr/>
        <p:txBody>
          <a:bodyPr/>
          <a:lstStyle/>
          <a:p>
            <a:fld id="{CED6027D-C05A-4C96-A075-9622501D55B2}"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7BAA6C25-A046-6DD2-D917-D976BC384A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D1F4D4-A62B-9239-26D3-3CBC705B6F1B}"/>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61063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86C20-837A-78FE-9E62-D5FFFF7222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AE783-84AC-872F-7472-C309CEA9022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8F44C3F-91B2-EB4A-A269-44E8C06EC3C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C4B4BE-B30B-BB8F-8ECF-11DC405E15AD}"/>
              </a:ext>
            </a:extLst>
          </p:cNvPr>
          <p:cNvSpPr>
            <a:spLocks noGrp="1"/>
          </p:cNvSpPr>
          <p:nvPr>
            <p:ph type="dt" sz="half" idx="10"/>
          </p:nvPr>
        </p:nvSpPr>
        <p:spPr/>
        <p:txBody>
          <a:bodyPr/>
          <a:lstStyle/>
          <a:p>
            <a:fld id="{38EC6E60-CBA4-4492-9A56-161A3CF8C6E7}" type="datetime1">
              <a:rPr lang="zh-TW" altLang="en-US" smtClean="0"/>
              <a:t>2024/6/7</a:t>
            </a:fld>
            <a:endParaRPr lang="zh-TW" altLang="en-US"/>
          </a:p>
        </p:txBody>
      </p:sp>
      <p:sp>
        <p:nvSpPr>
          <p:cNvPr id="6" name="頁尾版面配置區 5">
            <a:extLst>
              <a:ext uri="{FF2B5EF4-FFF2-40B4-BE49-F238E27FC236}">
                <a16:creationId xmlns:a16="http://schemas.microsoft.com/office/drawing/2014/main" id="{C2F11806-5E4C-27BC-47CE-35F3DD9920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7D9AA0-DAC2-95C4-9806-5C7A80EE9F7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2288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863F-60E1-35F5-4AD3-A55957142DE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3863C33-F9A3-5B9E-FD76-2A4008EAF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377DFC1-EF01-2FFC-3CC7-4896E777005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1C133FE-8826-97C6-B112-8A3AD03EF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3AE7851-F590-21EC-D941-13B26ACABC4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EE24E44-8495-8B3B-6727-5CFC9250EF77}"/>
              </a:ext>
            </a:extLst>
          </p:cNvPr>
          <p:cNvSpPr>
            <a:spLocks noGrp="1"/>
          </p:cNvSpPr>
          <p:nvPr>
            <p:ph type="dt" sz="half" idx="10"/>
          </p:nvPr>
        </p:nvSpPr>
        <p:spPr/>
        <p:txBody>
          <a:bodyPr/>
          <a:lstStyle/>
          <a:p>
            <a:fld id="{F7F82272-DF8C-4361-A604-20FDB225DA9F}" type="datetime1">
              <a:rPr lang="zh-TW" altLang="en-US" smtClean="0"/>
              <a:t>2024/6/7</a:t>
            </a:fld>
            <a:endParaRPr lang="zh-TW" altLang="en-US"/>
          </a:p>
        </p:txBody>
      </p:sp>
      <p:sp>
        <p:nvSpPr>
          <p:cNvPr id="8" name="頁尾版面配置區 7">
            <a:extLst>
              <a:ext uri="{FF2B5EF4-FFF2-40B4-BE49-F238E27FC236}">
                <a16:creationId xmlns:a16="http://schemas.microsoft.com/office/drawing/2014/main" id="{4160CA53-7B41-9857-E494-5A807BE2C80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D19B58B-0169-C7B2-9D28-624DF803BA8E}"/>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65310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8A92EA-EA67-5DBB-5803-9F7D3CE37C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52BB2-BD27-704A-6552-911F4709A68E}"/>
              </a:ext>
            </a:extLst>
          </p:cNvPr>
          <p:cNvSpPr>
            <a:spLocks noGrp="1"/>
          </p:cNvSpPr>
          <p:nvPr>
            <p:ph type="dt" sz="half" idx="10"/>
          </p:nvPr>
        </p:nvSpPr>
        <p:spPr/>
        <p:txBody>
          <a:bodyPr/>
          <a:lstStyle/>
          <a:p>
            <a:fld id="{D39D9ABC-C0CE-4D9A-BD86-1B386D00CF9A}" type="datetime1">
              <a:rPr lang="zh-TW" altLang="en-US" smtClean="0"/>
              <a:t>2024/6/7</a:t>
            </a:fld>
            <a:endParaRPr lang="zh-TW" altLang="en-US"/>
          </a:p>
        </p:txBody>
      </p:sp>
      <p:sp>
        <p:nvSpPr>
          <p:cNvPr id="4" name="頁尾版面配置區 3">
            <a:extLst>
              <a:ext uri="{FF2B5EF4-FFF2-40B4-BE49-F238E27FC236}">
                <a16:creationId xmlns:a16="http://schemas.microsoft.com/office/drawing/2014/main" id="{ABB6C66A-7629-306C-0650-64E679159E3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0A58B-E930-F18B-DADC-C3D9B41E6DB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5336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05289B-3C8F-7465-D9ED-781FEC0282D9}"/>
              </a:ext>
            </a:extLst>
          </p:cNvPr>
          <p:cNvSpPr>
            <a:spLocks noGrp="1"/>
          </p:cNvSpPr>
          <p:nvPr>
            <p:ph type="dt" sz="half" idx="10"/>
          </p:nvPr>
        </p:nvSpPr>
        <p:spPr/>
        <p:txBody>
          <a:bodyPr/>
          <a:lstStyle/>
          <a:p>
            <a:fld id="{81A069EE-020D-4BC1-8076-83B1ABBD232D}" type="datetime1">
              <a:rPr lang="zh-TW" altLang="en-US" smtClean="0"/>
              <a:t>2024/6/7</a:t>
            </a:fld>
            <a:endParaRPr lang="zh-TW" altLang="en-US"/>
          </a:p>
        </p:txBody>
      </p:sp>
      <p:sp>
        <p:nvSpPr>
          <p:cNvPr id="3" name="頁尾版面配置區 2">
            <a:extLst>
              <a:ext uri="{FF2B5EF4-FFF2-40B4-BE49-F238E27FC236}">
                <a16:creationId xmlns:a16="http://schemas.microsoft.com/office/drawing/2014/main" id="{9D09D45B-11FC-A2AC-B917-8019946C35A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CFB333-285A-3AAF-FD44-26A7AC629F5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34070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C2BF52-939C-8885-17B9-1958E1314C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3DF4718-6309-E07D-0042-EE958B3E9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4DBDE9F-D771-6B65-FB8A-93BA6E3F7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847D96B-F85B-279F-A9EA-5542FE3F8269}"/>
              </a:ext>
            </a:extLst>
          </p:cNvPr>
          <p:cNvSpPr>
            <a:spLocks noGrp="1"/>
          </p:cNvSpPr>
          <p:nvPr>
            <p:ph type="dt" sz="half" idx="10"/>
          </p:nvPr>
        </p:nvSpPr>
        <p:spPr/>
        <p:txBody>
          <a:bodyPr/>
          <a:lstStyle/>
          <a:p>
            <a:fld id="{F242C51C-0502-4C14-91E8-7C365F22835A}" type="datetime1">
              <a:rPr lang="zh-TW" altLang="en-US" smtClean="0"/>
              <a:t>2024/6/7</a:t>
            </a:fld>
            <a:endParaRPr lang="zh-TW" altLang="en-US"/>
          </a:p>
        </p:txBody>
      </p:sp>
      <p:sp>
        <p:nvSpPr>
          <p:cNvPr id="6" name="頁尾版面配置區 5">
            <a:extLst>
              <a:ext uri="{FF2B5EF4-FFF2-40B4-BE49-F238E27FC236}">
                <a16:creationId xmlns:a16="http://schemas.microsoft.com/office/drawing/2014/main" id="{C9535B94-C5B2-F70E-29AA-3A167D0694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8614DD-4A9D-432C-9770-468D69E824F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6953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4BE77-A4E8-78ED-6296-E077426C693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67F2C10-1F8C-1E08-3154-13A3A9307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93BFD5-D287-5A21-A9C1-1B9A62235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025679-7EDB-2448-066E-C1ADEFEE5007}"/>
              </a:ext>
            </a:extLst>
          </p:cNvPr>
          <p:cNvSpPr>
            <a:spLocks noGrp="1"/>
          </p:cNvSpPr>
          <p:nvPr>
            <p:ph type="dt" sz="half" idx="10"/>
          </p:nvPr>
        </p:nvSpPr>
        <p:spPr/>
        <p:txBody>
          <a:bodyPr/>
          <a:lstStyle/>
          <a:p>
            <a:fld id="{33BC40EB-416B-43CA-9EE3-1606ACDB64D7}" type="datetime1">
              <a:rPr lang="zh-TW" altLang="en-US" smtClean="0"/>
              <a:t>2024/6/7</a:t>
            </a:fld>
            <a:endParaRPr lang="zh-TW" altLang="en-US"/>
          </a:p>
        </p:txBody>
      </p:sp>
      <p:sp>
        <p:nvSpPr>
          <p:cNvPr id="6" name="頁尾版面配置區 5">
            <a:extLst>
              <a:ext uri="{FF2B5EF4-FFF2-40B4-BE49-F238E27FC236}">
                <a16:creationId xmlns:a16="http://schemas.microsoft.com/office/drawing/2014/main" id="{015028AA-2690-BA57-F43A-33FB68491E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7112AC-66CD-D8BB-0CE3-373374C20A3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45988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EFFE6B-D5FD-025F-7022-3C8B3CAB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2F42B9-0E0C-D4C5-FAA5-AB6DAB9A6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ECFCD4-27D1-836F-EC01-27C8787AC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445C0-AFDE-4E19-BAC9-2554E1DF7D7C}" type="datetime1">
              <a:rPr lang="zh-TW" altLang="en-US" smtClean="0"/>
              <a:t>2024/6/7</a:t>
            </a:fld>
            <a:endParaRPr lang="zh-TW" altLang="en-US"/>
          </a:p>
        </p:txBody>
      </p:sp>
      <p:sp>
        <p:nvSpPr>
          <p:cNvPr id="5" name="頁尾版面配置區 4">
            <a:extLst>
              <a:ext uri="{FF2B5EF4-FFF2-40B4-BE49-F238E27FC236}">
                <a16:creationId xmlns:a16="http://schemas.microsoft.com/office/drawing/2014/main" id="{0A0B28FB-689A-677A-9DFC-0EDE1EED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660867-EBA2-7D94-6026-365F520B6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00396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261F0-9128-9B51-85E0-635C8CF4C130}"/>
              </a:ext>
            </a:extLst>
          </p:cNvPr>
          <p:cNvSpPr>
            <a:spLocks noGrp="1"/>
          </p:cNvSpPr>
          <p:nvPr>
            <p:ph type="ctrTitle"/>
          </p:nvPr>
        </p:nvSpPr>
        <p:spPr/>
        <p:txBody>
          <a:bodyPr>
            <a:normAutofit/>
          </a:bodyPr>
          <a:lstStyle/>
          <a:p>
            <a:r>
              <a:rPr lang="en-US" altLang="zh-TW" dirty="0"/>
              <a:t>Domain-specific language for cybersecurity automation</a:t>
            </a:r>
            <a:br>
              <a:rPr lang="en-US" altLang="zh-TW" dirty="0"/>
            </a:br>
            <a:r>
              <a:rPr lang="en-US" altLang="zh-TW" sz="3200" dirty="0"/>
              <a:t>07.06.2024</a:t>
            </a:r>
            <a:endParaRPr lang="zh-TW" altLang="en-US" dirty="0"/>
          </a:p>
        </p:txBody>
      </p:sp>
      <p:sp>
        <p:nvSpPr>
          <p:cNvPr id="3" name="副標題 2">
            <a:extLst>
              <a:ext uri="{FF2B5EF4-FFF2-40B4-BE49-F238E27FC236}">
                <a16:creationId xmlns:a16="http://schemas.microsoft.com/office/drawing/2014/main" id="{F3FA8F1A-D391-EAD1-3360-804AACBDE6E9}"/>
              </a:ext>
            </a:extLst>
          </p:cNvPr>
          <p:cNvSpPr>
            <a:spLocks noGrp="1"/>
          </p:cNvSpPr>
          <p:nvPr>
            <p:ph type="subTitle" idx="1"/>
          </p:nvPr>
        </p:nvSpPr>
        <p:spPr/>
        <p:txBody>
          <a:bodyPr/>
          <a:lstStyle/>
          <a:p>
            <a:r>
              <a:rPr lang="en-US" altLang="zh-TW" dirty="0"/>
              <a:t>You-Jen Chang</a:t>
            </a:r>
            <a:endParaRPr lang="zh-TW" altLang="en-US" dirty="0"/>
          </a:p>
        </p:txBody>
      </p:sp>
      <p:sp>
        <p:nvSpPr>
          <p:cNvPr id="4" name="投影片編號版面配置區 3">
            <a:extLst>
              <a:ext uri="{FF2B5EF4-FFF2-40B4-BE49-F238E27FC236}">
                <a16:creationId xmlns:a16="http://schemas.microsoft.com/office/drawing/2014/main" id="{31069B62-C422-2F67-9437-863A17A29AED}"/>
              </a:ext>
            </a:extLst>
          </p:cNvPr>
          <p:cNvSpPr>
            <a:spLocks noGrp="1"/>
          </p:cNvSpPr>
          <p:nvPr>
            <p:ph type="sldNum" sz="quarter" idx="12"/>
          </p:nvPr>
        </p:nvSpPr>
        <p:spPr/>
        <p:txBody>
          <a:bodyPr/>
          <a:lstStyle/>
          <a:p>
            <a:fld id="{0A4A6843-E5AB-4A80-9B99-B4D0D6B6DCBD}" type="slidenum">
              <a:rPr lang="zh-TW" altLang="en-US" smtClean="0"/>
              <a:t>1</a:t>
            </a:fld>
            <a:endParaRPr lang="zh-TW" altLang="en-US" dirty="0"/>
          </a:p>
        </p:txBody>
      </p:sp>
    </p:spTree>
    <p:extLst>
      <p:ext uri="{BB962C8B-B14F-4D97-AF65-F5344CB8AC3E}">
        <p14:creationId xmlns:p14="http://schemas.microsoft.com/office/powerpoint/2010/main" val="148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b="0" i="0" dirty="0">
                <a:effectLst/>
                <a:highlight>
                  <a:srgbClr val="FFFFFF"/>
                </a:highlight>
                <a:latin typeface="Arial" panose="020B0604020202020204" pitchFamily="34" charset="0"/>
              </a:rPr>
              <a:t>COPILOT4D: LEARNING UNSUPERVISED</a:t>
            </a:r>
            <a:br>
              <a:rPr lang="en-US" altLang="zh-TW" dirty="0"/>
            </a:br>
            <a:r>
              <a:rPr lang="en-US" altLang="zh-TW" b="0" i="0" dirty="0">
                <a:effectLst/>
                <a:highlight>
                  <a:srgbClr val="FFFFFF"/>
                </a:highlight>
                <a:latin typeface="Arial" panose="020B0604020202020204" pitchFamily="34" charset="0"/>
              </a:rPr>
              <a:t>WORLD MODELS FOR AUTONOMOUS DRIVING VIA</a:t>
            </a:r>
            <a:br>
              <a:rPr lang="en-US" altLang="zh-TW" dirty="0"/>
            </a:br>
            <a:r>
              <a:rPr lang="en-US" altLang="zh-TW" b="0" i="0" dirty="0">
                <a:effectLst/>
                <a:highlight>
                  <a:srgbClr val="FFFFFF"/>
                </a:highlight>
                <a:latin typeface="Arial" panose="020B0604020202020204" pitchFamily="34" charset="0"/>
              </a:rPr>
              <a:t>DISCRETE DIFFUSION</a:t>
            </a:r>
            <a:endParaRPr lang="zh-TW" altLang="en-US" dirty="0"/>
          </a:p>
        </p:txBody>
      </p:sp>
      <p:sp>
        <p:nvSpPr>
          <p:cNvPr id="8" name="投影片編號版面配置區 7">
            <a:extLst>
              <a:ext uri="{FF2B5EF4-FFF2-40B4-BE49-F238E27FC236}">
                <a16:creationId xmlns:a16="http://schemas.microsoft.com/office/drawing/2014/main" id="{91D78A78-636A-553C-88AC-B307B3887CCE}"/>
              </a:ext>
            </a:extLst>
          </p:cNvPr>
          <p:cNvSpPr>
            <a:spLocks noGrp="1"/>
          </p:cNvSpPr>
          <p:nvPr>
            <p:ph type="sldNum" sz="quarter" idx="12"/>
          </p:nvPr>
        </p:nvSpPr>
        <p:spPr/>
        <p:txBody>
          <a:bodyPr/>
          <a:lstStyle/>
          <a:p>
            <a:fld id="{0A4A6843-E5AB-4A80-9B99-B4D0D6B6DCBD}" type="slidenum">
              <a:rPr lang="zh-TW" altLang="en-US" smtClean="0"/>
              <a:t>2</a:t>
            </a:fld>
            <a:endParaRPr lang="zh-TW" altLang="en-US" dirty="0"/>
          </a:p>
        </p:txBody>
      </p:sp>
    </p:spTree>
    <p:extLst>
      <p:ext uri="{BB962C8B-B14F-4D97-AF65-F5344CB8AC3E}">
        <p14:creationId xmlns:p14="http://schemas.microsoft.com/office/powerpoint/2010/main" val="18368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269169" y="3968750"/>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This paper shows that building up an unsupervised World model could improve the one with classifiers. However, I’m not sure how good this model is to use in the real life: e.g. could we use it to predict the future on LiDAR within the deadline and with high rate of success?</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Be that as it may, this World model could still shed light on the possibility of being used to give more precise guidance to drivers. Besides, from the perspectives of security, this prediction also can be used to detect malicious attack because serious LiDAR-spoofing should correspond to huge difference in a short-tern. Furthermore, if this can be used to detect the attacks on LiDAR, it also means that we can simulate a model based on Copilot to abstract the attacks out of the scenery in LiDAR. Then, we could utilize this model to analysis and quantize the attack on LiDAR to easily merge into the domain-specific language. The only extra thing we need to do is to expand the original domain-specific language, like SCENIC, to also simulate how it will render during the modelling, which could be done via Copilot.</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FF74BDAB-782D-B369-468E-289845F02AAB}"/>
              </a:ext>
            </a:extLst>
          </p:cNvPr>
          <p:cNvSpPr>
            <a:spLocks noGrp="1"/>
          </p:cNvSpPr>
          <p:nvPr>
            <p:ph type="sldNum" sz="quarter" idx="12"/>
          </p:nvPr>
        </p:nvSpPr>
        <p:spPr/>
        <p:txBody>
          <a:bodyPr/>
          <a:lstStyle/>
          <a:p>
            <a:fld id="{0A4A6843-E5AB-4A80-9B99-B4D0D6B6DCBD}" type="slidenum">
              <a:rPr lang="zh-TW" altLang="en-US" smtClean="0"/>
              <a:t>3</a:t>
            </a:fld>
            <a:endParaRPr lang="zh-TW" altLang="en-US" dirty="0"/>
          </a:p>
        </p:txBody>
      </p:sp>
    </p:spTree>
    <p:extLst>
      <p:ext uri="{BB962C8B-B14F-4D97-AF65-F5344CB8AC3E}">
        <p14:creationId xmlns:p14="http://schemas.microsoft.com/office/powerpoint/2010/main" val="35542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a:bodyPr>
          <a:lstStyle/>
          <a:p>
            <a:r>
              <a:rPr lang="en-US" altLang="zh-TW" dirty="0">
                <a:highlight>
                  <a:srgbClr val="FFFFFF"/>
                </a:highlight>
                <a:latin typeface="Arial" panose="020B0604020202020204" pitchFamily="34" charset="0"/>
              </a:rPr>
              <a:t>Scientific Paper:</a:t>
            </a:r>
            <a:br>
              <a:rPr lang="en-US" altLang="zh-TW" dirty="0">
                <a:highlight>
                  <a:srgbClr val="FFFFFF"/>
                </a:highlight>
                <a:latin typeface="Arial" panose="020B0604020202020204" pitchFamily="34" charset="0"/>
              </a:rPr>
            </a:br>
            <a:r>
              <a:rPr lang="en-US" altLang="zh-TW" dirty="0">
                <a:highlight>
                  <a:srgbClr val="FFFFFF"/>
                </a:highlight>
                <a:latin typeface="Arial" panose="020B0604020202020204" pitchFamily="34" charset="0"/>
              </a:rPr>
              <a:t>drift version</a:t>
            </a:r>
            <a:endParaRPr lang="zh-TW" altLang="en-US" dirty="0"/>
          </a:p>
        </p:txBody>
      </p:sp>
      <p:sp>
        <p:nvSpPr>
          <p:cNvPr id="2" name="投影片編號版面配置區 1">
            <a:extLst>
              <a:ext uri="{FF2B5EF4-FFF2-40B4-BE49-F238E27FC236}">
                <a16:creationId xmlns:a16="http://schemas.microsoft.com/office/drawing/2014/main" id="{DA15C0F2-B61A-7A79-0638-199CFD65C710}"/>
              </a:ext>
            </a:extLst>
          </p:cNvPr>
          <p:cNvSpPr>
            <a:spLocks noGrp="1"/>
          </p:cNvSpPr>
          <p:nvPr>
            <p:ph type="sldNum" sz="quarter" idx="12"/>
          </p:nvPr>
        </p:nvSpPr>
        <p:spPr/>
        <p:txBody>
          <a:bodyPr/>
          <a:lstStyle/>
          <a:p>
            <a:fld id="{0A4A6843-E5AB-4A80-9B99-B4D0D6B6DCBD}" type="slidenum">
              <a:rPr lang="zh-TW" altLang="en-US" smtClean="0"/>
              <a:t>4</a:t>
            </a:fld>
            <a:endParaRPr lang="zh-TW" altLang="en-US" dirty="0"/>
          </a:p>
        </p:txBody>
      </p:sp>
    </p:spTree>
    <p:extLst>
      <p:ext uri="{BB962C8B-B14F-4D97-AF65-F5344CB8AC3E}">
        <p14:creationId xmlns:p14="http://schemas.microsoft.com/office/powerpoint/2010/main" val="158361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FF74BDAB-782D-B369-468E-289845F02AAB}"/>
              </a:ext>
            </a:extLst>
          </p:cNvPr>
          <p:cNvSpPr>
            <a:spLocks noGrp="1"/>
          </p:cNvSpPr>
          <p:nvPr>
            <p:ph type="sldNum" sz="quarter" idx="12"/>
          </p:nvPr>
        </p:nvSpPr>
        <p:spPr/>
        <p:txBody>
          <a:bodyPr/>
          <a:lstStyle/>
          <a:p>
            <a:fld id="{0A4A6843-E5AB-4A80-9B99-B4D0D6B6DCBD}" type="slidenum">
              <a:rPr lang="zh-TW" altLang="en-US" smtClean="0"/>
              <a:t>5</a:t>
            </a:fld>
            <a:endParaRPr lang="zh-TW" altLang="en-US" dirty="0"/>
          </a:p>
        </p:txBody>
      </p:sp>
      <p:sp>
        <p:nvSpPr>
          <p:cNvPr id="6" name="文字方塊 5">
            <a:extLst>
              <a:ext uri="{FF2B5EF4-FFF2-40B4-BE49-F238E27FC236}">
                <a16:creationId xmlns:a16="http://schemas.microsoft.com/office/drawing/2014/main" id="{F9AEF5C4-7204-8677-982C-204685219624}"/>
              </a:ext>
            </a:extLst>
          </p:cNvPr>
          <p:cNvSpPr txBox="1"/>
          <p:nvPr/>
        </p:nvSpPr>
        <p:spPr>
          <a:xfrm>
            <a:off x="2038662" y="1049311"/>
            <a:ext cx="6355830" cy="5355312"/>
          </a:xfrm>
          <a:prstGeom prst="rect">
            <a:avLst/>
          </a:prstGeom>
          <a:noFill/>
        </p:spPr>
        <p:txBody>
          <a:bodyPr wrap="square" rtlCol="0">
            <a:spAutoFit/>
          </a:bodyPr>
          <a:lstStyle/>
          <a:p>
            <a:r>
              <a:rPr lang="en-US" altLang="zh-TW" dirty="0"/>
              <a:t>1.Introduction: </a:t>
            </a:r>
          </a:p>
          <a:p>
            <a:r>
              <a:rPr lang="en-US" altLang="zh-TW" dirty="0"/>
              <a:t>from AD and Avs to simulation (Scenic), and then introduce the problems of lacking the scenarios for cybersecurity of sensors. (LiDAR and camera)</a:t>
            </a:r>
          </a:p>
          <a:p>
            <a:r>
              <a:rPr lang="en-US" altLang="zh-TW" dirty="0"/>
              <a:t>2.Previous work:</a:t>
            </a:r>
          </a:p>
          <a:p>
            <a:r>
              <a:rPr lang="en-US" altLang="zh-TW" dirty="0"/>
              <a:t>Separating into 3 subsections: existing SDL tool, attacks on LiDAR and camera, </a:t>
            </a:r>
            <a:r>
              <a:rPr lang="en-US" altLang="zh-TW" dirty="0" err="1"/>
              <a:t>systeamatic</a:t>
            </a:r>
            <a:r>
              <a:rPr lang="en-US" altLang="zh-TW" dirty="0"/>
              <a:t> generating scenarios and world model</a:t>
            </a:r>
          </a:p>
          <a:p>
            <a:r>
              <a:rPr lang="en-US" altLang="zh-TW" dirty="0"/>
              <a:t>About existing tool: Talking about what Scenic provide and how it works, and then points </a:t>
            </a:r>
          </a:p>
          <a:p>
            <a:r>
              <a:rPr lang="en-US" altLang="zh-TW" dirty="0"/>
              <a:t>3.Challenges and solutions:</a:t>
            </a:r>
          </a:p>
          <a:p>
            <a:r>
              <a:rPr lang="en-US" altLang="zh-TW" dirty="0"/>
              <a:t>First, sorting out the challenges of the existing SDL tool:</a:t>
            </a:r>
          </a:p>
          <a:p>
            <a:pPr marL="342900" indent="-342900">
              <a:buAutoNum type="alphaLcPeriod"/>
            </a:pPr>
            <a:r>
              <a:rPr lang="en-US" altLang="zh-TW" dirty="0"/>
              <a:t>No consideration of the cybersecurity attack</a:t>
            </a:r>
          </a:p>
          <a:p>
            <a:pPr marL="342900" indent="-342900">
              <a:buAutoNum type="alphaLcPeriod"/>
            </a:pPr>
            <a:r>
              <a:rPr lang="en-US" altLang="zh-TW" dirty="0"/>
              <a:t>No systematic way to transform the attacks into scenarios.</a:t>
            </a:r>
          </a:p>
          <a:p>
            <a:r>
              <a:rPr lang="en-US" altLang="zh-TW" dirty="0"/>
              <a:t>Then,</a:t>
            </a:r>
          </a:p>
          <a:p>
            <a:r>
              <a:rPr lang="en-US" altLang="zh-TW" dirty="0"/>
              <a:t>Talking about how to use the third subsection in second section to do this in theory. </a:t>
            </a:r>
          </a:p>
          <a:p>
            <a:r>
              <a:rPr lang="en-US" altLang="zh-TW" dirty="0"/>
              <a:t>4. Conclusion</a:t>
            </a:r>
          </a:p>
          <a:p>
            <a:r>
              <a:rPr lang="en-US" altLang="zh-TW" dirty="0"/>
              <a:t>Stressing out the need of this improvements.</a:t>
            </a:r>
            <a:endParaRPr lang="zh-TW" altLang="en-US" dirty="0"/>
          </a:p>
        </p:txBody>
      </p:sp>
    </p:spTree>
    <p:extLst>
      <p:ext uri="{BB962C8B-B14F-4D97-AF65-F5344CB8AC3E}">
        <p14:creationId xmlns:p14="http://schemas.microsoft.com/office/powerpoint/2010/main" val="29677014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391</Words>
  <Application>Microsoft Office PowerPoint</Application>
  <PresentationFormat>寬螢幕</PresentationFormat>
  <Paragraphs>23</Paragraphs>
  <Slides>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Aptos</vt:lpstr>
      <vt:lpstr>Aptos Display</vt:lpstr>
      <vt:lpstr>Arial</vt:lpstr>
      <vt:lpstr>Office 佈景主題</vt:lpstr>
      <vt:lpstr>Domain-specific language for cybersecurity automation 07.06.2024</vt:lpstr>
      <vt:lpstr>COPILOT4D: LEARNING UNSUPERVISED WORLD MODELS FOR AUTONOMOUS DRIVING VIA DISCRETE DIFFUSION</vt:lpstr>
      <vt:lpstr>Ideas: This paper shows that building up an unsupervised World model could improve the one with classifiers. However, I’m not sure how good this model is to use in the real life: e.g. could we use it to predict the future on LiDAR within the deadline and with high rate of success? Be that as it may, this World model could still shed light on the possibility of being used to give more precise guidance to drivers. Besides, from the perspectives of security, this prediction also can be used to detect malicious attack because serious LiDAR-spoofing should correspond to huge difference in a short-tern. Furthermore, if this can be used to detect the attacks on LiDAR, it also means that we can simulate a model based on Copilot to abstract the attacks out of the scenery in LiDAR. Then, we could utilize this model to analysis and quantize the attack on LiDAR to easily merge into the domain-specific language. The only extra thing we need to do is to expand the original domain-specific language, like SCENIC, to also simulate how it will render during the modelling, which could be done via Copilot.  </vt:lpstr>
      <vt:lpstr>Scientific Paper: drift version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Domain-specific language for cybersecurity automation 15.05.2024</dc:title>
  <dc:creator>又仁 張</dc:creator>
  <cp:lastModifiedBy>又仁 張</cp:lastModifiedBy>
  <cp:revision>8</cp:revision>
  <dcterms:created xsi:type="dcterms:W3CDTF">2024-05-15T04:55:32Z</dcterms:created>
  <dcterms:modified xsi:type="dcterms:W3CDTF">2024-06-07T11:01:11Z</dcterms:modified>
</cp:coreProperties>
</file>