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48"/>
  </p:notesMasterIdLst>
  <p:handoutMasterIdLst>
    <p:handoutMasterId r:id="rId49"/>
  </p:handoutMasterIdLst>
  <p:sldIdLst>
    <p:sldId id="447" r:id="rId6"/>
    <p:sldId id="265" r:id="rId7"/>
    <p:sldId id="450" r:id="rId8"/>
    <p:sldId id="509" r:id="rId9"/>
    <p:sldId id="464" r:id="rId10"/>
    <p:sldId id="452" r:id="rId11"/>
    <p:sldId id="501" r:id="rId12"/>
    <p:sldId id="515" r:id="rId13"/>
    <p:sldId id="514" r:id="rId14"/>
    <p:sldId id="460" r:id="rId15"/>
    <p:sldId id="461" r:id="rId16"/>
    <p:sldId id="463" r:id="rId17"/>
    <p:sldId id="465" r:id="rId18"/>
    <p:sldId id="468" r:id="rId19"/>
    <p:sldId id="469" r:id="rId20"/>
    <p:sldId id="470" r:id="rId21"/>
    <p:sldId id="466" r:id="rId22"/>
    <p:sldId id="471" r:id="rId23"/>
    <p:sldId id="512" r:id="rId24"/>
    <p:sldId id="472" r:id="rId25"/>
    <p:sldId id="473" r:id="rId26"/>
    <p:sldId id="476" r:id="rId27"/>
    <p:sldId id="511" r:id="rId28"/>
    <p:sldId id="478" r:id="rId29"/>
    <p:sldId id="516" r:id="rId30"/>
    <p:sldId id="479" r:id="rId31"/>
    <p:sldId id="482" r:id="rId32"/>
    <p:sldId id="495" r:id="rId33"/>
    <p:sldId id="496" r:id="rId34"/>
    <p:sldId id="492" r:id="rId35"/>
    <p:sldId id="498" r:id="rId36"/>
    <p:sldId id="499" r:id="rId37"/>
    <p:sldId id="475" r:id="rId38"/>
    <p:sldId id="503" r:id="rId39"/>
    <p:sldId id="504" r:id="rId40"/>
    <p:sldId id="505" r:id="rId41"/>
    <p:sldId id="510" r:id="rId42"/>
    <p:sldId id="481" r:id="rId43"/>
    <p:sldId id="484" r:id="rId44"/>
    <p:sldId id="508" r:id="rId45"/>
    <p:sldId id="506" r:id="rId46"/>
    <p:sldId id="507" r:id="rId47"/>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5701" autoAdjust="0"/>
  </p:normalViewPr>
  <p:slideViewPr>
    <p:cSldViewPr snapToGrid="0" showGuides="1">
      <p:cViewPr varScale="1">
        <p:scale>
          <a:sx n="115" d="100"/>
          <a:sy n="115" d="100"/>
        </p:scale>
        <p:origin x="120" y="19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178429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89438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617372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790965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1601029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1491956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2668750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1892856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653930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2805486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2311680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1369362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2069300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2312735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3714810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10352567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26</a:t>
            </a:fld>
            <a:endParaRPr lang="de-DE" dirty="0"/>
          </a:p>
        </p:txBody>
      </p:sp>
    </p:spTree>
    <p:extLst>
      <p:ext uri="{BB962C8B-B14F-4D97-AF65-F5344CB8AC3E}">
        <p14:creationId xmlns:p14="http://schemas.microsoft.com/office/powerpoint/2010/main" val="2984712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371135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28</a:t>
            </a:fld>
            <a:endParaRPr lang="de-DE" dirty="0"/>
          </a:p>
        </p:txBody>
      </p:sp>
    </p:spTree>
    <p:extLst>
      <p:ext uri="{BB962C8B-B14F-4D97-AF65-F5344CB8AC3E}">
        <p14:creationId xmlns:p14="http://schemas.microsoft.com/office/powerpoint/2010/main" val="22068350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29</a:t>
            </a:fld>
            <a:endParaRPr lang="de-DE" dirty="0"/>
          </a:p>
        </p:txBody>
      </p:sp>
    </p:spTree>
    <p:extLst>
      <p:ext uri="{BB962C8B-B14F-4D97-AF65-F5344CB8AC3E}">
        <p14:creationId xmlns:p14="http://schemas.microsoft.com/office/powerpoint/2010/main" val="54611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721461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30</a:t>
            </a:fld>
            <a:endParaRPr lang="de-DE" dirty="0"/>
          </a:p>
        </p:txBody>
      </p:sp>
    </p:spTree>
    <p:extLst>
      <p:ext uri="{BB962C8B-B14F-4D97-AF65-F5344CB8AC3E}">
        <p14:creationId xmlns:p14="http://schemas.microsoft.com/office/powerpoint/2010/main" val="15657109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31</a:t>
            </a:fld>
            <a:endParaRPr lang="de-DE" dirty="0"/>
          </a:p>
        </p:txBody>
      </p:sp>
    </p:spTree>
    <p:extLst>
      <p:ext uri="{BB962C8B-B14F-4D97-AF65-F5344CB8AC3E}">
        <p14:creationId xmlns:p14="http://schemas.microsoft.com/office/powerpoint/2010/main" val="16632286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32</a:t>
            </a:fld>
            <a:endParaRPr lang="de-DE" dirty="0"/>
          </a:p>
        </p:txBody>
      </p:sp>
    </p:spTree>
    <p:extLst>
      <p:ext uri="{BB962C8B-B14F-4D97-AF65-F5344CB8AC3E}">
        <p14:creationId xmlns:p14="http://schemas.microsoft.com/office/powerpoint/2010/main" val="2381541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82666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34</a:t>
            </a:fld>
            <a:endParaRPr lang="de-DE" dirty="0"/>
          </a:p>
        </p:txBody>
      </p:sp>
    </p:spTree>
    <p:extLst>
      <p:ext uri="{BB962C8B-B14F-4D97-AF65-F5344CB8AC3E}">
        <p14:creationId xmlns:p14="http://schemas.microsoft.com/office/powerpoint/2010/main" val="28729138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35</a:t>
            </a:fld>
            <a:endParaRPr lang="de-DE" dirty="0"/>
          </a:p>
        </p:txBody>
      </p:sp>
    </p:spTree>
    <p:extLst>
      <p:ext uri="{BB962C8B-B14F-4D97-AF65-F5344CB8AC3E}">
        <p14:creationId xmlns:p14="http://schemas.microsoft.com/office/powerpoint/2010/main" val="8949764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36</a:t>
            </a:fld>
            <a:endParaRPr lang="de-DE" dirty="0"/>
          </a:p>
        </p:txBody>
      </p:sp>
    </p:spTree>
    <p:extLst>
      <p:ext uri="{BB962C8B-B14F-4D97-AF65-F5344CB8AC3E}">
        <p14:creationId xmlns:p14="http://schemas.microsoft.com/office/powerpoint/2010/main" val="15668921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37</a:t>
            </a:fld>
            <a:endParaRPr lang="de-DE" dirty="0"/>
          </a:p>
        </p:txBody>
      </p:sp>
    </p:spTree>
    <p:extLst>
      <p:ext uri="{BB962C8B-B14F-4D97-AF65-F5344CB8AC3E}">
        <p14:creationId xmlns:p14="http://schemas.microsoft.com/office/powerpoint/2010/main" val="36579924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38</a:t>
            </a:fld>
            <a:endParaRPr lang="de-DE" dirty="0"/>
          </a:p>
        </p:txBody>
      </p:sp>
    </p:spTree>
    <p:extLst>
      <p:ext uri="{BB962C8B-B14F-4D97-AF65-F5344CB8AC3E}">
        <p14:creationId xmlns:p14="http://schemas.microsoft.com/office/powerpoint/2010/main" val="26712196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39</a:t>
            </a:fld>
            <a:endParaRPr lang="de-DE" dirty="0"/>
          </a:p>
        </p:txBody>
      </p:sp>
    </p:spTree>
    <p:extLst>
      <p:ext uri="{BB962C8B-B14F-4D97-AF65-F5344CB8AC3E}">
        <p14:creationId xmlns:p14="http://schemas.microsoft.com/office/powerpoint/2010/main" val="3841423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1984787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40</a:t>
            </a:fld>
            <a:endParaRPr lang="de-DE" dirty="0"/>
          </a:p>
        </p:txBody>
      </p:sp>
    </p:spTree>
    <p:extLst>
      <p:ext uri="{BB962C8B-B14F-4D97-AF65-F5344CB8AC3E}">
        <p14:creationId xmlns:p14="http://schemas.microsoft.com/office/powerpoint/2010/main" val="7802930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41</a:t>
            </a:fld>
            <a:endParaRPr lang="de-DE" dirty="0"/>
          </a:p>
        </p:txBody>
      </p:sp>
    </p:spTree>
    <p:extLst>
      <p:ext uri="{BB962C8B-B14F-4D97-AF65-F5344CB8AC3E}">
        <p14:creationId xmlns:p14="http://schemas.microsoft.com/office/powerpoint/2010/main" val="7348252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42</a:t>
            </a:fld>
            <a:endParaRPr lang="de-DE" dirty="0"/>
          </a:p>
        </p:txBody>
      </p:sp>
    </p:spTree>
    <p:extLst>
      <p:ext uri="{BB962C8B-B14F-4D97-AF65-F5344CB8AC3E}">
        <p14:creationId xmlns:p14="http://schemas.microsoft.com/office/powerpoint/2010/main" val="1406497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883620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869598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60643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897642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483487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8.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spring.io/blog/2019/03/11/memory-footprint-of-the-jvm"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8.sv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10.sv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image" Target="../media/image12.sv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14.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hyperlink" Target="http://hg.openjdk.java.net/jdk/sandbox/" TargetMode="External"/><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hyperlink" Target="https://openjdk.java.net/jeps/8221173" TargetMode="External"/><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hyperlink" Target="https://twitter.com/tstuefe" TargetMode="External"/><Relationship Id="rId2" Type="http://schemas.openxmlformats.org/officeDocument/2006/relationships/notesSlide" Target="../notesSlides/notesSlide41.xml"/><Relationship Id="rId1" Type="http://schemas.openxmlformats.org/officeDocument/2006/relationships/slideLayout" Target="../slideLayouts/slideLayout21.xml"/><Relationship Id="rId5" Type="http://schemas.openxmlformats.org/officeDocument/2006/relationships/hyperlink" Target="https://stuefe.de/" TargetMode="External"/><Relationship Id="rId4" Type="http://schemas.openxmlformats.org/officeDocument/2006/relationships/hyperlink" Target="mailto:thomas.stuefe@sap.com"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a:xfrm>
            <a:off x="392328" y="2627578"/>
            <a:ext cx="10899174" cy="430887"/>
          </a:xfrm>
        </p:spPr>
        <p:txBody>
          <a:bodyPr/>
          <a:lstStyle/>
          <a:p>
            <a:r>
              <a:rPr lang="en-US" dirty="0"/>
              <a:t>Thomas Stüfe, SAP</a:t>
            </a:r>
          </a:p>
          <a:p>
            <a:pPr lvl="0"/>
            <a:r>
              <a:rPr lang="en-US" dirty="0"/>
              <a:t>Feb 01, 2020</a:t>
            </a:r>
          </a:p>
        </p:txBody>
      </p:sp>
      <p:sp>
        <p:nvSpPr>
          <p:cNvPr id="8" name="Presentation Title"/>
          <p:cNvSpPr>
            <a:spLocks noGrp="1"/>
          </p:cNvSpPr>
          <p:nvPr>
            <p:ph type="title"/>
          </p:nvPr>
        </p:nvSpPr>
        <p:spPr bwMode="gray">
          <a:xfrm>
            <a:off x="343232" y="1845826"/>
            <a:ext cx="10899174" cy="997196"/>
          </a:xfrm>
        </p:spPr>
        <p:txBody>
          <a:bodyPr/>
          <a:lstStyle/>
          <a:p>
            <a:r>
              <a:rPr lang="en-US" dirty="0"/>
              <a:t>Taming Metaspace</a:t>
            </a:r>
            <a:endParaRPr lang="de-DE" dirty="0">
              <a:solidFill>
                <a:schemeClr val="accent1"/>
              </a:solidFill>
            </a:endParaRPr>
          </a:p>
        </p:txBody>
      </p:sp>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7C996B5-5F96-4DA8-808F-17B8C6CD048C}"/>
              </a:ext>
            </a:extLst>
          </p:cNvPr>
          <p:cNvSpPr/>
          <p:nvPr/>
        </p:nvSpPr>
        <p:spPr bwMode="gray">
          <a:xfrm>
            <a:off x="1928549" y="3866174"/>
            <a:ext cx="1878680" cy="523702"/>
          </a:xfrm>
          <a:prstGeom prst="rect">
            <a:avLst/>
          </a:prstGeom>
          <a:solidFill>
            <a:schemeClr val="bg2"/>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itle"/>
          <p:cNvSpPr>
            <a:spLocks noGrp="1"/>
          </p:cNvSpPr>
          <p:nvPr>
            <p:ph type="title"/>
          </p:nvPr>
        </p:nvSpPr>
        <p:spPr bwMode="gray">
          <a:xfrm>
            <a:off x="504001" y="504000"/>
            <a:ext cx="11186476" cy="369332"/>
          </a:xfrm>
        </p:spPr>
        <p:txBody>
          <a:bodyPr/>
          <a:lstStyle/>
          <a:p>
            <a:r>
              <a:rPr lang="en-US" dirty="0"/>
              <a:t>Metaspace has two parts</a:t>
            </a:r>
            <a:endParaRPr lang="en-US" b="0" dirty="0"/>
          </a:p>
        </p:txBody>
      </p:sp>
      <p:sp>
        <p:nvSpPr>
          <p:cNvPr id="5" name="Rectangle 4">
            <a:extLst>
              <a:ext uri="{FF2B5EF4-FFF2-40B4-BE49-F238E27FC236}">
                <a16:creationId xmlns:a16="http://schemas.microsoft.com/office/drawing/2014/main" id="{CA161CED-D440-4720-904A-7EBE17E82B51}"/>
              </a:ext>
            </a:extLst>
          </p:cNvPr>
          <p:cNvSpPr/>
          <p:nvPr/>
        </p:nvSpPr>
        <p:spPr bwMode="gray">
          <a:xfrm>
            <a:off x="1928552" y="1949334"/>
            <a:ext cx="7572895" cy="523702"/>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a:ln>
                  <a:noFill/>
                </a:ln>
                <a:effectLst/>
                <a:uLnTx/>
                <a:uFillTx/>
                <a:ea typeface="Arial Unicode MS" pitchFamily="34" charset="-128"/>
                <a:cs typeface="Arial Unicode MS" pitchFamily="34" charset="-128"/>
              </a:rPr>
              <a:t>„Compressed“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class</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space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D52B4724-E7C5-4E34-BB12-B55C2EF1C9A8}"/>
              </a:ext>
            </a:extLst>
          </p:cNvPr>
          <p:cNvSpPr/>
          <p:nvPr/>
        </p:nvSpPr>
        <p:spPr bwMode="gray">
          <a:xfrm>
            <a:off x="1928550" y="3866174"/>
            <a:ext cx="1138845" cy="523702"/>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D1</a:t>
            </a:r>
          </a:p>
        </p:txBody>
      </p:sp>
      <p:sp>
        <p:nvSpPr>
          <p:cNvPr id="6" name="TextBox 5">
            <a:extLst>
              <a:ext uri="{FF2B5EF4-FFF2-40B4-BE49-F238E27FC236}">
                <a16:creationId xmlns:a16="http://schemas.microsoft.com/office/drawing/2014/main" id="{7C131697-5299-4555-8D49-FEB5809B1088}"/>
              </a:ext>
            </a:extLst>
          </p:cNvPr>
          <p:cNvSpPr txBox="1"/>
          <p:nvPr/>
        </p:nvSpPr>
        <p:spPr>
          <a:xfrm>
            <a:off x="7180298" y="3983487"/>
            <a:ext cx="232114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„non </a:t>
            </a:r>
            <a:r>
              <a:rPr lang="de-DE" sz="1800" kern="0" dirty="0" err="1">
                <a:ea typeface="Arial Unicode MS" pitchFamily="34" charset="-128"/>
                <a:cs typeface="Arial Unicode MS" pitchFamily="34" charset="-128"/>
              </a:rPr>
              <a:t>class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Metaspace</a:t>
            </a:r>
            <a:endParaRPr lang="de-DE" sz="1800" kern="0" dirty="0">
              <a:ea typeface="Arial Unicode MS" pitchFamily="34" charset="-128"/>
              <a:cs typeface="Arial Unicode MS" pitchFamily="34" charset="-128"/>
            </a:endParaRPr>
          </a:p>
        </p:txBody>
      </p:sp>
      <p:cxnSp>
        <p:nvCxnSpPr>
          <p:cNvPr id="10" name="Straight Arrow Connector 9">
            <a:extLst>
              <a:ext uri="{FF2B5EF4-FFF2-40B4-BE49-F238E27FC236}">
                <a16:creationId xmlns:a16="http://schemas.microsoft.com/office/drawing/2014/main" id="{75D720F5-B687-4775-915F-F44BFB6C126A}"/>
              </a:ext>
            </a:extLst>
          </p:cNvPr>
          <p:cNvCxnSpPr/>
          <p:nvPr/>
        </p:nvCxnSpPr>
        <p:spPr>
          <a:xfrm>
            <a:off x="2970711" y="1336399"/>
            <a:ext cx="0" cy="605843"/>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BF87E84-9647-4940-BB20-5EEC38B6DC22}"/>
              </a:ext>
            </a:extLst>
          </p:cNvPr>
          <p:cNvSpPr txBox="1"/>
          <p:nvPr/>
        </p:nvSpPr>
        <p:spPr>
          <a:xfrm>
            <a:off x="3129056" y="1304580"/>
            <a:ext cx="143629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Commit HWM</a:t>
            </a:r>
          </a:p>
        </p:txBody>
      </p:sp>
      <p:sp>
        <p:nvSpPr>
          <p:cNvPr id="14" name="Rectangle 13">
            <a:extLst>
              <a:ext uri="{FF2B5EF4-FFF2-40B4-BE49-F238E27FC236}">
                <a16:creationId xmlns:a16="http://schemas.microsoft.com/office/drawing/2014/main" id="{6F819739-B5CB-480A-AF61-6658F3F94C73}"/>
              </a:ext>
            </a:extLst>
          </p:cNvPr>
          <p:cNvSpPr/>
          <p:nvPr/>
        </p:nvSpPr>
        <p:spPr bwMode="gray">
          <a:xfrm>
            <a:off x="1928550" y="1949334"/>
            <a:ext cx="1042161" cy="523702"/>
          </a:xfrm>
          <a:prstGeom prst="rect">
            <a:avLst/>
          </a:prstGeom>
          <a:solidFill>
            <a:schemeClr val="bg2"/>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7597A6E8-B6EE-466C-89EA-5D192A701B80}"/>
              </a:ext>
            </a:extLst>
          </p:cNvPr>
          <p:cNvSpPr/>
          <p:nvPr/>
        </p:nvSpPr>
        <p:spPr bwMode="gray">
          <a:xfrm>
            <a:off x="1928550" y="1949334"/>
            <a:ext cx="232759" cy="523702"/>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a:ln>
                  <a:noFill/>
                </a:ln>
                <a:effectLst/>
                <a:uLnTx/>
                <a:uFillTx/>
                <a:ea typeface="Arial Unicode MS" pitchFamily="34" charset="-128"/>
                <a:cs typeface="Arial Unicode MS" pitchFamily="34" charset="-128"/>
              </a:rPr>
              <a:t>K1</a:t>
            </a:r>
          </a:p>
        </p:txBody>
      </p:sp>
      <p:sp>
        <p:nvSpPr>
          <p:cNvPr id="20" name="TextBox 19">
            <a:extLst>
              <a:ext uri="{FF2B5EF4-FFF2-40B4-BE49-F238E27FC236}">
                <a16:creationId xmlns:a16="http://schemas.microsoft.com/office/drawing/2014/main" id="{A32770F9-63B6-47E1-9252-567A4D3297AF}"/>
              </a:ext>
            </a:extLst>
          </p:cNvPr>
          <p:cNvSpPr txBox="1"/>
          <p:nvPr/>
        </p:nvSpPr>
        <p:spPr>
          <a:xfrm>
            <a:off x="6143542" y="3983486"/>
            <a:ext cx="257694"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a:t>
            </a:r>
          </a:p>
        </p:txBody>
      </p:sp>
      <p:sp>
        <p:nvSpPr>
          <p:cNvPr id="24" name="Rectangle 23">
            <a:extLst>
              <a:ext uri="{FF2B5EF4-FFF2-40B4-BE49-F238E27FC236}">
                <a16:creationId xmlns:a16="http://schemas.microsoft.com/office/drawing/2014/main" id="{854F2824-B0F0-4A96-A109-3BDFA2CBE5B1}"/>
              </a:ext>
            </a:extLst>
          </p:cNvPr>
          <p:cNvSpPr/>
          <p:nvPr/>
        </p:nvSpPr>
        <p:spPr bwMode="gray">
          <a:xfrm>
            <a:off x="4001188" y="3866174"/>
            <a:ext cx="1878680" cy="523702"/>
          </a:xfrm>
          <a:prstGeom prst="rect">
            <a:avLst/>
          </a:prstGeom>
          <a:solidFill>
            <a:schemeClr val="bg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1132356E-F777-40EB-BF9E-839B8F3614C9}"/>
              </a:ext>
            </a:extLst>
          </p:cNvPr>
          <p:cNvSpPr/>
          <p:nvPr/>
        </p:nvSpPr>
        <p:spPr bwMode="gray">
          <a:xfrm>
            <a:off x="4001188" y="3866174"/>
            <a:ext cx="1485211" cy="523702"/>
          </a:xfrm>
          <a:prstGeom prst="rect">
            <a:avLst/>
          </a:prstGeom>
          <a:solidFill>
            <a:schemeClr val="bg2"/>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6C76E941-CDB7-44C1-BAAC-47917E5DF77E}"/>
              </a:ext>
            </a:extLst>
          </p:cNvPr>
          <p:cNvSpPr/>
          <p:nvPr/>
        </p:nvSpPr>
        <p:spPr bwMode="gray">
          <a:xfrm>
            <a:off x="3067396" y="3866174"/>
            <a:ext cx="739834" cy="523702"/>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D2</a:t>
            </a:r>
          </a:p>
        </p:txBody>
      </p:sp>
      <p:sp>
        <p:nvSpPr>
          <p:cNvPr id="27" name="Rectangle 26">
            <a:extLst>
              <a:ext uri="{FF2B5EF4-FFF2-40B4-BE49-F238E27FC236}">
                <a16:creationId xmlns:a16="http://schemas.microsoft.com/office/drawing/2014/main" id="{A6C17E9F-CE32-4144-AB85-E620D5A6227B}"/>
              </a:ext>
            </a:extLst>
          </p:cNvPr>
          <p:cNvSpPr/>
          <p:nvPr/>
        </p:nvSpPr>
        <p:spPr bwMode="gray">
          <a:xfrm>
            <a:off x="3976250" y="3866174"/>
            <a:ext cx="739834" cy="523702"/>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D2</a:t>
            </a:r>
          </a:p>
        </p:txBody>
      </p:sp>
      <p:sp>
        <p:nvSpPr>
          <p:cNvPr id="28" name="Rectangle 27">
            <a:extLst>
              <a:ext uri="{FF2B5EF4-FFF2-40B4-BE49-F238E27FC236}">
                <a16:creationId xmlns:a16="http://schemas.microsoft.com/office/drawing/2014/main" id="{AF3AFF40-E0A5-488F-9B6F-FCD92147CBA0}"/>
              </a:ext>
            </a:extLst>
          </p:cNvPr>
          <p:cNvSpPr/>
          <p:nvPr/>
        </p:nvSpPr>
        <p:spPr bwMode="gray">
          <a:xfrm>
            <a:off x="2161309" y="1942242"/>
            <a:ext cx="306588" cy="530794"/>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a:ln>
                  <a:noFill/>
                </a:ln>
                <a:effectLst/>
                <a:uLnTx/>
                <a:uFillTx/>
                <a:ea typeface="Arial Unicode MS" pitchFamily="34" charset="-128"/>
                <a:cs typeface="Arial Unicode MS" pitchFamily="34" charset="-128"/>
              </a:rPr>
              <a:t>K2</a:t>
            </a:r>
          </a:p>
        </p:txBody>
      </p:sp>
      <p:sp>
        <p:nvSpPr>
          <p:cNvPr id="29" name="TextBox 28">
            <a:extLst>
              <a:ext uri="{FF2B5EF4-FFF2-40B4-BE49-F238E27FC236}">
                <a16:creationId xmlns:a16="http://schemas.microsoft.com/office/drawing/2014/main" id="{A2068E41-9637-48F9-BC83-93482A273218}"/>
              </a:ext>
            </a:extLst>
          </p:cNvPr>
          <p:cNvSpPr txBox="1"/>
          <p:nvPr/>
        </p:nvSpPr>
        <p:spPr>
          <a:xfrm>
            <a:off x="1345425" y="4923885"/>
            <a:ext cx="6242861" cy="101566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Sizes per </a:t>
            </a:r>
            <a:r>
              <a:rPr lang="de-DE" sz="1200" kern="0" dirty="0" err="1">
                <a:ea typeface="Arial Unicode MS" pitchFamily="34" charset="-128"/>
                <a:cs typeface="Arial Unicode MS" pitchFamily="34" charset="-128"/>
              </a:rPr>
              <a:t>class</a:t>
            </a:r>
            <a:r>
              <a:rPr lang="de-DE" sz="12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Arial" panose="020B0604020202020204" pitchFamily="34" charset="0"/>
              <a:buChar char="•"/>
            </a:pPr>
            <a:r>
              <a:rPr lang="de-DE" sz="1200" kern="0" dirty="0">
                <a:ea typeface="Arial Unicode MS" pitchFamily="34" charset="-128"/>
                <a:cs typeface="Arial Unicode MS" pitchFamily="34" charset="-128"/>
              </a:rPr>
              <a:t>~1K </a:t>
            </a:r>
            <a:r>
              <a:rPr lang="de-DE" sz="1200" kern="0" dirty="0" err="1">
                <a:ea typeface="Arial Unicode MS" pitchFamily="34" charset="-128"/>
                <a:cs typeface="Arial Unicode MS" pitchFamily="34" charset="-128"/>
              </a:rPr>
              <a:t>Klass</a:t>
            </a:r>
            <a:r>
              <a:rPr lang="de-DE" sz="1200" kern="0" dirty="0">
                <a:ea typeface="Arial Unicode MS" pitchFamily="34" charset="-128"/>
                <a:cs typeface="Arial Unicode MS" pitchFamily="34" charset="-128"/>
              </a:rPr>
              <a:t> (500+ … 500K)</a:t>
            </a:r>
          </a:p>
          <a:p>
            <a:pPr marL="285750" indent="-285750" fontAlgn="base">
              <a:spcBef>
                <a:spcPct val="50000"/>
              </a:spcBef>
              <a:spcAft>
                <a:spcPct val="0"/>
              </a:spcAft>
              <a:buClr>
                <a:srgbClr val="F0AB00"/>
              </a:buClr>
              <a:buSzPct val="80000"/>
              <a:buFont typeface="Arial" panose="020B0604020202020204" pitchFamily="34" charset="0"/>
              <a:buChar char="•"/>
            </a:pPr>
            <a:r>
              <a:rPr lang="de-DE" sz="1200" kern="0" dirty="0">
                <a:ea typeface="Arial Unicode MS" pitchFamily="34" charset="-128"/>
                <a:cs typeface="Arial Unicode MS" pitchFamily="34" charset="-128"/>
              </a:rPr>
              <a:t>~6K non-</a:t>
            </a:r>
            <a:r>
              <a:rPr lang="de-DE" sz="1200" kern="0" dirty="0" err="1">
                <a:ea typeface="Arial Unicode MS" pitchFamily="34" charset="-128"/>
                <a:cs typeface="Arial Unicode MS" pitchFamily="34" charset="-128"/>
              </a:rPr>
              <a:t>class</a:t>
            </a:r>
            <a:r>
              <a:rPr lang="de-DE" sz="1200" kern="0" dirty="0">
                <a:ea typeface="Arial Unicode MS" pitchFamily="34" charset="-128"/>
                <a:cs typeface="Arial Unicode MS" pitchFamily="34" charset="-128"/>
              </a:rPr>
              <a:t> (~2K … </a:t>
            </a:r>
            <a:r>
              <a:rPr lang="de-DE" sz="1200" kern="0" dirty="0" err="1">
                <a:ea typeface="Arial Unicode MS" pitchFamily="34" charset="-128"/>
                <a:cs typeface="Arial Unicode MS" pitchFamily="34" charset="-128"/>
              </a:rPr>
              <a:t>xxK</a:t>
            </a:r>
            <a:r>
              <a:rPr lang="de-DE" sz="1200" kern="0" dirty="0">
                <a:ea typeface="Arial Unicode MS" pitchFamily="34" charset="-128"/>
                <a:cs typeface="Arial Unicode MS" pitchFamily="34" charset="-128"/>
              </a:rPr>
              <a:t>)</a:t>
            </a:r>
          </a:p>
          <a:p>
            <a:pPr marL="830138" lvl="1" indent="-285750" fontAlgn="base">
              <a:spcBef>
                <a:spcPct val="50000"/>
              </a:spcBef>
              <a:spcAft>
                <a:spcPct val="0"/>
              </a:spcAft>
              <a:buClr>
                <a:srgbClr val="F0AB00"/>
              </a:buClr>
              <a:buSzPct val="80000"/>
              <a:buFont typeface="Arial" panose="020B0604020202020204" pitchFamily="34" charset="0"/>
              <a:buChar char="•"/>
            </a:pPr>
            <a:endParaRPr lang="de-DE" sz="1200" kern="0" dirty="0">
              <a:ea typeface="Arial Unicode MS" pitchFamily="34" charset="-128"/>
              <a:cs typeface="Arial Unicode MS" pitchFamily="34" charset="-128"/>
            </a:endParaRPr>
          </a:p>
        </p:txBody>
      </p:sp>
      <p:sp>
        <p:nvSpPr>
          <p:cNvPr id="30" name="TextBox 29">
            <a:extLst>
              <a:ext uri="{FF2B5EF4-FFF2-40B4-BE49-F238E27FC236}">
                <a16:creationId xmlns:a16="http://schemas.microsoft.com/office/drawing/2014/main" id="{8A9FAAD3-E591-4CD5-8D05-9C72EC0D95B8}"/>
              </a:ext>
            </a:extLst>
          </p:cNvPr>
          <p:cNvSpPr txBox="1"/>
          <p:nvPr/>
        </p:nvSpPr>
        <p:spPr>
          <a:xfrm>
            <a:off x="504001" y="1949334"/>
            <a:ext cx="1042163"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Klass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structures</a:t>
            </a:r>
            <a:endParaRPr lang="de-DE" sz="1800" kern="0" dirty="0">
              <a:ea typeface="Arial Unicode MS" pitchFamily="34" charset="-128"/>
              <a:cs typeface="Arial Unicode MS" pitchFamily="34" charset="-128"/>
            </a:endParaRPr>
          </a:p>
        </p:txBody>
      </p:sp>
      <p:sp>
        <p:nvSpPr>
          <p:cNvPr id="31" name="TextBox 30">
            <a:extLst>
              <a:ext uri="{FF2B5EF4-FFF2-40B4-BE49-F238E27FC236}">
                <a16:creationId xmlns:a16="http://schemas.microsoft.com/office/drawing/2014/main" id="{5510508D-92C8-44A5-9403-40A9DE04A208}"/>
              </a:ext>
            </a:extLst>
          </p:cNvPr>
          <p:cNvSpPr txBox="1"/>
          <p:nvPr/>
        </p:nvSpPr>
        <p:spPr>
          <a:xfrm>
            <a:off x="504000" y="3835878"/>
            <a:ext cx="113884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Everything</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else</a:t>
            </a:r>
            <a:endParaRPr lang="de-DE" sz="1800" kern="0" dirty="0">
              <a:ea typeface="Arial Unicode MS" pitchFamily="34" charset="-128"/>
              <a:cs typeface="Arial Unicode MS" pitchFamily="34" charset="-128"/>
            </a:endParaRPr>
          </a:p>
        </p:txBody>
      </p:sp>
      <p:sp>
        <p:nvSpPr>
          <p:cNvPr id="2" name="Left Brace 1">
            <a:extLst>
              <a:ext uri="{FF2B5EF4-FFF2-40B4-BE49-F238E27FC236}">
                <a16:creationId xmlns:a16="http://schemas.microsoft.com/office/drawing/2014/main" id="{9F62B4B3-7C3C-40D5-B7DE-F04FAEAFCE85}"/>
              </a:ext>
            </a:extLst>
          </p:cNvPr>
          <p:cNvSpPr/>
          <p:nvPr/>
        </p:nvSpPr>
        <p:spPr>
          <a:xfrm rot="16200000">
            <a:off x="5576498" y="-908172"/>
            <a:ext cx="276999" cy="7572896"/>
          </a:xfrm>
          <a:prstGeom prst="leftBrace">
            <a:avLst/>
          </a:prstGeom>
          <a:noFill/>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167ED6A7-859E-4406-9949-3ABA56461B0A}"/>
              </a:ext>
            </a:extLst>
          </p:cNvPr>
          <p:cNvSpPr txBox="1"/>
          <p:nvPr/>
        </p:nvSpPr>
        <p:spPr>
          <a:xfrm>
            <a:off x="3728255" y="3057818"/>
            <a:ext cx="3860031" cy="69249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latin typeface="Courier New" panose="02070309020205020404" pitchFamily="49" charset="0"/>
                <a:ea typeface="Arial Unicode MS" pitchFamily="34" charset="-128"/>
                <a:cs typeface="Courier New" panose="02070309020205020404" pitchFamily="49" charset="0"/>
              </a:rPr>
              <a:t>-</a:t>
            </a:r>
            <a:r>
              <a:rPr lang="de-DE" sz="1800" kern="0" dirty="0" err="1">
                <a:latin typeface="Courier New" panose="02070309020205020404" pitchFamily="49" charset="0"/>
                <a:ea typeface="Arial Unicode MS" pitchFamily="34" charset="-128"/>
                <a:cs typeface="Courier New" panose="02070309020205020404" pitchFamily="49" charset="0"/>
              </a:rPr>
              <a:t>XX:CompressedClassSpaceSize</a:t>
            </a:r>
            <a:endParaRPr lang="de-DE" sz="1800"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endParaRPr lang="en-US" sz="1800" kern="0" dirty="0" err="1">
              <a:latin typeface="Courier New" panose="02070309020205020404" pitchFamily="49"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2922787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Limits</a:t>
            </a:r>
            <a:endParaRPr lang="en-US" b="0" dirty="0"/>
          </a:p>
        </p:txBody>
      </p:sp>
      <p:sp>
        <p:nvSpPr>
          <p:cNvPr id="13" name="TextBox 12">
            <a:extLst>
              <a:ext uri="{FF2B5EF4-FFF2-40B4-BE49-F238E27FC236}">
                <a16:creationId xmlns:a16="http://schemas.microsoft.com/office/drawing/2014/main" id="{2005A550-2E20-4C68-8503-09A4FD141170}"/>
              </a:ext>
            </a:extLst>
          </p:cNvPr>
          <p:cNvSpPr txBox="1"/>
          <p:nvPr/>
        </p:nvSpPr>
        <p:spPr>
          <a:xfrm>
            <a:off x="625026" y="1246910"/>
            <a:ext cx="10829912" cy="401648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de-DE" sz="1800" b="1" kern="0" dirty="0" err="1">
                <a:ea typeface="Arial Unicode MS" pitchFamily="34" charset="-128"/>
                <a:cs typeface="Arial Unicode MS" pitchFamily="34" charset="-128"/>
              </a:rPr>
              <a:t>CompressedClassSpaceSize</a:t>
            </a:r>
            <a:r>
              <a:rPr lang="de-DE" sz="1800" kern="0" dirty="0">
                <a:ea typeface="Arial Unicode MS" pitchFamily="34" charset="-128"/>
                <a:cs typeface="Arial Unicode MS" pitchFamily="34" charset="-128"/>
              </a:rPr>
              <a:t>:</a:t>
            </a:r>
          </a:p>
          <a:p>
            <a:pPr marL="830138" lvl="1"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Reserved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size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of</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compressed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class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space</a:t>
            </a:r>
            <a:r>
              <a:rPr lang="de-DE" sz="1800" kern="0" dirty="0">
                <a:ea typeface="Arial Unicode MS" pitchFamily="34" charset="-128"/>
                <a:cs typeface="Arial Unicode MS" pitchFamily="34" charset="-128"/>
              </a:rPr>
              <a:t>. Max 3G.</a:t>
            </a:r>
          </a:p>
          <a:p>
            <a:pPr marL="830138" lvl="1" indent="-285750" fontAlgn="base">
              <a:spcBef>
                <a:spcPct val="50000"/>
              </a:spcBef>
              <a:spcAft>
                <a:spcPct val="0"/>
              </a:spcAft>
              <a:buClr>
                <a:srgbClr val="F0AB00"/>
              </a:buClr>
              <a:buSzPct val="80000"/>
              <a:buFontTx/>
              <a:buChar char="-"/>
            </a:pPr>
            <a:r>
              <a:rPr lang="de-DE" sz="1800" kern="0" dirty="0" err="1">
                <a:ea typeface="Arial Unicode MS" pitchFamily="34" charset="-128"/>
                <a:cs typeface="Arial Unicode MS" pitchFamily="34" charset="-128"/>
              </a:rPr>
              <a:t>Has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specified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If</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omitted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defaults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1G (~ 1 </a:t>
            </a:r>
            <a:r>
              <a:rPr lang="de-DE" sz="1800" kern="0" dirty="0" err="1">
                <a:ea typeface="Arial Unicode MS" pitchFamily="34" charset="-128"/>
                <a:cs typeface="Arial Unicode MS" pitchFamily="34" charset="-128"/>
              </a:rPr>
              <a:t>million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classes</a:t>
            </a:r>
            <a:r>
              <a:rPr lang="de-DE"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b="1" kern="0" dirty="0" err="1">
                <a:ea typeface="Arial Unicode MS" pitchFamily="34" charset="-128"/>
                <a:cs typeface="Arial Unicode MS" pitchFamily="34" charset="-128"/>
              </a:rPr>
              <a:t>MaxMetaspaceSize</a:t>
            </a:r>
            <a:endParaRPr lang="de-DE" sz="1800" b="1"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Limits </a:t>
            </a:r>
            <a:r>
              <a:rPr lang="de-DE" sz="1800" kern="0" dirty="0" err="1">
                <a:ea typeface="Arial Unicode MS" pitchFamily="34" charset="-128"/>
                <a:cs typeface="Arial Unicode MS" pitchFamily="34" charset="-128"/>
              </a:rPr>
              <a:t>sum</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of</a:t>
            </a:r>
            <a:r>
              <a:rPr lang="de-DE" sz="1800" kern="0" dirty="0">
                <a:ea typeface="Arial Unicode MS" pitchFamily="34" charset="-128"/>
                <a:cs typeface="Arial Unicode MS" pitchFamily="34" charset="-128"/>
              </a:rPr>
              <a:t> all </a:t>
            </a:r>
            <a:r>
              <a:rPr lang="de-DE" sz="1800" kern="0" dirty="0" err="1">
                <a:ea typeface="Arial Unicode MS" pitchFamily="34" charset="-128"/>
                <a:cs typeface="Arial Unicode MS" pitchFamily="34" charset="-128"/>
              </a:rPr>
              <a:t>committed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space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class</a:t>
            </a:r>
            <a:r>
              <a:rPr lang="de-DE" sz="1800" kern="0" dirty="0">
                <a:ea typeface="Arial Unicode MS" pitchFamily="34" charset="-128"/>
                <a:cs typeface="Arial Unicode MS" pitchFamily="34" charset="-128"/>
              </a:rPr>
              <a:t> + </a:t>
            </a:r>
            <a:r>
              <a:rPr lang="de-DE" sz="1800" kern="0" dirty="0" err="1">
                <a:ea typeface="Arial Unicode MS" pitchFamily="34" charset="-128"/>
                <a:cs typeface="Arial Unicode MS" pitchFamily="34" charset="-128"/>
              </a:rPr>
              <a:t>nonclass</a:t>
            </a:r>
            <a:r>
              <a:rPr lang="de-DE" sz="1800" kern="0" dirty="0">
                <a:ea typeface="Arial Unicode MS" pitchFamily="34" charset="-128"/>
                <a:cs typeface="Arial Unicode MS" pitchFamily="34" charset="-128"/>
              </a:rPr>
              <a:t>)</a:t>
            </a:r>
          </a:p>
          <a:p>
            <a:pPr marL="830138" lvl="1"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Default infinite.</a:t>
            </a:r>
          </a:p>
          <a:p>
            <a:pPr marL="830138" lvl="1" indent="-285750" fontAlgn="base">
              <a:spcBef>
                <a:spcPct val="50000"/>
              </a:spcBef>
              <a:spcAft>
                <a:spcPct val="0"/>
              </a:spcAft>
              <a:buClr>
                <a:srgbClr val="F0AB00"/>
              </a:buClr>
              <a:buSzPct val="80000"/>
              <a:buFont typeface="Arial" panose="020B0604020202020204" pitchFamily="34" charset="0"/>
              <a:buChar char="•"/>
            </a:pPr>
            <a:endParaRPr lang="de-DE"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Sizing</a:t>
            </a:r>
            <a:r>
              <a:rPr lang="de-DE" sz="1800" kern="0" dirty="0">
                <a:ea typeface="Arial Unicode MS" pitchFamily="34" charset="-128"/>
                <a:cs typeface="Arial Unicode MS" pitchFamily="34" charset="-128"/>
              </a:rPr>
              <a:t>:</a:t>
            </a:r>
          </a:p>
          <a:p>
            <a:pPr marL="830138" lvl="1"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Undersizing</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can</a:t>
            </a:r>
            <a:r>
              <a:rPr lang="de-DE" sz="1800" kern="0" dirty="0">
                <a:ea typeface="Arial Unicode MS" pitchFamily="34" charset="-128"/>
                <a:cs typeface="Arial Unicode MS" pitchFamily="34" charset="-128"/>
              </a:rPr>
              <a:t> hurt (OOMs, GCs)</a:t>
            </a:r>
          </a:p>
          <a:p>
            <a:pPr marL="830138" lvl="1"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Oversizing</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is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usually</a:t>
            </a:r>
            <a:r>
              <a:rPr lang="de-DE" sz="1800" kern="0" dirty="0">
                <a:ea typeface="Arial Unicode MS" pitchFamily="34" charset="-128"/>
                <a:cs typeface="Arial Unicode MS" pitchFamily="34" charset="-128"/>
              </a:rPr>
              <a:t> not a </a:t>
            </a:r>
            <a:r>
              <a:rPr lang="de-DE" sz="1800" kern="0" dirty="0" err="1">
                <a:ea typeface="Arial Unicode MS" pitchFamily="34" charset="-128"/>
                <a:cs typeface="Arial Unicode MS" pitchFamily="34" charset="-128"/>
              </a:rPr>
              <a:t>problem</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When</a:t>
            </a:r>
            <a:r>
              <a:rPr lang="de-DE" sz="1800" kern="0" dirty="0">
                <a:ea typeface="Arial Unicode MS" pitchFamily="34" charset="-128"/>
                <a:cs typeface="Arial Unicode MS" pitchFamily="34" charset="-128"/>
              </a:rPr>
              <a:t> in </a:t>
            </a:r>
            <a:r>
              <a:rPr lang="de-DE" sz="1800" kern="0" dirty="0" err="1">
                <a:ea typeface="Arial Unicode MS" pitchFamily="34" charset="-128"/>
                <a:cs typeface="Arial Unicode MS" pitchFamily="34" charset="-128"/>
              </a:rPr>
              <a:t>doubt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keep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the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defaults</a:t>
            </a:r>
            <a:r>
              <a:rPr lang="de-DE" sz="1800" kern="0" dirty="0">
                <a:ea typeface="Arial Unicode MS" pitchFamily="34" charset="-128"/>
                <a:cs typeface="Arial Unicode MS" pitchFamily="34" charset="-128"/>
              </a:rPr>
              <a:t>.</a:t>
            </a:r>
          </a:p>
        </p:txBody>
      </p:sp>
    </p:spTree>
    <p:extLst>
      <p:ext uri="{BB962C8B-B14F-4D97-AF65-F5344CB8AC3E}">
        <p14:creationId xmlns:p14="http://schemas.microsoft.com/office/powerpoint/2010/main" val="3195234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a:bodyPr>
          <a:lstStyle/>
          <a:p>
            <a:pPr lvl="1"/>
            <a:r>
              <a:rPr lang="en-US" dirty="0"/>
              <a:t>GC is blind to Metaspace consumption, so we need to periodically check if classes can be collected</a:t>
            </a:r>
          </a:p>
          <a:p>
            <a:pPr lvl="1"/>
            <a:endParaRPr lang="en-US" dirty="0"/>
          </a:p>
          <a:p>
            <a:pPr lvl="1"/>
            <a:r>
              <a:rPr lang="en-US" dirty="0"/>
              <a:t>When sum of committed Metaspace reaches a threshold, further allocations are delayed until a GC is done. Maybe we can collect some loaders and release their Metaspace?</a:t>
            </a:r>
          </a:p>
          <a:p>
            <a:pPr lvl="2"/>
            <a:r>
              <a:rPr lang="en-US" dirty="0"/>
              <a:t>Threshold may go up or down depending on how the GC went</a:t>
            </a:r>
          </a:p>
          <a:p>
            <a:pPr lvl="1"/>
            <a:endParaRPr lang="en-US" dirty="0"/>
          </a:p>
          <a:p>
            <a:pPr lvl="1"/>
            <a:r>
              <a:rPr lang="en-US" dirty="0"/>
              <a:t>We also attempt a GC before throwing a Metaspace OOM </a:t>
            </a:r>
          </a:p>
          <a:p>
            <a:pPr lvl="1"/>
            <a:endParaRPr lang="en-US" dirty="0"/>
          </a:p>
          <a:p>
            <a:pPr lvl="1"/>
            <a:r>
              <a:rPr lang="en-US" i="1" dirty="0" err="1"/>
              <a:t>MetaspaceSize</a:t>
            </a:r>
            <a:r>
              <a:rPr lang="en-US" dirty="0"/>
              <a:t> sets the initial threshold value</a:t>
            </a:r>
          </a:p>
          <a:p>
            <a:pPr lvl="2"/>
            <a:r>
              <a:rPr lang="en-US" dirty="0"/>
              <a:t>Set to a large value (e.g. max) to disable threshold </a:t>
            </a:r>
          </a:p>
        </p:txBody>
      </p:sp>
      <p:sp>
        <p:nvSpPr>
          <p:cNvPr id="4" name="Title"/>
          <p:cNvSpPr>
            <a:spLocks noGrp="1"/>
          </p:cNvSpPr>
          <p:nvPr>
            <p:ph type="title"/>
          </p:nvPr>
        </p:nvSpPr>
        <p:spPr bwMode="gray">
          <a:xfrm>
            <a:off x="504001" y="504000"/>
            <a:ext cx="11186476" cy="738664"/>
          </a:xfrm>
        </p:spPr>
        <p:txBody>
          <a:bodyPr/>
          <a:lstStyle/>
          <a:p>
            <a:r>
              <a:rPr lang="en-US" dirty="0"/>
              <a:t>Metaspace induced GCs</a:t>
            </a:r>
            <a:br>
              <a:rPr lang="en-US" dirty="0"/>
            </a:br>
            <a:endParaRPr lang="en-US" b="0" dirty="0"/>
          </a:p>
        </p:txBody>
      </p:sp>
    </p:spTree>
    <p:extLst>
      <p:ext uri="{BB962C8B-B14F-4D97-AF65-F5344CB8AC3E}">
        <p14:creationId xmlns:p14="http://schemas.microsoft.com/office/powerpoint/2010/main" val="1536053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t>Current implementation</a:t>
            </a:r>
            <a:br>
              <a:rPr lang="en-US" dirty="0"/>
            </a:br>
            <a:endParaRPr lang="en-US" sz="2000" dirty="0">
              <a:solidFill>
                <a:schemeClr val="accent1"/>
              </a:solidFill>
            </a:endParaRPr>
          </a:p>
        </p:txBody>
      </p:sp>
    </p:spTree>
    <p:extLst>
      <p:ext uri="{BB962C8B-B14F-4D97-AF65-F5344CB8AC3E}">
        <p14:creationId xmlns:p14="http://schemas.microsoft.com/office/powerpoint/2010/main" val="1834762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a:t>Current implementation (1)</a:t>
            </a:r>
            <a:br>
              <a:rPr lang="en-US" dirty="0"/>
            </a:br>
            <a:r>
              <a:rPr lang="en-US" sz="1800" b="0" dirty="0"/>
              <a:t>(much simplified)</a:t>
            </a:r>
            <a:endParaRPr lang="en-US" b="0" dirty="0"/>
          </a:p>
        </p:txBody>
      </p:sp>
      <p:sp>
        <p:nvSpPr>
          <p:cNvPr id="36" name="Oval 35">
            <a:extLst>
              <a:ext uri="{FF2B5EF4-FFF2-40B4-BE49-F238E27FC236}">
                <a16:creationId xmlns:a16="http://schemas.microsoft.com/office/drawing/2014/main" id="{E784BACF-CC1C-4E10-B785-6FCBE8048AAD}"/>
              </a:ext>
            </a:extLst>
          </p:cNvPr>
          <p:cNvSpPr/>
          <p:nvPr/>
        </p:nvSpPr>
        <p:spPr bwMode="gray">
          <a:xfrm>
            <a:off x="2697977" y="1895693"/>
            <a:ext cx="1803222" cy="1138453"/>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5" name="Oval 64">
            <a:extLst>
              <a:ext uri="{FF2B5EF4-FFF2-40B4-BE49-F238E27FC236}">
                <a16:creationId xmlns:a16="http://schemas.microsoft.com/office/drawing/2014/main" id="{FFF8AFB3-86FC-432E-96B9-76F10D662322}"/>
              </a:ext>
            </a:extLst>
          </p:cNvPr>
          <p:cNvSpPr/>
          <p:nvPr/>
        </p:nvSpPr>
        <p:spPr bwMode="gray">
          <a:xfrm>
            <a:off x="-4128014" y="-53641"/>
            <a:ext cx="1504604" cy="646331"/>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B</a:t>
            </a:r>
          </a:p>
        </p:txBody>
      </p:sp>
      <p:sp>
        <p:nvSpPr>
          <p:cNvPr id="69" name="Rectangle 68">
            <a:extLst>
              <a:ext uri="{FF2B5EF4-FFF2-40B4-BE49-F238E27FC236}">
                <a16:creationId xmlns:a16="http://schemas.microsoft.com/office/drawing/2014/main" id="{40AF7498-24DC-425E-A8A7-7DB8A5BEC06F}"/>
              </a:ext>
            </a:extLst>
          </p:cNvPr>
          <p:cNvSpPr/>
          <p:nvPr/>
        </p:nvSpPr>
        <p:spPr bwMode="gray">
          <a:xfrm>
            <a:off x="4808768" y="2209286"/>
            <a:ext cx="3227867" cy="511265"/>
          </a:xfrm>
          <a:prstGeom prst="rect">
            <a:avLst/>
          </a:prstGeom>
          <a:solidFill>
            <a:schemeClr val="accent1">
              <a:lumMod val="20000"/>
              <a:lumOff val="8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 name="Straight Arrow Connector 2">
            <a:extLst>
              <a:ext uri="{FF2B5EF4-FFF2-40B4-BE49-F238E27FC236}">
                <a16:creationId xmlns:a16="http://schemas.microsoft.com/office/drawing/2014/main" id="{0E07526F-768C-4165-B7FA-B23687884FDE}"/>
              </a:ext>
            </a:extLst>
          </p:cNvPr>
          <p:cNvCxnSpPr/>
          <p:nvPr/>
        </p:nvCxnSpPr>
        <p:spPr>
          <a:xfrm flipV="1">
            <a:off x="6097239" y="2790065"/>
            <a:ext cx="0" cy="488162"/>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E40CF0E-2C38-437F-A3C1-75726BB5F1E3}"/>
              </a:ext>
            </a:extLst>
          </p:cNvPr>
          <p:cNvSpPr/>
          <p:nvPr/>
        </p:nvSpPr>
        <p:spPr bwMode="gray">
          <a:xfrm>
            <a:off x="4808768" y="2209286"/>
            <a:ext cx="1288471" cy="511265"/>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8063DF9E-51A5-4DF8-897F-5E36738630CD}"/>
              </a:ext>
            </a:extLst>
          </p:cNvPr>
          <p:cNvSpPr txBox="1"/>
          <p:nvPr/>
        </p:nvSpPr>
        <p:spPr>
          <a:xfrm>
            <a:off x="6262400" y="3034146"/>
            <a:ext cx="32060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top</a:t>
            </a:r>
          </a:p>
        </p:txBody>
      </p:sp>
      <p:sp>
        <p:nvSpPr>
          <p:cNvPr id="10" name="TextBox 9">
            <a:extLst>
              <a:ext uri="{FF2B5EF4-FFF2-40B4-BE49-F238E27FC236}">
                <a16:creationId xmlns:a16="http://schemas.microsoft.com/office/drawing/2014/main" id="{6FD3243D-9373-4C04-B301-99CAC7F7F7D0}"/>
              </a:ext>
            </a:extLst>
          </p:cNvPr>
          <p:cNvSpPr txBox="1"/>
          <p:nvPr/>
        </p:nvSpPr>
        <p:spPr>
          <a:xfrm>
            <a:off x="1255222" y="4314305"/>
            <a:ext cx="9393382" cy="152349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Loader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owns</a:t>
            </a:r>
            <a:r>
              <a:rPr lang="de-DE" sz="1800" kern="0" dirty="0">
                <a:ea typeface="Arial Unicode MS" pitchFamily="34" charset="-128"/>
                <a:cs typeface="Arial Unicode MS" pitchFamily="34" charset="-128"/>
              </a:rPr>
              <a:t> a </a:t>
            </a:r>
            <a:r>
              <a:rPr lang="de-DE" sz="1800" kern="0" dirty="0" err="1">
                <a:ea typeface="Arial Unicode MS" pitchFamily="34" charset="-128"/>
                <a:cs typeface="Arial Unicode MS" pitchFamily="34" charset="-128"/>
              </a:rPr>
              <a:t>chunk</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of</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memory</a:t>
            </a:r>
            <a:r>
              <a:rPr lang="de-DE"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Allocates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from</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it</a:t>
            </a:r>
            <a:r>
              <a:rPr lang="de-DE" sz="1800" kern="0" dirty="0">
                <a:ea typeface="Arial Unicode MS" pitchFamily="34" charset="-128"/>
                <a:cs typeface="Arial Unicode MS" pitchFamily="34" charset="-128"/>
              </a:rPr>
              <a:t> via </a:t>
            </a:r>
            <a:r>
              <a:rPr lang="de-DE" sz="1800" kern="0" dirty="0" err="1">
                <a:ea typeface="Arial Unicode MS" pitchFamily="34" charset="-128"/>
                <a:cs typeface="Arial Unicode MS" pitchFamily="34" charset="-128"/>
              </a:rPr>
              <a:t>pointer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bump</a:t>
            </a:r>
            <a:r>
              <a:rPr lang="de-DE" sz="1800" kern="0" dirty="0">
                <a:ea typeface="Arial Unicode MS" pitchFamily="34" charset="-128"/>
                <a:cs typeface="Arial Unicode MS" pitchFamily="34" charset="-128"/>
              </a:rPr>
              <a:t>.  </a:t>
            </a:r>
          </a:p>
          <a:p>
            <a:pPr marL="830138" lvl="1"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Remember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we</a:t>
            </a:r>
            <a:r>
              <a:rPr lang="de-DE" sz="1800" kern="0" dirty="0">
                <a:ea typeface="Arial Unicode MS" pitchFamily="34" charset="-128"/>
                <a:cs typeface="Arial Unicode MS" pitchFamily="34" charset="-128"/>
              </a:rPr>
              <a:t> do not </a:t>
            </a:r>
            <a:r>
              <a:rPr lang="de-DE" sz="1800" kern="0" dirty="0" err="1">
                <a:ea typeface="Arial Unicode MS" pitchFamily="34" charset="-128"/>
                <a:cs typeface="Arial Unicode MS" pitchFamily="34" charset="-128"/>
              </a:rPr>
              <a:t>need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track</a:t>
            </a:r>
            <a:r>
              <a:rPr lang="de-DE" sz="1800" kern="0" dirty="0">
                <a:ea typeface="Arial Unicode MS" pitchFamily="34" charset="-128"/>
                <a:cs typeface="Arial Unicode MS" pitchFamily="34" charset="-128"/>
              </a:rPr>
              <a:t> individual </a:t>
            </a:r>
            <a:r>
              <a:rPr lang="de-DE" sz="1800" kern="0" dirty="0" err="1">
                <a:ea typeface="Arial Unicode MS" pitchFamily="34" charset="-128"/>
                <a:cs typeface="Arial Unicode MS" pitchFamily="34" charset="-128"/>
              </a:rPr>
              <a:t>allocations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for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freeing</a:t>
            </a:r>
            <a:r>
              <a:rPr lang="de-DE" sz="18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841993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a:t>Current implementation (2)</a:t>
            </a:r>
            <a:br>
              <a:rPr lang="en-US" dirty="0"/>
            </a:br>
            <a:r>
              <a:rPr lang="en-US" sz="1800" b="0" dirty="0"/>
              <a:t>(much simplified)</a:t>
            </a:r>
            <a:endParaRPr lang="en-US" b="0" dirty="0"/>
          </a:p>
        </p:txBody>
      </p:sp>
      <p:sp>
        <p:nvSpPr>
          <p:cNvPr id="36" name="Oval 35">
            <a:extLst>
              <a:ext uri="{FF2B5EF4-FFF2-40B4-BE49-F238E27FC236}">
                <a16:creationId xmlns:a16="http://schemas.microsoft.com/office/drawing/2014/main" id="{E784BACF-CC1C-4E10-B785-6FCBE8048AAD}"/>
              </a:ext>
            </a:extLst>
          </p:cNvPr>
          <p:cNvSpPr/>
          <p:nvPr/>
        </p:nvSpPr>
        <p:spPr bwMode="gray">
          <a:xfrm>
            <a:off x="2697977" y="1895693"/>
            <a:ext cx="1803222" cy="1138453"/>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5" name="Oval 64">
            <a:extLst>
              <a:ext uri="{FF2B5EF4-FFF2-40B4-BE49-F238E27FC236}">
                <a16:creationId xmlns:a16="http://schemas.microsoft.com/office/drawing/2014/main" id="{FFF8AFB3-86FC-432E-96B9-76F10D662322}"/>
              </a:ext>
            </a:extLst>
          </p:cNvPr>
          <p:cNvSpPr/>
          <p:nvPr/>
        </p:nvSpPr>
        <p:spPr bwMode="gray">
          <a:xfrm>
            <a:off x="-4128014" y="-53641"/>
            <a:ext cx="1504604" cy="646331"/>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B</a:t>
            </a:r>
          </a:p>
        </p:txBody>
      </p:sp>
      <p:sp>
        <p:nvSpPr>
          <p:cNvPr id="69" name="Rectangle 68">
            <a:extLst>
              <a:ext uri="{FF2B5EF4-FFF2-40B4-BE49-F238E27FC236}">
                <a16:creationId xmlns:a16="http://schemas.microsoft.com/office/drawing/2014/main" id="{40AF7498-24DC-425E-A8A7-7DB8A5BEC06F}"/>
              </a:ext>
            </a:extLst>
          </p:cNvPr>
          <p:cNvSpPr/>
          <p:nvPr/>
        </p:nvSpPr>
        <p:spPr bwMode="gray">
          <a:xfrm>
            <a:off x="4809115" y="3286675"/>
            <a:ext cx="3227867" cy="511265"/>
          </a:xfrm>
          <a:prstGeom prst="rect">
            <a:avLst/>
          </a:prstGeom>
          <a:solidFill>
            <a:schemeClr val="accent1">
              <a:lumMod val="20000"/>
              <a:lumOff val="8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5E40CF0E-2C38-437F-A3C1-75726BB5F1E3}"/>
              </a:ext>
            </a:extLst>
          </p:cNvPr>
          <p:cNvSpPr/>
          <p:nvPr/>
        </p:nvSpPr>
        <p:spPr bwMode="gray">
          <a:xfrm>
            <a:off x="4809115" y="3286675"/>
            <a:ext cx="1288471" cy="511265"/>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6FD3243D-9373-4C04-B301-99CAC7F7F7D0}"/>
              </a:ext>
            </a:extLst>
          </p:cNvPr>
          <p:cNvSpPr txBox="1"/>
          <p:nvPr/>
        </p:nvSpPr>
        <p:spPr>
          <a:xfrm>
            <a:off x="1255222" y="4314305"/>
            <a:ext cx="9393382" cy="152349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If</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chunk</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is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used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up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Loader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aquires</a:t>
            </a:r>
            <a:r>
              <a:rPr lang="de-DE" sz="1800" kern="0" dirty="0">
                <a:ea typeface="Arial Unicode MS" pitchFamily="34" charset="-128"/>
                <a:cs typeface="Arial Unicode MS" pitchFamily="34" charset="-128"/>
              </a:rPr>
              <a:t> a </a:t>
            </a:r>
            <a:r>
              <a:rPr lang="de-DE" sz="1800" kern="0" dirty="0" err="1">
                <a:ea typeface="Arial Unicode MS" pitchFamily="34" charset="-128"/>
                <a:cs typeface="Arial Unicode MS" pitchFamily="34" charset="-128"/>
              </a:rPr>
              <a:t>new</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one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from</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the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metaspace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allocator</a:t>
            </a:r>
            <a:r>
              <a:rPr lang="de-DE"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Retired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chunks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are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kept</a:t>
            </a:r>
            <a:r>
              <a:rPr lang="de-DE" sz="1800" kern="0" dirty="0">
                <a:ea typeface="Arial Unicode MS" pitchFamily="34" charset="-128"/>
                <a:cs typeface="Arial Unicode MS" pitchFamily="34" charset="-128"/>
              </a:rPr>
              <a:t> in </a:t>
            </a:r>
            <a:r>
              <a:rPr lang="de-DE" sz="1800" kern="0" dirty="0" err="1">
                <a:ea typeface="Arial Unicode MS" pitchFamily="34" charset="-128"/>
                <a:cs typeface="Arial Unicode MS" pitchFamily="34" charset="-128"/>
              </a:rPr>
              <a:t>list</a:t>
            </a:r>
            <a:endParaRPr lang="de-DE"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Leftover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space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is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kept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for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later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reuse</a:t>
            </a:r>
            <a:endParaRPr lang="de-DE" sz="1800"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Arial" panose="020B0604020202020204" pitchFamily="34" charset="0"/>
              <a:buChar char="•"/>
            </a:pPr>
            <a:endParaRPr lang="de-DE" sz="1800" kern="0" dirty="0">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7ABCB78F-3D4A-4301-86F2-F0B6A20106D7}"/>
              </a:ext>
            </a:extLst>
          </p:cNvPr>
          <p:cNvSpPr/>
          <p:nvPr/>
        </p:nvSpPr>
        <p:spPr bwMode="gray">
          <a:xfrm>
            <a:off x="4809115" y="2380211"/>
            <a:ext cx="3227867" cy="511265"/>
          </a:xfrm>
          <a:prstGeom prst="rect">
            <a:avLst/>
          </a:prstGeom>
          <a:solidFill>
            <a:schemeClr val="accent1">
              <a:lumMod val="20000"/>
              <a:lumOff val="8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59A50BEB-8407-4275-B69B-540F10AAE8AD}"/>
              </a:ext>
            </a:extLst>
          </p:cNvPr>
          <p:cNvSpPr/>
          <p:nvPr/>
        </p:nvSpPr>
        <p:spPr bwMode="gray">
          <a:xfrm>
            <a:off x="4809115" y="2380211"/>
            <a:ext cx="3146513" cy="511265"/>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192D8ABB-5A46-482C-A2F1-138D333791EA}"/>
              </a:ext>
            </a:extLst>
          </p:cNvPr>
          <p:cNvSpPr/>
          <p:nvPr/>
        </p:nvSpPr>
        <p:spPr bwMode="gray">
          <a:xfrm>
            <a:off x="4809115" y="1790894"/>
            <a:ext cx="3227867" cy="511265"/>
          </a:xfrm>
          <a:prstGeom prst="rect">
            <a:avLst/>
          </a:prstGeom>
          <a:solidFill>
            <a:schemeClr val="accent1">
              <a:lumMod val="20000"/>
              <a:lumOff val="8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033FECC5-2A43-49C6-B604-E2F9B7BDB936}"/>
              </a:ext>
            </a:extLst>
          </p:cNvPr>
          <p:cNvSpPr/>
          <p:nvPr/>
        </p:nvSpPr>
        <p:spPr bwMode="gray">
          <a:xfrm>
            <a:off x="4809116" y="1790894"/>
            <a:ext cx="3046760" cy="511265"/>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8F60C44E-8F41-407B-8F18-D5029D9A9467}"/>
              </a:ext>
            </a:extLst>
          </p:cNvPr>
          <p:cNvSpPr/>
          <p:nvPr/>
        </p:nvSpPr>
        <p:spPr bwMode="gray">
          <a:xfrm>
            <a:off x="4809115" y="1196527"/>
            <a:ext cx="3227867" cy="511265"/>
          </a:xfrm>
          <a:prstGeom prst="rect">
            <a:avLst/>
          </a:prstGeom>
          <a:solidFill>
            <a:schemeClr val="accent1">
              <a:lumMod val="20000"/>
              <a:lumOff val="8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D7E16058-983F-4B9A-8158-B47A6D9AF493}"/>
              </a:ext>
            </a:extLst>
          </p:cNvPr>
          <p:cNvSpPr/>
          <p:nvPr/>
        </p:nvSpPr>
        <p:spPr bwMode="gray">
          <a:xfrm>
            <a:off x="4809116" y="1196527"/>
            <a:ext cx="3146512" cy="511265"/>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8218473F-A877-41E4-A179-8B1765FAA822}"/>
              </a:ext>
            </a:extLst>
          </p:cNvPr>
          <p:cNvSpPr txBox="1"/>
          <p:nvPr/>
        </p:nvSpPr>
        <p:spPr>
          <a:xfrm>
            <a:off x="8437419" y="3378147"/>
            <a:ext cx="144911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Current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chunk</a:t>
            </a:r>
            <a:endParaRPr lang="de-DE" sz="1800" kern="0" dirty="0">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3639EB1-4986-420C-B8EB-C5CD9DCBE9E9}"/>
              </a:ext>
            </a:extLst>
          </p:cNvPr>
          <p:cNvSpPr txBox="1"/>
          <p:nvPr/>
        </p:nvSpPr>
        <p:spPr>
          <a:xfrm>
            <a:off x="8437419" y="1908026"/>
            <a:ext cx="169277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a:t>
            </a:r>
            <a:r>
              <a:rPr lang="de-DE" sz="1800" kern="0" dirty="0" err="1">
                <a:ea typeface="Arial Unicode MS" pitchFamily="34" charset="-128"/>
                <a:cs typeface="Arial Unicode MS" pitchFamily="34" charset="-128"/>
              </a:rPr>
              <a:t>Retired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chunks</a:t>
            </a:r>
            <a:r>
              <a:rPr lang="de-DE" sz="1800" kern="0" dirty="0">
                <a:ea typeface="Arial Unicode MS" pitchFamily="34" charset="-128"/>
                <a:cs typeface="Arial Unicode MS" pitchFamily="34" charset="-128"/>
              </a:rPr>
              <a:t>“</a:t>
            </a:r>
          </a:p>
        </p:txBody>
      </p:sp>
      <p:cxnSp>
        <p:nvCxnSpPr>
          <p:cNvPr id="3" name="Straight Arrow Connector 2">
            <a:extLst>
              <a:ext uri="{FF2B5EF4-FFF2-40B4-BE49-F238E27FC236}">
                <a16:creationId xmlns:a16="http://schemas.microsoft.com/office/drawing/2014/main" id="{177626C8-4429-4D8F-8815-4C4BD0A41437}"/>
              </a:ext>
            </a:extLst>
          </p:cNvPr>
          <p:cNvCxnSpPr>
            <a:endCxn id="15" idx="3"/>
          </p:cNvCxnSpPr>
          <p:nvPr/>
        </p:nvCxnSpPr>
        <p:spPr>
          <a:xfrm flipH="1">
            <a:off x="8036982" y="1345721"/>
            <a:ext cx="813720" cy="106439"/>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75A45C9-E3C3-4B2E-B990-9EACC8ED6E9C}"/>
              </a:ext>
            </a:extLst>
          </p:cNvPr>
          <p:cNvSpPr txBox="1"/>
          <p:nvPr/>
        </p:nvSpPr>
        <p:spPr>
          <a:xfrm>
            <a:off x="8932056" y="1160225"/>
            <a:ext cx="1114088"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leftover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space</a:t>
            </a:r>
            <a:endParaRPr lang="en-US" sz="14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974671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a:t>Current implementation (3)</a:t>
            </a:r>
            <a:br>
              <a:rPr lang="en-US" dirty="0"/>
            </a:br>
            <a:r>
              <a:rPr lang="en-US" sz="1800" b="0" dirty="0"/>
              <a:t>(much simplified)</a:t>
            </a:r>
            <a:endParaRPr lang="en-US" b="0" dirty="0"/>
          </a:p>
        </p:txBody>
      </p:sp>
      <p:sp>
        <p:nvSpPr>
          <p:cNvPr id="5" name="Rectangle 4">
            <a:extLst>
              <a:ext uri="{FF2B5EF4-FFF2-40B4-BE49-F238E27FC236}">
                <a16:creationId xmlns:a16="http://schemas.microsoft.com/office/drawing/2014/main" id="{F6149505-0CD1-4269-8D77-294AA84A3972}"/>
              </a:ext>
            </a:extLst>
          </p:cNvPr>
          <p:cNvSpPr/>
          <p:nvPr/>
        </p:nvSpPr>
        <p:spPr bwMode="gray">
          <a:xfrm>
            <a:off x="6833063" y="1246910"/>
            <a:ext cx="2261060" cy="4347556"/>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7" name="Straight Arrow Connector 6">
            <a:extLst>
              <a:ext uri="{FF2B5EF4-FFF2-40B4-BE49-F238E27FC236}">
                <a16:creationId xmlns:a16="http://schemas.microsoft.com/office/drawing/2014/main" id="{3A5BE534-B1C5-4224-9E26-8B22A875521C}"/>
              </a:ext>
            </a:extLst>
          </p:cNvPr>
          <p:cNvCxnSpPr>
            <a:cxnSpLocks/>
          </p:cNvCxnSpPr>
          <p:nvPr/>
        </p:nvCxnSpPr>
        <p:spPr>
          <a:xfrm flipH="1">
            <a:off x="9280807" y="4439414"/>
            <a:ext cx="548639" cy="2"/>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622CFBD-6005-4851-AC76-88A7D60189BB}"/>
              </a:ext>
            </a:extLst>
          </p:cNvPr>
          <p:cNvSpPr/>
          <p:nvPr/>
        </p:nvSpPr>
        <p:spPr bwMode="gray">
          <a:xfrm>
            <a:off x="6833062" y="3724106"/>
            <a:ext cx="2261061" cy="1870359"/>
          </a:xfrm>
          <a:prstGeom prst="rect">
            <a:avLst/>
          </a:prstGeom>
          <a:solidFill>
            <a:schemeClr val="bg2"/>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833D2227-1320-4D41-B787-662DD49371F3}"/>
              </a:ext>
            </a:extLst>
          </p:cNvPr>
          <p:cNvSpPr txBox="1"/>
          <p:nvPr/>
        </p:nvSpPr>
        <p:spPr>
          <a:xfrm>
            <a:off x="9974449" y="4323381"/>
            <a:ext cx="418384"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Used</a:t>
            </a:r>
            <a:endParaRPr lang="de-DE" sz="1400" kern="0" dirty="0">
              <a:ea typeface="Arial Unicode MS" pitchFamily="34" charset="-128"/>
              <a:cs typeface="Arial Unicode MS" pitchFamily="34" charset="-128"/>
            </a:endParaRPr>
          </a:p>
        </p:txBody>
      </p:sp>
      <p:cxnSp>
        <p:nvCxnSpPr>
          <p:cNvPr id="34" name="Straight Arrow Connector 33">
            <a:extLst>
              <a:ext uri="{FF2B5EF4-FFF2-40B4-BE49-F238E27FC236}">
                <a16:creationId xmlns:a16="http://schemas.microsoft.com/office/drawing/2014/main" id="{4E96C7A6-6F3C-4D78-BDAD-A4743123E257}"/>
              </a:ext>
            </a:extLst>
          </p:cNvPr>
          <p:cNvCxnSpPr>
            <a:cxnSpLocks/>
          </p:cNvCxnSpPr>
          <p:nvPr/>
        </p:nvCxnSpPr>
        <p:spPr>
          <a:xfrm flipH="1">
            <a:off x="9311077" y="1246911"/>
            <a:ext cx="548639" cy="2"/>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1E935E7-ACA3-4FF5-9186-51FB798AF1D0}"/>
              </a:ext>
            </a:extLst>
          </p:cNvPr>
          <p:cNvSpPr txBox="1"/>
          <p:nvPr/>
        </p:nvSpPr>
        <p:spPr>
          <a:xfrm>
            <a:off x="9974449" y="1139188"/>
            <a:ext cx="76623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Reserved</a:t>
            </a:r>
            <a:endParaRPr lang="de-DE" sz="1400" kern="0" dirty="0">
              <a:ea typeface="Arial Unicode MS" pitchFamily="34" charset="-128"/>
              <a:cs typeface="Arial Unicode MS" pitchFamily="34" charset="-128"/>
            </a:endParaRPr>
          </a:p>
        </p:txBody>
      </p:sp>
      <p:sp>
        <p:nvSpPr>
          <p:cNvPr id="36" name="Oval 35">
            <a:extLst>
              <a:ext uri="{FF2B5EF4-FFF2-40B4-BE49-F238E27FC236}">
                <a16:creationId xmlns:a16="http://schemas.microsoft.com/office/drawing/2014/main" id="{E784BACF-CC1C-4E10-B785-6FCBE8048AAD}"/>
              </a:ext>
            </a:extLst>
          </p:cNvPr>
          <p:cNvSpPr/>
          <p:nvPr/>
        </p:nvSpPr>
        <p:spPr bwMode="gray">
          <a:xfrm>
            <a:off x="524342" y="1613060"/>
            <a:ext cx="1504604" cy="646331"/>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A</a:t>
            </a:r>
          </a:p>
        </p:txBody>
      </p:sp>
      <p:sp>
        <p:nvSpPr>
          <p:cNvPr id="37" name="Oval 36">
            <a:extLst>
              <a:ext uri="{FF2B5EF4-FFF2-40B4-BE49-F238E27FC236}">
                <a16:creationId xmlns:a16="http://schemas.microsoft.com/office/drawing/2014/main" id="{7D7B4B91-80EB-46B0-BF2E-F5D5B440A6C0}"/>
              </a:ext>
            </a:extLst>
          </p:cNvPr>
          <p:cNvSpPr/>
          <p:nvPr/>
        </p:nvSpPr>
        <p:spPr bwMode="gray">
          <a:xfrm>
            <a:off x="504001" y="2544583"/>
            <a:ext cx="1504604" cy="646331"/>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B</a:t>
            </a:r>
          </a:p>
        </p:txBody>
      </p:sp>
      <p:sp>
        <p:nvSpPr>
          <p:cNvPr id="38" name="Oval 37">
            <a:extLst>
              <a:ext uri="{FF2B5EF4-FFF2-40B4-BE49-F238E27FC236}">
                <a16:creationId xmlns:a16="http://schemas.microsoft.com/office/drawing/2014/main" id="{476937AD-7913-4F3B-9D76-E8B4DCDAA264}"/>
              </a:ext>
            </a:extLst>
          </p:cNvPr>
          <p:cNvSpPr/>
          <p:nvPr/>
        </p:nvSpPr>
        <p:spPr bwMode="gray">
          <a:xfrm>
            <a:off x="524342" y="3476106"/>
            <a:ext cx="1504604" cy="646331"/>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C</a:t>
            </a:r>
          </a:p>
        </p:txBody>
      </p:sp>
      <p:sp>
        <p:nvSpPr>
          <p:cNvPr id="42" name="Rectangle 41">
            <a:extLst>
              <a:ext uri="{FF2B5EF4-FFF2-40B4-BE49-F238E27FC236}">
                <a16:creationId xmlns:a16="http://schemas.microsoft.com/office/drawing/2014/main" id="{9375D96B-EA52-4074-9ED8-71E5C45D25C9}"/>
              </a:ext>
            </a:extLst>
          </p:cNvPr>
          <p:cNvSpPr/>
          <p:nvPr/>
        </p:nvSpPr>
        <p:spPr bwMode="gray">
          <a:xfrm>
            <a:off x="6833061" y="5011798"/>
            <a:ext cx="1130532" cy="28630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44" name="Rectangle 43">
            <a:extLst>
              <a:ext uri="{FF2B5EF4-FFF2-40B4-BE49-F238E27FC236}">
                <a16:creationId xmlns:a16="http://schemas.microsoft.com/office/drawing/2014/main" id="{B1DF6526-F963-4FE3-B3ED-76D518386547}"/>
              </a:ext>
            </a:extLst>
          </p:cNvPr>
          <p:cNvSpPr/>
          <p:nvPr/>
        </p:nvSpPr>
        <p:spPr bwMode="gray">
          <a:xfrm>
            <a:off x="6833061" y="5300321"/>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45" name="Rectangle 44">
            <a:extLst>
              <a:ext uri="{FF2B5EF4-FFF2-40B4-BE49-F238E27FC236}">
                <a16:creationId xmlns:a16="http://schemas.microsoft.com/office/drawing/2014/main" id="{D337E9C4-3E6B-4A3A-8085-D4AE5B57898B}"/>
              </a:ext>
            </a:extLst>
          </p:cNvPr>
          <p:cNvSpPr/>
          <p:nvPr/>
        </p:nvSpPr>
        <p:spPr bwMode="gray">
          <a:xfrm>
            <a:off x="7115694" y="5300321"/>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46" name="Rectangle 45">
            <a:extLst>
              <a:ext uri="{FF2B5EF4-FFF2-40B4-BE49-F238E27FC236}">
                <a16:creationId xmlns:a16="http://schemas.microsoft.com/office/drawing/2014/main" id="{60D0F1BD-8FEE-4CBB-93BA-EE40590A3237}"/>
              </a:ext>
            </a:extLst>
          </p:cNvPr>
          <p:cNvSpPr/>
          <p:nvPr/>
        </p:nvSpPr>
        <p:spPr bwMode="gray">
          <a:xfrm>
            <a:off x="7398327" y="5300321"/>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47" name="Rectangle 46">
            <a:extLst>
              <a:ext uri="{FF2B5EF4-FFF2-40B4-BE49-F238E27FC236}">
                <a16:creationId xmlns:a16="http://schemas.microsoft.com/office/drawing/2014/main" id="{F3C6ABAB-C7B4-4EBF-A7AD-F6565CB625FB}"/>
              </a:ext>
            </a:extLst>
          </p:cNvPr>
          <p:cNvSpPr/>
          <p:nvPr/>
        </p:nvSpPr>
        <p:spPr bwMode="gray">
          <a:xfrm>
            <a:off x="7680960" y="5300321"/>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48" name="Rectangle 47">
            <a:extLst>
              <a:ext uri="{FF2B5EF4-FFF2-40B4-BE49-F238E27FC236}">
                <a16:creationId xmlns:a16="http://schemas.microsoft.com/office/drawing/2014/main" id="{AE0AF56C-0359-4D9C-81DE-603D8A2E20C8}"/>
              </a:ext>
            </a:extLst>
          </p:cNvPr>
          <p:cNvSpPr/>
          <p:nvPr/>
        </p:nvSpPr>
        <p:spPr bwMode="gray">
          <a:xfrm>
            <a:off x="7963593" y="5302535"/>
            <a:ext cx="1130532"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49" name="Rectangle 48">
            <a:extLst>
              <a:ext uri="{FF2B5EF4-FFF2-40B4-BE49-F238E27FC236}">
                <a16:creationId xmlns:a16="http://schemas.microsoft.com/office/drawing/2014/main" id="{9C5DC066-11BF-4331-9522-50844E485A18}"/>
              </a:ext>
            </a:extLst>
          </p:cNvPr>
          <p:cNvSpPr/>
          <p:nvPr/>
        </p:nvSpPr>
        <p:spPr bwMode="gray">
          <a:xfrm>
            <a:off x="7963593" y="5011320"/>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50" name="Rectangle 49">
            <a:extLst>
              <a:ext uri="{FF2B5EF4-FFF2-40B4-BE49-F238E27FC236}">
                <a16:creationId xmlns:a16="http://schemas.microsoft.com/office/drawing/2014/main" id="{E4F3146B-8059-49D3-A32A-AFF12988682B}"/>
              </a:ext>
            </a:extLst>
          </p:cNvPr>
          <p:cNvSpPr/>
          <p:nvPr/>
        </p:nvSpPr>
        <p:spPr bwMode="gray">
          <a:xfrm>
            <a:off x="8246226" y="5011320"/>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51" name="Rectangle 50">
            <a:extLst>
              <a:ext uri="{FF2B5EF4-FFF2-40B4-BE49-F238E27FC236}">
                <a16:creationId xmlns:a16="http://schemas.microsoft.com/office/drawing/2014/main" id="{30315435-93D0-44D0-89E0-FCF6E661B012}"/>
              </a:ext>
            </a:extLst>
          </p:cNvPr>
          <p:cNvSpPr/>
          <p:nvPr/>
        </p:nvSpPr>
        <p:spPr bwMode="gray">
          <a:xfrm>
            <a:off x="8528859" y="5011320"/>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52" name="Rectangle 51">
            <a:extLst>
              <a:ext uri="{FF2B5EF4-FFF2-40B4-BE49-F238E27FC236}">
                <a16:creationId xmlns:a16="http://schemas.microsoft.com/office/drawing/2014/main" id="{EAA87C1C-D6FE-431D-B06F-2EBC22CC765C}"/>
              </a:ext>
            </a:extLst>
          </p:cNvPr>
          <p:cNvSpPr/>
          <p:nvPr/>
        </p:nvSpPr>
        <p:spPr bwMode="gray">
          <a:xfrm>
            <a:off x="8811492" y="5011320"/>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53" name="Rectangle 52">
            <a:extLst>
              <a:ext uri="{FF2B5EF4-FFF2-40B4-BE49-F238E27FC236}">
                <a16:creationId xmlns:a16="http://schemas.microsoft.com/office/drawing/2014/main" id="{33489D21-7F86-4F28-AC8A-3CDBAB63D4C0}"/>
              </a:ext>
            </a:extLst>
          </p:cNvPr>
          <p:cNvSpPr/>
          <p:nvPr/>
        </p:nvSpPr>
        <p:spPr bwMode="gray">
          <a:xfrm>
            <a:off x="6833061" y="472058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54" name="Rectangle 53">
            <a:extLst>
              <a:ext uri="{FF2B5EF4-FFF2-40B4-BE49-F238E27FC236}">
                <a16:creationId xmlns:a16="http://schemas.microsoft.com/office/drawing/2014/main" id="{640CDE6C-8BA0-4C21-B633-7AABD92E05AE}"/>
              </a:ext>
            </a:extLst>
          </p:cNvPr>
          <p:cNvSpPr/>
          <p:nvPr/>
        </p:nvSpPr>
        <p:spPr bwMode="gray">
          <a:xfrm>
            <a:off x="7115694" y="472058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55" name="Rectangle 54">
            <a:extLst>
              <a:ext uri="{FF2B5EF4-FFF2-40B4-BE49-F238E27FC236}">
                <a16:creationId xmlns:a16="http://schemas.microsoft.com/office/drawing/2014/main" id="{88BDC424-FA15-4980-A7DD-C893FB43F011}"/>
              </a:ext>
            </a:extLst>
          </p:cNvPr>
          <p:cNvSpPr/>
          <p:nvPr/>
        </p:nvSpPr>
        <p:spPr bwMode="gray">
          <a:xfrm>
            <a:off x="7398327" y="472058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60" name="Rectangle 59">
            <a:extLst>
              <a:ext uri="{FF2B5EF4-FFF2-40B4-BE49-F238E27FC236}">
                <a16:creationId xmlns:a16="http://schemas.microsoft.com/office/drawing/2014/main" id="{50E9C44B-A284-4BB4-9192-3BA2BAB55F28}"/>
              </a:ext>
            </a:extLst>
          </p:cNvPr>
          <p:cNvSpPr/>
          <p:nvPr/>
        </p:nvSpPr>
        <p:spPr bwMode="gray">
          <a:xfrm>
            <a:off x="8811492" y="472058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61" name="Rectangle 60">
            <a:extLst>
              <a:ext uri="{FF2B5EF4-FFF2-40B4-BE49-F238E27FC236}">
                <a16:creationId xmlns:a16="http://schemas.microsoft.com/office/drawing/2014/main" id="{6771D31C-BA79-49D4-B3B4-84506D781E1B}"/>
              </a:ext>
            </a:extLst>
          </p:cNvPr>
          <p:cNvSpPr/>
          <p:nvPr/>
        </p:nvSpPr>
        <p:spPr bwMode="gray">
          <a:xfrm>
            <a:off x="7680960" y="4720582"/>
            <a:ext cx="1130532"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62" name="Rectangle 61">
            <a:extLst>
              <a:ext uri="{FF2B5EF4-FFF2-40B4-BE49-F238E27FC236}">
                <a16:creationId xmlns:a16="http://schemas.microsoft.com/office/drawing/2014/main" id="{53D5C47B-8A9C-4854-A9CE-4F75D18AC4A9}"/>
              </a:ext>
            </a:extLst>
          </p:cNvPr>
          <p:cNvSpPr/>
          <p:nvPr/>
        </p:nvSpPr>
        <p:spPr bwMode="gray">
          <a:xfrm>
            <a:off x="6836895" y="4431103"/>
            <a:ext cx="1130532"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cxnSp>
        <p:nvCxnSpPr>
          <p:cNvPr id="63" name="Straight Arrow Connector 62">
            <a:extLst>
              <a:ext uri="{FF2B5EF4-FFF2-40B4-BE49-F238E27FC236}">
                <a16:creationId xmlns:a16="http://schemas.microsoft.com/office/drawing/2014/main" id="{BA56E42C-954C-4EB9-91A4-6877239E9801}"/>
              </a:ext>
            </a:extLst>
          </p:cNvPr>
          <p:cNvCxnSpPr>
            <a:cxnSpLocks/>
          </p:cNvCxnSpPr>
          <p:nvPr/>
        </p:nvCxnSpPr>
        <p:spPr>
          <a:xfrm flipH="1">
            <a:off x="9252186" y="3739124"/>
            <a:ext cx="548639" cy="2"/>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66352E1-8F99-425E-B63A-CEC9478F185D}"/>
              </a:ext>
            </a:extLst>
          </p:cNvPr>
          <p:cNvSpPr txBox="1"/>
          <p:nvPr/>
        </p:nvSpPr>
        <p:spPr>
          <a:xfrm>
            <a:off x="9945828" y="3623091"/>
            <a:ext cx="865622"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Committed</a:t>
            </a:r>
            <a:endParaRPr lang="de-DE" sz="1400" kern="0" dirty="0">
              <a:ea typeface="Arial Unicode MS" pitchFamily="34" charset="-128"/>
              <a:cs typeface="Arial Unicode MS" pitchFamily="34" charset="-128"/>
            </a:endParaRPr>
          </a:p>
        </p:txBody>
      </p:sp>
      <p:sp>
        <p:nvSpPr>
          <p:cNvPr id="65" name="Oval 64">
            <a:extLst>
              <a:ext uri="{FF2B5EF4-FFF2-40B4-BE49-F238E27FC236}">
                <a16:creationId xmlns:a16="http://schemas.microsoft.com/office/drawing/2014/main" id="{FFF8AFB3-86FC-432E-96B9-76F10D662322}"/>
              </a:ext>
            </a:extLst>
          </p:cNvPr>
          <p:cNvSpPr/>
          <p:nvPr/>
        </p:nvSpPr>
        <p:spPr bwMode="gray">
          <a:xfrm>
            <a:off x="-4128014" y="-53641"/>
            <a:ext cx="1504604" cy="646331"/>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B</a:t>
            </a:r>
          </a:p>
        </p:txBody>
      </p:sp>
      <p:sp>
        <p:nvSpPr>
          <p:cNvPr id="66" name="Rectangle 65">
            <a:extLst>
              <a:ext uri="{FF2B5EF4-FFF2-40B4-BE49-F238E27FC236}">
                <a16:creationId xmlns:a16="http://schemas.microsoft.com/office/drawing/2014/main" id="{274415F1-297A-42B6-B4D1-B2ED3FFCD738}"/>
              </a:ext>
            </a:extLst>
          </p:cNvPr>
          <p:cNvSpPr/>
          <p:nvPr/>
        </p:nvSpPr>
        <p:spPr bwMode="gray">
          <a:xfrm>
            <a:off x="2180705" y="1770574"/>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67" name="Rectangle 66">
            <a:extLst>
              <a:ext uri="{FF2B5EF4-FFF2-40B4-BE49-F238E27FC236}">
                <a16:creationId xmlns:a16="http://schemas.microsoft.com/office/drawing/2014/main" id="{CF56320A-3F9A-400B-9395-837C07CECEA2}"/>
              </a:ext>
            </a:extLst>
          </p:cNvPr>
          <p:cNvSpPr/>
          <p:nvPr/>
        </p:nvSpPr>
        <p:spPr bwMode="gray">
          <a:xfrm>
            <a:off x="2559287" y="177816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68" name="Rectangle 67">
            <a:extLst>
              <a:ext uri="{FF2B5EF4-FFF2-40B4-BE49-F238E27FC236}">
                <a16:creationId xmlns:a16="http://schemas.microsoft.com/office/drawing/2014/main" id="{0F9D725C-1E2A-4937-A740-4D6D91139E39}"/>
              </a:ext>
            </a:extLst>
          </p:cNvPr>
          <p:cNvSpPr/>
          <p:nvPr/>
        </p:nvSpPr>
        <p:spPr bwMode="gray">
          <a:xfrm>
            <a:off x="2952965" y="177816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69" name="Rectangle 68">
            <a:extLst>
              <a:ext uri="{FF2B5EF4-FFF2-40B4-BE49-F238E27FC236}">
                <a16:creationId xmlns:a16="http://schemas.microsoft.com/office/drawing/2014/main" id="{40AF7498-24DC-425E-A8A7-7DB8A5BEC06F}"/>
              </a:ext>
            </a:extLst>
          </p:cNvPr>
          <p:cNvSpPr/>
          <p:nvPr/>
        </p:nvSpPr>
        <p:spPr bwMode="gray">
          <a:xfrm>
            <a:off x="3311237" y="1778163"/>
            <a:ext cx="1130532"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73" name="Rectangle 72">
            <a:extLst>
              <a:ext uri="{FF2B5EF4-FFF2-40B4-BE49-F238E27FC236}">
                <a16:creationId xmlns:a16="http://schemas.microsoft.com/office/drawing/2014/main" id="{EF90BBF0-E882-42FD-9C2A-91DF43E80CB6}"/>
              </a:ext>
            </a:extLst>
          </p:cNvPr>
          <p:cNvSpPr/>
          <p:nvPr/>
        </p:nvSpPr>
        <p:spPr bwMode="gray">
          <a:xfrm>
            <a:off x="4549349" y="1794565"/>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74" name="Rectangle 73">
            <a:extLst>
              <a:ext uri="{FF2B5EF4-FFF2-40B4-BE49-F238E27FC236}">
                <a16:creationId xmlns:a16="http://schemas.microsoft.com/office/drawing/2014/main" id="{5AF34315-BD58-4110-9002-DB3B4D82D0AF}"/>
              </a:ext>
            </a:extLst>
          </p:cNvPr>
          <p:cNvSpPr/>
          <p:nvPr/>
        </p:nvSpPr>
        <p:spPr bwMode="gray">
          <a:xfrm>
            <a:off x="4927931" y="1802154"/>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75" name="Rectangle 74">
            <a:extLst>
              <a:ext uri="{FF2B5EF4-FFF2-40B4-BE49-F238E27FC236}">
                <a16:creationId xmlns:a16="http://schemas.microsoft.com/office/drawing/2014/main" id="{06541D81-D72B-4F76-B3D6-A3E368B8C659}"/>
              </a:ext>
            </a:extLst>
          </p:cNvPr>
          <p:cNvSpPr/>
          <p:nvPr/>
        </p:nvSpPr>
        <p:spPr bwMode="gray">
          <a:xfrm>
            <a:off x="5321609" y="1802154"/>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76" name="Rectangle 75">
            <a:extLst>
              <a:ext uri="{FF2B5EF4-FFF2-40B4-BE49-F238E27FC236}">
                <a16:creationId xmlns:a16="http://schemas.microsoft.com/office/drawing/2014/main" id="{83F609F3-3D22-4A74-9D2B-32CD2D49E7A0}"/>
              </a:ext>
            </a:extLst>
          </p:cNvPr>
          <p:cNvSpPr/>
          <p:nvPr/>
        </p:nvSpPr>
        <p:spPr bwMode="gray">
          <a:xfrm>
            <a:off x="2176866" y="2712657"/>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77" name="Rectangle 76">
            <a:extLst>
              <a:ext uri="{FF2B5EF4-FFF2-40B4-BE49-F238E27FC236}">
                <a16:creationId xmlns:a16="http://schemas.microsoft.com/office/drawing/2014/main" id="{82D8859D-B611-4C5E-BD48-6E0AAAA1B35F}"/>
              </a:ext>
            </a:extLst>
          </p:cNvPr>
          <p:cNvSpPr/>
          <p:nvPr/>
        </p:nvSpPr>
        <p:spPr bwMode="gray">
          <a:xfrm>
            <a:off x="2547346" y="2712657"/>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78" name="Rectangle 77">
            <a:extLst>
              <a:ext uri="{FF2B5EF4-FFF2-40B4-BE49-F238E27FC236}">
                <a16:creationId xmlns:a16="http://schemas.microsoft.com/office/drawing/2014/main" id="{DA4B3265-97F9-4B23-B659-7DD1B03146E8}"/>
              </a:ext>
            </a:extLst>
          </p:cNvPr>
          <p:cNvSpPr/>
          <p:nvPr/>
        </p:nvSpPr>
        <p:spPr bwMode="gray">
          <a:xfrm>
            <a:off x="2916180" y="2712657"/>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79" name="Rectangle 78">
            <a:extLst>
              <a:ext uri="{FF2B5EF4-FFF2-40B4-BE49-F238E27FC236}">
                <a16:creationId xmlns:a16="http://schemas.microsoft.com/office/drawing/2014/main" id="{5E0FA098-00F5-4771-9C40-1D2718865E2B}"/>
              </a:ext>
            </a:extLst>
          </p:cNvPr>
          <p:cNvSpPr/>
          <p:nvPr/>
        </p:nvSpPr>
        <p:spPr bwMode="gray">
          <a:xfrm>
            <a:off x="3298487" y="2712657"/>
            <a:ext cx="1130532"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80" name="Rectangle 79">
            <a:extLst>
              <a:ext uri="{FF2B5EF4-FFF2-40B4-BE49-F238E27FC236}">
                <a16:creationId xmlns:a16="http://schemas.microsoft.com/office/drawing/2014/main" id="{CBA84B1F-7B96-4173-B57A-6656C07392FD}"/>
              </a:ext>
            </a:extLst>
          </p:cNvPr>
          <p:cNvSpPr/>
          <p:nvPr/>
        </p:nvSpPr>
        <p:spPr bwMode="gray">
          <a:xfrm>
            <a:off x="4527308" y="2712656"/>
            <a:ext cx="1130532"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81" name="Rectangle 80">
            <a:extLst>
              <a:ext uri="{FF2B5EF4-FFF2-40B4-BE49-F238E27FC236}">
                <a16:creationId xmlns:a16="http://schemas.microsoft.com/office/drawing/2014/main" id="{7F14434E-A559-49CA-9133-56179E26EB90}"/>
              </a:ext>
            </a:extLst>
          </p:cNvPr>
          <p:cNvSpPr/>
          <p:nvPr/>
        </p:nvSpPr>
        <p:spPr bwMode="gray">
          <a:xfrm>
            <a:off x="2200981" y="3623159"/>
            <a:ext cx="1130532" cy="28630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82" name="Rectangle 81">
            <a:extLst>
              <a:ext uri="{FF2B5EF4-FFF2-40B4-BE49-F238E27FC236}">
                <a16:creationId xmlns:a16="http://schemas.microsoft.com/office/drawing/2014/main" id="{04C648FF-B3DA-4C39-9A9F-70B795817B5C}"/>
              </a:ext>
            </a:extLst>
          </p:cNvPr>
          <p:cNvSpPr/>
          <p:nvPr/>
        </p:nvSpPr>
        <p:spPr bwMode="gray">
          <a:xfrm>
            <a:off x="3472829" y="362220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83" name="Rectangle 82">
            <a:extLst>
              <a:ext uri="{FF2B5EF4-FFF2-40B4-BE49-F238E27FC236}">
                <a16:creationId xmlns:a16="http://schemas.microsoft.com/office/drawing/2014/main" id="{D7536095-E9A7-468F-995A-92DECBB1E915}"/>
              </a:ext>
            </a:extLst>
          </p:cNvPr>
          <p:cNvSpPr/>
          <p:nvPr/>
        </p:nvSpPr>
        <p:spPr bwMode="gray">
          <a:xfrm>
            <a:off x="3876503" y="362220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84" name="TextBox 83">
            <a:extLst>
              <a:ext uri="{FF2B5EF4-FFF2-40B4-BE49-F238E27FC236}">
                <a16:creationId xmlns:a16="http://schemas.microsoft.com/office/drawing/2014/main" id="{A54DF133-60FF-4F38-A56B-0B612F85A0B9}"/>
              </a:ext>
            </a:extLst>
          </p:cNvPr>
          <p:cNvSpPr txBox="1"/>
          <p:nvPr/>
        </p:nvSpPr>
        <p:spPr>
          <a:xfrm>
            <a:off x="822960" y="4538825"/>
            <a:ext cx="556121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Chunks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are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carved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from</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metaspace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memory</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they</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are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allocated</a:t>
            </a:r>
            <a:r>
              <a:rPr lang="de-DE" sz="1800" kern="0" dirty="0">
                <a:ea typeface="Arial Unicode MS" pitchFamily="34" charset="-128"/>
                <a:cs typeface="Arial Unicode MS" pitchFamily="34" charset="-128"/>
              </a:rPr>
              <a:t>.</a:t>
            </a:r>
          </a:p>
        </p:txBody>
      </p:sp>
    </p:spTree>
    <p:extLst>
      <p:ext uri="{BB962C8B-B14F-4D97-AF65-F5344CB8AC3E}">
        <p14:creationId xmlns:p14="http://schemas.microsoft.com/office/powerpoint/2010/main" val="610977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a:t>Current implementation (4)</a:t>
            </a:r>
            <a:br>
              <a:rPr lang="en-US" dirty="0"/>
            </a:br>
            <a:r>
              <a:rPr lang="en-US" sz="1800" b="0" dirty="0"/>
              <a:t>(much simplified)</a:t>
            </a:r>
            <a:endParaRPr lang="en-US" b="0" dirty="0"/>
          </a:p>
        </p:txBody>
      </p:sp>
      <p:sp>
        <p:nvSpPr>
          <p:cNvPr id="5" name="Rectangle 4">
            <a:extLst>
              <a:ext uri="{FF2B5EF4-FFF2-40B4-BE49-F238E27FC236}">
                <a16:creationId xmlns:a16="http://schemas.microsoft.com/office/drawing/2014/main" id="{F6149505-0CD1-4269-8D77-294AA84A3972}"/>
              </a:ext>
            </a:extLst>
          </p:cNvPr>
          <p:cNvSpPr/>
          <p:nvPr/>
        </p:nvSpPr>
        <p:spPr bwMode="gray">
          <a:xfrm>
            <a:off x="6833063" y="1246910"/>
            <a:ext cx="2261060" cy="4347556"/>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7" name="Straight Arrow Connector 6">
            <a:extLst>
              <a:ext uri="{FF2B5EF4-FFF2-40B4-BE49-F238E27FC236}">
                <a16:creationId xmlns:a16="http://schemas.microsoft.com/office/drawing/2014/main" id="{3A5BE534-B1C5-4224-9E26-8B22A875521C}"/>
              </a:ext>
            </a:extLst>
          </p:cNvPr>
          <p:cNvCxnSpPr>
            <a:cxnSpLocks/>
          </p:cNvCxnSpPr>
          <p:nvPr/>
        </p:nvCxnSpPr>
        <p:spPr>
          <a:xfrm flipH="1">
            <a:off x="9280807" y="4439414"/>
            <a:ext cx="548639" cy="2"/>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622CFBD-6005-4851-AC76-88A7D60189BB}"/>
              </a:ext>
            </a:extLst>
          </p:cNvPr>
          <p:cNvSpPr/>
          <p:nvPr/>
        </p:nvSpPr>
        <p:spPr bwMode="gray">
          <a:xfrm>
            <a:off x="6833062" y="2502130"/>
            <a:ext cx="2261061" cy="3092335"/>
          </a:xfrm>
          <a:prstGeom prst="rect">
            <a:avLst/>
          </a:prstGeom>
          <a:solidFill>
            <a:schemeClr val="bg2"/>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833D2227-1320-4D41-B787-662DD49371F3}"/>
              </a:ext>
            </a:extLst>
          </p:cNvPr>
          <p:cNvSpPr txBox="1"/>
          <p:nvPr/>
        </p:nvSpPr>
        <p:spPr>
          <a:xfrm>
            <a:off x="9974449" y="4323381"/>
            <a:ext cx="418384"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Used</a:t>
            </a:r>
            <a:endParaRPr lang="de-DE" sz="1400" kern="0" dirty="0">
              <a:ea typeface="Arial Unicode MS" pitchFamily="34" charset="-128"/>
              <a:cs typeface="Arial Unicode MS" pitchFamily="34" charset="-128"/>
            </a:endParaRPr>
          </a:p>
        </p:txBody>
      </p:sp>
      <p:cxnSp>
        <p:nvCxnSpPr>
          <p:cNvPr id="34" name="Straight Arrow Connector 33">
            <a:extLst>
              <a:ext uri="{FF2B5EF4-FFF2-40B4-BE49-F238E27FC236}">
                <a16:creationId xmlns:a16="http://schemas.microsoft.com/office/drawing/2014/main" id="{4E96C7A6-6F3C-4D78-BDAD-A4743123E257}"/>
              </a:ext>
            </a:extLst>
          </p:cNvPr>
          <p:cNvCxnSpPr>
            <a:cxnSpLocks/>
          </p:cNvCxnSpPr>
          <p:nvPr/>
        </p:nvCxnSpPr>
        <p:spPr>
          <a:xfrm flipH="1">
            <a:off x="9311077" y="1246911"/>
            <a:ext cx="548639" cy="2"/>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1E935E7-ACA3-4FF5-9186-51FB798AF1D0}"/>
              </a:ext>
            </a:extLst>
          </p:cNvPr>
          <p:cNvSpPr txBox="1"/>
          <p:nvPr/>
        </p:nvSpPr>
        <p:spPr>
          <a:xfrm>
            <a:off x="9974449" y="1139188"/>
            <a:ext cx="76623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Reserved</a:t>
            </a:r>
            <a:endParaRPr lang="de-DE" sz="1400" kern="0" dirty="0">
              <a:ea typeface="Arial Unicode MS" pitchFamily="34" charset="-128"/>
              <a:cs typeface="Arial Unicode MS" pitchFamily="34" charset="-128"/>
            </a:endParaRPr>
          </a:p>
        </p:txBody>
      </p:sp>
      <p:sp>
        <p:nvSpPr>
          <p:cNvPr id="36" name="Oval 35">
            <a:extLst>
              <a:ext uri="{FF2B5EF4-FFF2-40B4-BE49-F238E27FC236}">
                <a16:creationId xmlns:a16="http://schemas.microsoft.com/office/drawing/2014/main" id="{E784BACF-CC1C-4E10-B785-6FCBE8048AAD}"/>
              </a:ext>
            </a:extLst>
          </p:cNvPr>
          <p:cNvSpPr/>
          <p:nvPr/>
        </p:nvSpPr>
        <p:spPr bwMode="gray">
          <a:xfrm>
            <a:off x="524342" y="1613060"/>
            <a:ext cx="1504604" cy="646331"/>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A</a:t>
            </a:r>
          </a:p>
        </p:txBody>
      </p:sp>
      <p:sp>
        <p:nvSpPr>
          <p:cNvPr id="37" name="Oval 36">
            <a:extLst>
              <a:ext uri="{FF2B5EF4-FFF2-40B4-BE49-F238E27FC236}">
                <a16:creationId xmlns:a16="http://schemas.microsoft.com/office/drawing/2014/main" id="{7D7B4B91-80EB-46B0-BF2E-F5D5B440A6C0}"/>
              </a:ext>
            </a:extLst>
          </p:cNvPr>
          <p:cNvSpPr/>
          <p:nvPr/>
        </p:nvSpPr>
        <p:spPr bwMode="gray">
          <a:xfrm>
            <a:off x="504001" y="2544583"/>
            <a:ext cx="1504604" cy="646331"/>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B</a:t>
            </a:r>
          </a:p>
        </p:txBody>
      </p:sp>
      <p:sp>
        <p:nvSpPr>
          <p:cNvPr id="38" name="Oval 37">
            <a:extLst>
              <a:ext uri="{FF2B5EF4-FFF2-40B4-BE49-F238E27FC236}">
                <a16:creationId xmlns:a16="http://schemas.microsoft.com/office/drawing/2014/main" id="{476937AD-7913-4F3B-9D76-E8B4DCDAA264}"/>
              </a:ext>
            </a:extLst>
          </p:cNvPr>
          <p:cNvSpPr/>
          <p:nvPr/>
        </p:nvSpPr>
        <p:spPr bwMode="gray">
          <a:xfrm>
            <a:off x="524342" y="3476106"/>
            <a:ext cx="1504604" cy="646331"/>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C</a:t>
            </a:r>
          </a:p>
        </p:txBody>
      </p:sp>
      <p:sp>
        <p:nvSpPr>
          <p:cNvPr id="42" name="Rectangle 41">
            <a:extLst>
              <a:ext uri="{FF2B5EF4-FFF2-40B4-BE49-F238E27FC236}">
                <a16:creationId xmlns:a16="http://schemas.microsoft.com/office/drawing/2014/main" id="{9375D96B-EA52-4074-9ED8-71E5C45D25C9}"/>
              </a:ext>
            </a:extLst>
          </p:cNvPr>
          <p:cNvSpPr/>
          <p:nvPr/>
        </p:nvSpPr>
        <p:spPr bwMode="gray">
          <a:xfrm>
            <a:off x="6833061" y="5011798"/>
            <a:ext cx="1130532" cy="28630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44" name="Rectangle 43">
            <a:extLst>
              <a:ext uri="{FF2B5EF4-FFF2-40B4-BE49-F238E27FC236}">
                <a16:creationId xmlns:a16="http://schemas.microsoft.com/office/drawing/2014/main" id="{B1DF6526-F963-4FE3-B3ED-76D518386547}"/>
              </a:ext>
            </a:extLst>
          </p:cNvPr>
          <p:cNvSpPr/>
          <p:nvPr/>
        </p:nvSpPr>
        <p:spPr bwMode="gray">
          <a:xfrm>
            <a:off x="6833061" y="5300321"/>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45" name="Rectangle 44">
            <a:extLst>
              <a:ext uri="{FF2B5EF4-FFF2-40B4-BE49-F238E27FC236}">
                <a16:creationId xmlns:a16="http://schemas.microsoft.com/office/drawing/2014/main" id="{D337E9C4-3E6B-4A3A-8085-D4AE5B57898B}"/>
              </a:ext>
            </a:extLst>
          </p:cNvPr>
          <p:cNvSpPr/>
          <p:nvPr/>
        </p:nvSpPr>
        <p:spPr bwMode="gray">
          <a:xfrm>
            <a:off x="7115694" y="5300321"/>
            <a:ext cx="282633"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46" name="Rectangle 45">
            <a:extLst>
              <a:ext uri="{FF2B5EF4-FFF2-40B4-BE49-F238E27FC236}">
                <a16:creationId xmlns:a16="http://schemas.microsoft.com/office/drawing/2014/main" id="{60D0F1BD-8FEE-4CBB-93BA-EE40590A3237}"/>
              </a:ext>
            </a:extLst>
          </p:cNvPr>
          <p:cNvSpPr/>
          <p:nvPr/>
        </p:nvSpPr>
        <p:spPr bwMode="gray">
          <a:xfrm>
            <a:off x="7398327" y="5300321"/>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47" name="Rectangle 46">
            <a:extLst>
              <a:ext uri="{FF2B5EF4-FFF2-40B4-BE49-F238E27FC236}">
                <a16:creationId xmlns:a16="http://schemas.microsoft.com/office/drawing/2014/main" id="{F3C6ABAB-C7B4-4EBF-A7AD-F6565CB625FB}"/>
              </a:ext>
            </a:extLst>
          </p:cNvPr>
          <p:cNvSpPr/>
          <p:nvPr/>
        </p:nvSpPr>
        <p:spPr bwMode="gray">
          <a:xfrm>
            <a:off x="7680960" y="5300321"/>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48" name="Rectangle 47">
            <a:extLst>
              <a:ext uri="{FF2B5EF4-FFF2-40B4-BE49-F238E27FC236}">
                <a16:creationId xmlns:a16="http://schemas.microsoft.com/office/drawing/2014/main" id="{AE0AF56C-0359-4D9C-81DE-603D8A2E20C8}"/>
              </a:ext>
            </a:extLst>
          </p:cNvPr>
          <p:cNvSpPr/>
          <p:nvPr/>
        </p:nvSpPr>
        <p:spPr bwMode="gray">
          <a:xfrm>
            <a:off x="7963593" y="5302535"/>
            <a:ext cx="1130532"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49" name="Rectangle 48">
            <a:extLst>
              <a:ext uri="{FF2B5EF4-FFF2-40B4-BE49-F238E27FC236}">
                <a16:creationId xmlns:a16="http://schemas.microsoft.com/office/drawing/2014/main" id="{9C5DC066-11BF-4331-9522-50844E485A18}"/>
              </a:ext>
            </a:extLst>
          </p:cNvPr>
          <p:cNvSpPr/>
          <p:nvPr/>
        </p:nvSpPr>
        <p:spPr bwMode="gray">
          <a:xfrm>
            <a:off x="7963593" y="5011320"/>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50" name="Rectangle 49">
            <a:extLst>
              <a:ext uri="{FF2B5EF4-FFF2-40B4-BE49-F238E27FC236}">
                <a16:creationId xmlns:a16="http://schemas.microsoft.com/office/drawing/2014/main" id="{E4F3146B-8059-49D3-A32A-AFF12988682B}"/>
              </a:ext>
            </a:extLst>
          </p:cNvPr>
          <p:cNvSpPr/>
          <p:nvPr/>
        </p:nvSpPr>
        <p:spPr bwMode="gray">
          <a:xfrm>
            <a:off x="8246226" y="5011320"/>
            <a:ext cx="282633"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51" name="Rectangle 50">
            <a:extLst>
              <a:ext uri="{FF2B5EF4-FFF2-40B4-BE49-F238E27FC236}">
                <a16:creationId xmlns:a16="http://schemas.microsoft.com/office/drawing/2014/main" id="{30315435-93D0-44D0-89E0-FCF6E661B012}"/>
              </a:ext>
            </a:extLst>
          </p:cNvPr>
          <p:cNvSpPr/>
          <p:nvPr/>
        </p:nvSpPr>
        <p:spPr bwMode="gray">
          <a:xfrm>
            <a:off x="8528859" y="5011320"/>
            <a:ext cx="282633"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52" name="Rectangle 51">
            <a:extLst>
              <a:ext uri="{FF2B5EF4-FFF2-40B4-BE49-F238E27FC236}">
                <a16:creationId xmlns:a16="http://schemas.microsoft.com/office/drawing/2014/main" id="{EAA87C1C-D6FE-431D-B06F-2EBC22CC765C}"/>
              </a:ext>
            </a:extLst>
          </p:cNvPr>
          <p:cNvSpPr/>
          <p:nvPr/>
        </p:nvSpPr>
        <p:spPr bwMode="gray">
          <a:xfrm>
            <a:off x="8811492" y="5011320"/>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53" name="Rectangle 52">
            <a:extLst>
              <a:ext uri="{FF2B5EF4-FFF2-40B4-BE49-F238E27FC236}">
                <a16:creationId xmlns:a16="http://schemas.microsoft.com/office/drawing/2014/main" id="{33489D21-7F86-4F28-AC8A-3CDBAB63D4C0}"/>
              </a:ext>
            </a:extLst>
          </p:cNvPr>
          <p:cNvSpPr/>
          <p:nvPr/>
        </p:nvSpPr>
        <p:spPr bwMode="gray">
          <a:xfrm>
            <a:off x="6833061" y="472058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54" name="Rectangle 53">
            <a:extLst>
              <a:ext uri="{FF2B5EF4-FFF2-40B4-BE49-F238E27FC236}">
                <a16:creationId xmlns:a16="http://schemas.microsoft.com/office/drawing/2014/main" id="{640CDE6C-8BA0-4C21-B633-7AABD92E05AE}"/>
              </a:ext>
            </a:extLst>
          </p:cNvPr>
          <p:cNvSpPr/>
          <p:nvPr/>
        </p:nvSpPr>
        <p:spPr bwMode="gray">
          <a:xfrm>
            <a:off x="7115694" y="472058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55" name="Rectangle 54">
            <a:extLst>
              <a:ext uri="{FF2B5EF4-FFF2-40B4-BE49-F238E27FC236}">
                <a16:creationId xmlns:a16="http://schemas.microsoft.com/office/drawing/2014/main" id="{88BDC424-FA15-4980-A7DD-C893FB43F011}"/>
              </a:ext>
            </a:extLst>
          </p:cNvPr>
          <p:cNvSpPr/>
          <p:nvPr/>
        </p:nvSpPr>
        <p:spPr bwMode="gray">
          <a:xfrm>
            <a:off x="7398327" y="472058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60" name="Rectangle 59">
            <a:extLst>
              <a:ext uri="{FF2B5EF4-FFF2-40B4-BE49-F238E27FC236}">
                <a16:creationId xmlns:a16="http://schemas.microsoft.com/office/drawing/2014/main" id="{50E9C44B-A284-4BB4-9192-3BA2BAB55F28}"/>
              </a:ext>
            </a:extLst>
          </p:cNvPr>
          <p:cNvSpPr/>
          <p:nvPr/>
        </p:nvSpPr>
        <p:spPr bwMode="gray">
          <a:xfrm>
            <a:off x="8811492" y="472058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61" name="Rectangle 60">
            <a:extLst>
              <a:ext uri="{FF2B5EF4-FFF2-40B4-BE49-F238E27FC236}">
                <a16:creationId xmlns:a16="http://schemas.microsoft.com/office/drawing/2014/main" id="{6771D31C-BA79-49D4-B3B4-84506D781E1B}"/>
              </a:ext>
            </a:extLst>
          </p:cNvPr>
          <p:cNvSpPr/>
          <p:nvPr/>
        </p:nvSpPr>
        <p:spPr bwMode="gray">
          <a:xfrm>
            <a:off x="7680960" y="4720582"/>
            <a:ext cx="1130532"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62" name="Rectangle 61">
            <a:extLst>
              <a:ext uri="{FF2B5EF4-FFF2-40B4-BE49-F238E27FC236}">
                <a16:creationId xmlns:a16="http://schemas.microsoft.com/office/drawing/2014/main" id="{53D5C47B-8A9C-4854-A9CE-4F75D18AC4A9}"/>
              </a:ext>
            </a:extLst>
          </p:cNvPr>
          <p:cNvSpPr/>
          <p:nvPr/>
        </p:nvSpPr>
        <p:spPr bwMode="gray">
          <a:xfrm>
            <a:off x="6836895" y="4431103"/>
            <a:ext cx="1130532"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cxnSp>
        <p:nvCxnSpPr>
          <p:cNvPr id="63" name="Straight Arrow Connector 62">
            <a:extLst>
              <a:ext uri="{FF2B5EF4-FFF2-40B4-BE49-F238E27FC236}">
                <a16:creationId xmlns:a16="http://schemas.microsoft.com/office/drawing/2014/main" id="{BA56E42C-954C-4EB9-91A4-6877239E9801}"/>
              </a:ext>
            </a:extLst>
          </p:cNvPr>
          <p:cNvCxnSpPr>
            <a:cxnSpLocks/>
          </p:cNvCxnSpPr>
          <p:nvPr/>
        </p:nvCxnSpPr>
        <p:spPr>
          <a:xfrm flipH="1">
            <a:off x="9311078" y="2510441"/>
            <a:ext cx="548639" cy="2"/>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66352E1-8F99-425E-B63A-CEC9478F185D}"/>
              </a:ext>
            </a:extLst>
          </p:cNvPr>
          <p:cNvSpPr txBox="1"/>
          <p:nvPr/>
        </p:nvSpPr>
        <p:spPr>
          <a:xfrm>
            <a:off x="10004720" y="2394408"/>
            <a:ext cx="815929"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Commited</a:t>
            </a:r>
            <a:endParaRPr lang="de-DE" sz="1400" kern="0" dirty="0">
              <a:ea typeface="Arial Unicode MS" pitchFamily="34" charset="-128"/>
              <a:cs typeface="Arial Unicode MS" pitchFamily="34" charset="-128"/>
            </a:endParaRPr>
          </a:p>
        </p:txBody>
      </p:sp>
      <p:sp>
        <p:nvSpPr>
          <p:cNvPr id="65" name="Oval 64">
            <a:extLst>
              <a:ext uri="{FF2B5EF4-FFF2-40B4-BE49-F238E27FC236}">
                <a16:creationId xmlns:a16="http://schemas.microsoft.com/office/drawing/2014/main" id="{FFF8AFB3-86FC-432E-96B9-76F10D662322}"/>
              </a:ext>
            </a:extLst>
          </p:cNvPr>
          <p:cNvSpPr/>
          <p:nvPr/>
        </p:nvSpPr>
        <p:spPr bwMode="gray">
          <a:xfrm>
            <a:off x="-4128014" y="-53641"/>
            <a:ext cx="1504604" cy="646331"/>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B</a:t>
            </a:r>
          </a:p>
        </p:txBody>
      </p:sp>
      <p:sp>
        <p:nvSpPr>
          <p:cNvPr id="66" name="Rectangle 65">
            <a:extLst>
              <a:ext uri="{FF2B5EF4-FFF2-40B4-BE49-F238E27FC236}">
                <a16:creationId xmlns:a16="http://schemas.microsoft.com/office/drawing/2014/main" id="{274415F1-297A-42B6-B4D1-B2ED3FFCD738}"/>
              </a:ext>
            </a:extLst>
          </p:cNvPr>
          <p:cNvSpPr/>
          <p:nvPr/>
        </p:nvSpPr>
        <p:spPr bwMode="gray">
          <a:xfrm>
            <a:off x="2180705" y="1770574"/>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67" name="Rectangle 66">
            <a:extLst>
              <a:ext uri="{FF2B5EF4-FFF2-40B4-BE49-F238E27FC236}">
                <a16:creationId xmlns:a16="http://schemas.microsoft.com/office/drawing/2014/main" id="{CF56320A-3F9A-400B-9395-837C07CECEA2}"/>
              </a:ext>
            </a:extLst>
          </p:cNvPr>
          <p:cNvSpPr/>
          <p:nvPr/>
        </p:nvSpPr>
        <p:spPr bwMode="gray">
          <a:xfrm>
            <a:off x="2559287" y="177816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68" name="Rectangle 67">
            <a:extLst>
              <a:ext uri="{FF2B5EF4-FFF2-40B4-BE49-F238E27FC236}">
                <a16:creationId xmlns:a16="http://schemas.microsoft.com/office/drawing/2014/main" id="{0F9D725C-1E2A-4937-A740-4D6D91139E39}"/>
              </a:ext>
            </a:extLst>
          </p:cNvPr>
          <p:cNvSpPr/>
          <p:nvPr/>
        </p:nvSpPr>
        <p:spPr bwMode="gray">
          <a:xfrm>
            <a:off x="2952965" y="177816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69" name="Rectangle 68">
            <a:extLst>
              <a:ext uri="{FF2B5EF4-FFF2-40B4-BE49-F238E27FC236}">
                <a16:creationId xmlns:a16="http://schemas.microsoft.com/office/drawing/2014/main" id="{40AF7498-24DC-425E-A8A7-7DB8A5BEC06F}"/>
              </a:ext>
            </a:extLst>
          </p:cNvPr>
          <p:cNvSpPr/>
          <p:nvPr/>
        </p:nvSpPr>
        <p:spPr bwMode="gray">
          <a:xfrm>
            <a:off x="3311237" y="1778163"/>
            <a:ext cx="1130532"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73" name="Rectangle 72">
            <a:extLst>
              <a:ext uri="{FF2B5EF4-FFF2-40B4-BE49-F238E27FC236}">
                <a16:creationId xmlns:a16="http://schemas.microsoft.com/office/drawing/2014/main" id="{EF90BBF0-E882-42FD-9C2A-91DF43E80CB6}"/>
              </a:ext>
            </a:extLst>
          </p:cNvPr>
          <p:cNvSpPr/>
          <p:nvPr/>
        </p:nvSpPr>
        <p:spPr bwMode="gray">
          <a:xfrm>
            <a:off x="4571518" y="1770574"/>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74" name="Rectangle 73">
            <a:extLst>
              <a:ext uri="{FF2B5EF4-FFF2-40B4-BE49-F238E27FC236}">
                <a16:creationId xmlns:a16="http://schemas.microsoft.com/office/drawing/2014/main" id="{5AF34315-BD58-4110-9002-DB3B4D82D0AF}"/>
              </a:ext>
            </a:extLst>
          </p:cNvPr>
          <p:cNvSpPr/>
          <p:nvPr/>
        </p:nvSpPr>
        <p:spPr bwMode="gray">
          <a:xfrm>
            <a:off x="4950100" y="177816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75" name="Rectangle 74">
            <a:extLst>
              <a:ext uri="{FF2B5EF4-FFF2-40B4-BE49-F238E27FC236}">
                <a16:creationId xmlns:a16="http://schemas.microsoft.com/office/drawing/2014/main" id="{06541D81-D72B-4F76-B3D6-A3E368B8C659}"/>
              </a:ext>
            </a:extLst>
          </p:cNvPr>
          <p:cNvSpPr/>
          <p:nvPr/>
        </p:nvSpPr>
        <p:spPr bwMode="gray">
          <a:xfrm>
            <a:off x="5343778" y="177816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76" name="Rectangle 75">
            <a:extLst>
              <a:ext uri="{FF2B5EF4-FFF2-40B4-BE49-F238E27FC236}">
                <a16:creationId xmlns:a16="http://schemas.microsoft.com/office/drawing/2014/main" id="{83F609F3-3D22-4A74-9D2B-32CD2D49E7A0}"/>
              </a:ext>
            </a:extLst>
          </p:cNvPr>
          <p:cNvSpPr/>
          <p:nvPr/>
        </p:nvSpPr>
        <p:spPr bwMode="gray">
          <a:xfrm>
            <a:off x="2176866" y="2712657"/>
            <a:ext cx="282633"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77" name="Rectangle 76">
            <a:extLst>
              <a:ext uri="{FF2B5EF4-FFF2-40B4-BE49-F238E27FC236}">
                <a16:creationId xmlns:a16="http://schemas.microsoft.com/office/drawing/2014/main" id="{82D8859D-B611-4C5E-BD48-6E0AAAA1B35F}"/>
              </a:ext>
            </a:extLst>
          </p:cNvPr>
          <p:cNvSpPr/>
          <p:nvPr/>
        </p:nvSpPr>
        <p:spPr bwMode="gray">
          <a:xfrm>
            <a:off x="2547346" y="2712657"/>
            <a:ext cx="282633"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78" name="Rectangle 77">
            <a:extLst>
              <a:ext uri="{FF2B5EF4-FFF2-40B4-BE49-F238E27FC236}">
                <a16:creationId xmlns:a16="http://schemas.microsoft.com/office/drawing/2014/main" id="{DA4B3265-97F9-4B23-B659-7DD1B03146E8}"/>
              </a:ext>
            </a:extLst>
          </p:cNvPr>
          <p:cNvSpPr/>
          <p:nvPr/>
        </p:nvSpPr>
        <p:spPr bwMode="gray">
          <a:xfrm>
            <a:off x="2916180" y="2712657"/>
            <a:ext cx="282633"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79" name="Rectangle 78">
            <a:extLst>
              <a:ext uri="{FF2B5EF4-FFF2-40B4-BE49-F238E27FC236}">
                <a16:creationId xmlns:a16="http://schemas.microsoft.com/office/drawing/2014/main" id="{5E0FA098-00F5-4771-9C40-1D2718865E2B}"/>
              </a:ext>
            </a:extLst>
          </p:cNvPr>
          <p:cNvSpPr/>
          <p:nvPr/>
        </p:nvSpPr>
        <p:spPr bwMode="gray">
          <a:xfrm>
            <a:off x="3298487" y="2712657"/>
            <a:ext cx="1130532"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80" name="Rectangle 79">
            <a:extLst>
              <a:ext uri="{FF2B5EF4-FFF2-40B4-BE49-F238E27FC236}">
                <a16:creationId xmlns:a16="http://schemas.microsoft.com/office/drawing/2014/main" id="{CBA84B1F-7B96-4173-B57A-6656C07392FD}"/>
              </a:ext>
            </a:extLst>
          </p:cNvPr>
          <p:cNvSpPr/>
          <p:nvPr/>
        </p:nvSpPr>
        <p:spPr bwMode="gray">
          <a:xfrm>
            <a:off x="4527308" y="2712656"/>
            <a:ext cx="1130532"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81" name="Rectangle 80">
            <a:extLst>
              <a:ext uri="{FF2B5EF4-FFF2-40B4-BE49-F238E27FC236}">
                <a16:creationId xmlns:a16="http://schemas.microsoft.com/office/drawing/2014/main" id="{7F14434E-A559-49CA-9133-56179E26EB90}"/>
              </a:ext>
            </a:extLst>
          </p:cNvPr>
          <p:cNvSpPr/>
          <p:nvPr/>
        </p:nvSpPr>
        <p:spPr bwMode="gray">
          <a:xfrm>
            <a:off x="2200981" y="3623159"/>
            <a:ext cx="1130532" cy="28630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82" name="Rectangle 81">
            <a:extLst>
              <a:ext uri="{FF2B5EF4-FFF2-40B4-BE49-F238E27FC236}">
                <a16:creationId xmlns:a16="http://schemas.microsoft.com/office/drawing/2014/main" id="{04C648FF-B3DA-4C39-9A9F-70B795817B5C}"/>
              </a:ext>
            </a:extLst>
          </p:cNvPr>
          <p:cNvSpPr/>
          <p:nvPr/>
        </p:nvSpPr>
        <p:spPr bwMode="gray">
          <a:xfrm>
            <a:off x="3472829" y="362220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83" name="Rectangle 82">
            <a:extLst>
              <a:ext uri="{FF2B5EF4-FFF2-40B4-BE49-F238E27FC236}">
                <a16:creationId xmlns:a16="http://schemas.microsoft.com/office/drawing/2014/main" id="{D7536095-E9A7-468F-995A-92DECBB1E915}"/>
              </a:ext>
            </a:extLst>
          </p:cNvPr>
          <p:cNvSpPr/>
          <p:nvPr/>
        </p:nvSpPr>
        <p:spPr bwMode="gray">
          <a:xfrm>
            <a:off x="3876503" y="362220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84" name="TextBox 83">
            <a:extLst>
              <a:ext uri="{FF2B5EF4-FFF2-40B4-BE49-F238E27FC236}">
                <a16:creationId xmlns:a16="http://schemas.microsoft.com/office/drawing/2014/main" id="{A54DF133-60FF-4F38-A56B-0B612F85A0B9}"/>
              </a:ext>
            </a:extLst>
          </p:cNvPr>
          <p:cNvSpPr txBox="1"/>
          <p:nvPr/>
        </p:nvSpPr>
        <p:spPr>
          <a:xfrm>
            <a:off x="822960" y="4538825"/>
            <a:ext cx="5561215"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When</a:t>
            </a:r>
            <a:r>
              <a:rPr lang="de-DE" sz="1800" kern="0" dirty="0">
                <a:ea typeface="Arial Unicode MS" pitchFamily="34" charset="-128"/>
                <a:cs typeface="Arial Unicode MS" pitchFamily="34" charset="-128"/>
              </a:rPr>
              <a:t> a </a:t>
            </a:r>
            <a:r>
              <a:rPr lang="de-DE" sz="1800" kern="0" dirty="0" err="1">
                <a:ea typeface="Arial Unicode MS" pitchFamily="34" charset="-128"/>
                <a:cs typeface="Arial Unicode MS" pitchFamily="34" charset="-128"/>
              </a:rPr>
              <a:t>loader</a:t>
            </a:r>
            <a:r>
              <a:rPr lang="de-DE" sz="1800" kern="0" dirty="0">
                <a:ea typeface="Arial Unicode MS" pitchFamily="34" charset="-128"/>
                <a:cs typeface="Arial Unicode MS" pitchFamily="34" charset="-128"/>
              </a:rPr>
              <a:t> dies, </a:t>
            </a:r>
            <a:r>
              <a:rPr lang="de-DE" sz="1800" kern="0" dirty="0" err="1">
                <a:ea typeface="Arial Unicode MS" pitchFamily="34" charset="-128"/>
                <a:cs typeface="Arial Unicode MS" pitchFamily="34" charset="-128"/>
              </a:rPr>
              <a:t>its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chunks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are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marked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free</a:t>
            </a:r>
            <a:r>
              <a:rPr lang="de-DE" sz="1800" kern="0" dirty="0">
                <a:ea typeface="Arial Unicode MS" pitchFamily="34" charset="-128"/>
                <a:cs typeface="Arial Unicode MS" pitchFamily="34" charset="-128"/>
              </a:rPr>
              <a:t>…</a:t>
            </a:r>
          </a:p>
        </p:txBody>
      </p:sp>
      <p:cxnSp>
        <p:nvCxnSpPr>
          <p:cNvPr id="95" name="Straight Connector 94">
            <a:extLst>
              <a:ext uri="{FF2B5EF4-FFF2-40B4-BE49-F238E27FC236}">
                <a16:creationId xmlns:a16="http://schemas.microsoft.com/office/drawing/2014/main" id="{49CE059F-1328-41DE-8C0A-9908A9103171}"/>
              </a:ext>
            </a:extLst>
          </p:cNvPr>
          <p:cNvCxnSpPr/>
          <p:nvPr/>
        </p:nvCxnSpPr>
        <p:spPr>
          <a:xfrm>
            <a:off x="640080" y="2502130"/>
            <a:ext cx="1221971" cy="781397"/>
          </a:xfrm>
          <a:prstGeom prst="line">
            <a:avLst/>
          </a:prstGeom>
          <a:ln w="2540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EA9640C-C65A-4A1D-ABB3-02012CD6B62D}"/>
              </a:ext>
            </a:extLst>
          </p:cNvPr>
          <p:cNvCxnSpPr>
            <a:cxnSpLocks/>
          </p:cNvCxnSpPr>
          <p:nvPr/>
        </p:nvCxnSpPr>
        <p:spPr>
          <a:xfrm flipV="1">
            <a:off x="706582" y="2502130"/>
            <a:ext cx="1155469" cy="781397"/>
          </a:xfrm>
          <a:prstGeom prst="line">
            <a:avLst/>
          </a:prstGeom>
          <a:ln w="2540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315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a:t>Current implementation (5)</a:t>
            </a:r>
            <a:br>
              <a:rPr lang="en-US" dirty="0"/>
            </a:br>
            <a:r>
              <a:rPr lang="en-US" sz="1800" b="0" dirty="0"/>
              <a:t>(very much simplified)</a:t>
            </a:r>
            <a:endParaRPr lang="en-US" b="0" dirty="0"/>
          </a:p>
        </p:txBody>
      </p:sp>
      <p:sp>
        <p:nvSpPr>
          <p:cNvPr id="5" name="Rectangle 4">
            <a:extLst>
              <a:ext uri="{FF2B5EF4-FFF2-40B4-BE49-F238E27FC236}">
                <a16:creationId xmlns:a16="http://schemas.microsoft.com/office/drawing/2014/main" id="{F6149505-0CD1-4269-8D77-294AA84A3972}"/>
              </a:ext>
            </a:extLst>
          </p:cNvPr>
          <p:cNvSpPr/>
          <p:nvPr/>
        </p:nvSpPr>
        <p:spPr bwMode="gray">
          <a:xfrm>
            <a:off x="6833063" y="1246910"/>
            <a:ext cx="2261060" cy="4347556"/>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7" name="Straight Arrow Connector 6">
            <a:extLst>
              <a:ext uri="{FF2B5EF4-FFF2-40B4-BE49-F238E27FC236}">
                <a16:creationId xmlns:a16="http://schemas.microsoft.com/office/drawing/2014/main" id="{3A5BE534-B1C5-4224-9E26-8B22A875521C}"/>
              </a:ext>
            </a:extLst>
          </p:cNvPr>
          <p:cNvCxnSpPr>
            <a:cxnSpLocks/>
          </p:cNvCxnSpPr>
          <p:nvPr/>
        </p:nvCxnSpPr>
        <p:spPr>
          <a:xfrm flipH="1">
            <a:off x="9280807" y="4439414"/>
            <a:ext cx="548639" cy="2"/>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622CFBD-6005-4851-AC76-88A7D60189BB}"/>
              </a:ext>
            </a:extLst>
          </p:cNvPr>
          <p:cNvSpPr/>
          <p:nvPr/>
        </p:nvSpPr>
        <p:spPr bwMode="gray">
          <a:xfrm>
            <a:off x="6833062" y="2502130"/>
            <a:ext cx="2261061" cy="3092335"/>
          </a:xfrm>
          <a:prstGeom prst="rect">
            <a:avLst/>
          </a:prstGeom>
          <a:solidFill>
            <a:schemeClr val="bg2"/>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833D2227-1320-4D41-B787-662DD49371F3}"/>
              </a:ext>
            </a:extLst>
          </p:cNvPr>
          <p:cNvSpPr txBox="1"/>
          <p:nvPr/>
        </p:nvSpPr>
        <p:spPr>
          <a:xfrm>
            <a:off x="9974449" y="4323381"/>
            <a:ext cx="418384"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Used</a:t>
            </a:r>
            <a:endParaRPr lang="de-DE" sz="1400" kern="0" dirty="0">
              <a:ea typeface="Arial Unicode MS" pitchFamily="34" charset="-128"/>
              <a:cs typeface="Arial Unicode MS" pitchFamily="34" charset="-128"/>
            </a:endParaRPr>
          </a:p>
        </p:txBody>
      </p:sp>
      <p:cxnSp>
        <p:nvCxnSpPr>
          <p:cNvPr id="34" name="Straight Arrow Connector 33">
            <a:extLst>
              <a:ext uri="{FF2B5EF4-FFF2-40B4-BE49-F238E27FC236}">
                <a16:creationId xmlns:a16="http://schemas.microsoft.com/office/drawing/2014/main" id="{4E96C7A6-6F3C-4D78-BDAD-A4743123E257}"/>
              </a:ext>
            </a:extLst>
          </p:cNvPr>
          <p:cNvCxnSpPr>
            <a:cxnSpLocks/>
          </p:cNvCxnSpPr>
          <p:nvPr/>
        </p:nvCxnSpPr>
        <p:spPr>
          <a:xfrm flipH="1">
            <a:off x="9311077" y="1246911"/>
            <a:ext cx="548639" cy="2"/>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1E935E7-ACA3-4FF5-9186-51FB798AF1D0}"/>
              </a:ext>
            </a:extLst>
          </p:cNvPr>
          <p:cNvSpPr txBox="1"/>
          <p:nvPr/>
        </p:nvSpPr>
        <p:spPr>
          <a:xfrm>
            <a:off x="9974449" y="1139188"/>
            <a:ext cx="76623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Reserved</a:t>
            </a:r>
            <a:endParaRPr lang="de-DE" sz="1400" kern="0" dirty="0">
              <a:ea typeface="Arial Unicode MS" pitchFamily="34" charset="-128"/>
              <a:cs typeface="Arial Unicode MS" pitchFamily="34" charset="-128"/>
            </a:endParaRPr>
          </a:p>
        </p:txBody>
      </p:sp>
      <p:sp>
        <p:nvSpPr>
          <p:cNvPr id="36" name="Oval 35">
            <a:extLst>
              <a:ext uri="{FF2B5EF4-FFF2-40B4-BE49-F238E27FC236}">
                <a16:creationId xmlns:a16="http://schemas.microsoft.com/office/drawing/2014/main" id="{E784BACF-CC1C-4E10-B785-6FCBE8048AAD}"/>
              </a:ext>
            </a:extLst>
          </p:cNvPr>
          <p:cNvSpPr/>
          <p:nvPr/>
        </p:nvSpPr>
        <p:spPr bwMode="gray">
          <a:xfrm>
            <a:off x="524342" y="1613060"/>
            <a:ext cx="1504604" cy="646331"/>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A</a:t>
            </a:r>
          </a:p>
        </p:txBody>
      </p:sp>
      <p:sp>
        <p:nvSpPr>
          <p:cNvPr id="38" name="Oval 37">
            <a:extLst>
              <a:ext uri="{FF2B5EF4-FFF2-40B4-BE49-F238E27FC236}">
                <a16:creationId xmlns:a16="http://schemas.microsoft.com/office/drawing/2014/main" id="{476937AD-7913-4F3B-9D76-E8B4DCDAA264}"/>
              </a:ext>
            </a:extLst>
          </p:cNvPr>
          <p:cNvSpPr/>
          <p:nvPr/>
        </p:nvSpPr>
        <p:spPr bwMode="gray">
          <a:xfrm>
            <a:off x="524342" y="2502130"/>
            <a:ext cx="1504604" cy="646331"/>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C</a:t>
            </a:r>
          </a:p>
        </p:txBody>
      </p:sp>
      <p:sp>
        <p:nvSpPr>
          <p:cNvPr id="42" name="Rectangle 41">
            <a:extLst>
              <a:ext uri="{FF2B5EF4-FFF2-40B4-BE49-F238E27FC236}">
                <a16:creationId xmlns:a16="http://schemas.microsoft.com/office/drawing/2014/main" id="{9375D96B-EA52-4074-9ED8-71E5C45D25C9}"/>
              </a:ext>
            </a:extLst>
          </p:cNvPr>
          <p:cNvSpPr/>
          <p:nvPr/>
        </p:nvSpPr>
        <p:spPr bwMode="gray">
          <a:xfrm>
            <a:off x="6833061" y="5011798"/>
            <a:ext cx="1130532" cy="28630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44" name="Rectangle 43">
            <a:extLst>
              <a:ext uri="{FF2B5EF4-FFF2-40B4-BE49-F238E27FC236}">
                <a16:creationId xmlns:a16="http://schemas.microsoft.com/office/drawing/2014/main" id="{B1DF6526-F963-4FE3-B3ED-76D518386547}"/>
              </a:ext>
            </a:extLst>
          </p:cNvPr>
          <p:cNvSpPr/>
          <p:nvPr/>
        </p:nvSpPr>
        <p:spPr bwMode="gray">
          <a:xfrm>
            <a:off x="6833061" y="5300321"/>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45" name="Rectangle 44">
            <a:extLst>
              <a:ext uri="{FF2B5EF4-FFF2-40B4-BE49-F238E27FC236}">
                <a16:creationId xmlns:a16="http://schemas.microsoft.com/office/drawing/2014/main" id="{D337E9C4-3E6B-4A3A-8085-D4AE5B57898B}"/>
              </a:ext>
            </a:extLst>
          </p:cNvPr>
          <p:cNvSpPr/>
          <p:nvPr/>
        </p:nvSpPr>
        <p:spPr bwMode="gray">
          <a:xfrm>
            <a:off x="7115694" y="5300321"/>
            <a:ext cx="282633"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6" name="Rectangle 45">
            <a:extLst>
              <a:ext uri="{FF2B5EF4-FFF2-40B4-BE49-F238E27FC236}">
                <a16:creationId xmlns:a16="http://schemas.microsoft.com/office/drawing/2014/main" id="{60D0F1BD-8FEE-4CBB-93BA-EE40590A3237}"/>
              </a:ext>
            </a:extLst>
          </p:cNvPr>
          <p:cNvSpPr/>
          <p:nvPr/>
        </p:nvSpPr>
        <p:spPr bwMode="gray">
          <a:xfrm>
            <a:off x="7398327" y="5300321"/>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47" name="Rectangle 46">
            <a:extLst>
              <a:ext uri="{FF2B5EF4-FFF2-40B4-BE49-F238E27FC236}">
                <a16:creationId xmlns:a16="http://schemas.microsoft.com/office/drawing/2014/main" id="{F3C6ABAB-C7B4-4EBF-A7AD-F6565CB625FB}"/>
              </a:ext>
            </a:extLst>
          </p:cNvPr>
          <p:cNvSpPr/>
          <p:nvPr/>
        </p:nvSpPr>
        <p:spPr bwMode="gray">
          <a:xfrm>
            <a:off x="7680960" y="5300321"/>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48" name="Rectangle 47">
            <a:extLst>
              <a:ext uri="{FF2B5EF4-FFF2-40B4-BE49-F238E27FC236}">
                <a16:creationId xmlns:a16="http://schemas.microsoft.com/office/drawing/2014/main" id="{AE0AF56C-0359-4D9C-81DE-603D8A2E20C8}"/>
              </a:ext>
            </a:extLst>
          </p:cNvPr>
          <p:cNvSpPr/>
          <p:nvPr/>
        </p:nvSpPr>
        <p:spPr bwMode="gray">
          <a:xfrm>
            <a:off x="7963593" y="5302535"/>
            <a:ext cx="1130532"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49" name="Rectangle 48">
            <a:extLst>
              <a:ext uri="{FF2B5EF4-FFF2-40B4-BE49-F238E27FC236}">
                <a16:creationId xmlns:a16="http://schemas.microsoft.com/office/drawing/2014/main" id="{9C5DC066-11BF-4331-9522-50844E485A18}"/>
              </a:ext>
            </a:extLst>
          </p:cNvPr>
          <p:cNvSpPr/>
          <p:nvPr/>
        </p:nvSpPr>
        <p:spPr bwMode="gray">
          <a:xfrm>
            <a:off x="7963593" y="5011320"/>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50" name="Rectangle 49">
            <a:extLst>
              <a:ext uri="{FF2B5EF4-FFF2-40B4-BE49-F238E27FC236}">
                <a16:creationId xmlns:a16="http://schemas.microsoft.com/office/drawing/2014/main" id="{E4F3146B-8059-49D3-A32A-AFF12988682B}"/>
              </a:ext>
            </a:extLst>
          </p:cNvPr>
          <p:cNvSpPr/>
          <p:nvPr/>
        </p:nvSpPr>
        <p:spPr bwMode="gray">
          <a:xfrm>
            <a:off x="8246226" y="5011320"/>
            <a:ext cx="282633"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50">
            <a:extLst>
              <a:ext uri="{FF2B5EF4-FFF2-40B4-BE49-F238E27FC236}">
                <a16:creationId xmlns:a16="http://schemas.microsoft.com/office/drawing/2014/main" id="{30315435-93D0-44D0-89E0-FCF6E661B012}"/>
              </a:ext>
            </a:extLst>
          </p:cNvPr>
          <p:cNvSpPr/>
          <p:nvPr/>
        </p:nvSpPr>
        <p:spPr bwMode="gray">
          <a:xfrm>
            <a:off x="8528859" y="5011320"/>
            <a:ext cx="282633"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a:extLst>
              <a:ext uri="{FF2B5EF4-FFF2-40B4-BE49-F238E27FC236}">
                <a16:creationId xmlns:a16="http://schemas.microsoft.com/office/drawing/2014/main" id="{EAA87C1C-D6FE-431D-B06F-2EBC22CC765C}"/>
              </a:ext>
            </a:extLst>
          </p:cNvPr>
          <p:cNvSpPr/>
          <p:nvPr/>
        </p:nvSpPr>
        <p:spPr bwMode="gray">
          <a:xfrm>
            <a:off x="8811492" y="5011320"/>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53" name="Rectangle 52">
            <a:extLst>
              <a:ext uri="{FF2B5EF4-FFF2-40B4-BE49-F238E27FC236}">
                <a16:creationId xmlns:a16="http://schemas.microsoft.com/office/drawing/2014/main" id="{33489D21-7F86-4F28-AC8A-3CDBAB63D4C0}"/>
              </a:ext>
            </a:extLst>
          </p:cNvPr>
          <p:cNvSpPr/>
          <p:nvPr/>
        </p:nvSpPr>
        <p:spPr bwMode="gray">
          <a:xfrm>
            <a:off x="6833061" y="472058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54" name="Rectangle 53">
            <a:extLst>
              <a:ext uri="{FF2B5EF4-FFF2-40B4-BE49-F238E27FC236}">
                <a16:creationId xmlns:a16="http://schemas.microsoft.com/office/drawing/2014/main" id="{640CDE6C-8BA0-4C21-B633-7AABD92E05AE}"/>
              </a:ext>
            </a:extLst>
          </p:cNvPr>
          <p:cNvSpPr/>
          <p:nvPr/>
        </p:nvSpPr>
        <p:spPr bwMode="gray">
          <a:xfrm>
            <a:off x="7115694" y="472058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B</a:t>
            </a:r>
          </a:p>
        </p:txBody>
      </p:sp>
      <p:sp>
        <p:nvSpPr>
          <p:cNvPr id="55" name="Rectangle 54">
            <a:extLst>
              <a:ext uri="{FF2B5EF4-FFF2-40B4-BE49-F238E27FC236}">
                <a16:creationId xmlns:a16="http://schemas.microsoft.com/office/drawing/2014/main" id="{88BDC424-FA15-4980-A7DD-C893FB43F011}"/>
              </a:ext>
            </a:extLst>
          </p:cNvPr>
          <p:cNvSpPr/>
          <p:nvPr/>
        </p:nvSpPr>
        <p:spPr bwMode="gray">
          <a:xfrm>
            <a:off x="7398327" y="472058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60" name="Rectangle 59">
            <a:extLst>
              <a:ext uri="{FF2B5EF4-FFF2-40B4-BE49-F238E27FC236}">
                <a16:creationId xmlns:a16="http://schemas.microsoft.com/office/drawing/2014/main" id="{50E9C44B-A284-4BB4-9192-3BA2BAB55F28}"/>
              </a:ext>
            </a:extLst>
          </p:cNvPr>
          <p:cNvSpPr/>
          <p:nvPr/>
        </p:nvSpPr>
        <p:spPr bwMode="gray">
          <a:xfrm>
            <a:off x="8811492" y="472058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61" name="Rectangle 60">
            <a:extLst>
              <a:ext uri="{FF2B5EF4-FFF2-40B4-BE49-F238E27FC236}">
                <a16:creationId xmlns:a16="http://schemas.microsoft.com/office/drawing/2014/main" id="{6771D31C-BA79-49D4-B3B4-84506D781E1B}"/>
              </a:ext>
            </a:extLst>
          </p:cNvPr>
          <p:cNvSpPr/>
          <p:nvPr/>
        </p:nvSpPr>
        <p:spPr bwMode="gray">
          <a:xfrm>
            <a:off x="7680960" y="4720582"/>
            <a:ext cx="1130532"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2" name="Rectangle 61">
            <a:extLst>
              <a:ext uri="{FF2B5EF4-FFF2-40B4-BE49-F238E27FC236}">
                <a16:creationId xmlns:a16="http://schemas.microsoft.com/office/drawing/2014/main" id="{53D5C47B-8A9C-4854-A9CE-4F75D18AC4A9}"/>
              </a:ext>
            </a:extLst>
          </p:cNvPr>
          <p:cNvSpPr/>
          <p:nvPr/>
        </p:nvSpPr>
        <p:spPr bwMode="gray">
          <a:xfrm>
            <a:off x="6836895" y="4431103"/>
            <a:ext cx="1130532"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3" name="Straight Arrow Connector 62">
            <a:extLst>
              <a:ext uri="{FF2B5EF4-FFF2-40B4-BE49-F238E27FC236}">
                <a16:creationId xmlns:a16="http://schemas.microsoft.com/office/drawing/2014/main" id="{BA56E42C-954C-4EB9-91A4-6877239E9801}"/>
              </a:ext>
            </a:extLst>
          </p:cNvPr>
          <p:cNvCxnSpPr>
            <a:cxnSpLocks/>
          </p:cNvCxnSpPr>
          <p:nvPr/>
        </p:nvCxnSpPr>
        <p:spPr>
          <a:xfrm flipH="1">
            <a:off x="9311078" y="2510441"/>
            <a:ext cx="548639" cy="2"/>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66352E1-8F99-425E-B63A-CEC9478F185D}"/>
              </a:ext>
            </a:extLst>
          </p:cNvPr>
          <p:cNvSpPr txBox="1"/>
          <p:nvPr/>
        </p:nvSpPr>
        <p:spPr>
          <a:xfrm>
            <a:off x="10004720" y="2394408"/>
            <a:ext cx="815929"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Commited</a:t>
            </a:r>
            <a:endParaRPr lang="de-DE" sz="1400" kern="0" dirty="0">
              <a:ea typeface="Arial Unicode MS" pitchFamily="34" charset="-128"/>
              <a:cs typeface="Arial Unicode MS" pitchFamily="34" charset="-128"/>
            </a:endParaRPr>
          </a:p>
        </p:txBody>
      </p:sp>
      <p:sp>
        <p:nvSpPr>
          <p:cNvPr id="65" name="Oval 64">
            <a:extLst>
              <a:ext uri="{FF2B5EF4-FFF2-40B4-BE49-F238E27FC236}">
                <a16:creationId xmlns:a16="http://schemas.microsoft.com/office/drawing/2014/main" id="{FFF8AFB3-86FC-432E-96B9-76F10D662322}"/>
              </a:ext>
            </a:extLst>
          </p:cNvPr>
          <p:cNvSpPr/>
          <p:nvPr/>
        </p:nvSpPr>
        <p:spPr bwMode="gray">
          <a:xfrm>
            <a:off x="-4128014" y="-53641"/>
            <a:ext cx="1504604" cy="646331"/>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Loader</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B</a:t>
            </a:r>
          </a:p>
        </p:txBody>
      </p:sp>
      <p:sp>
        <p:nvSpPr>
          <p:cNvPr id="66" name="Rectangle 65">
            <a:extLst>
              <a:ext uri="{FF2B5EF4-FFF2-40B4-BE49-F238E27FC236}">
                <a16:creationId xmlns:a16="http://schemas.microsoft.com/office/drawing/2014/main" id="{274415F1-297A-42B6-B4D1-B2ED3FFCD738}"/>
              </a:ext>
            </a:extLst>
          </p:cNvPr>
          <p:cNvSpPr/>
          <p:nvPr/>
        </p:nvSpPr>
        <p:spPr bwMode="gray">
          <a:xfrm>
            <a:off x="2180705" y="1770574"/>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67" name="Rectangle 66">
            <a:extLst>
              <a:ext uri="{FF2B5EF4-FFF2-40B4-BE49-F238E27FC236}">
                <a16:creationId xmlns:a16="http://schemas.microsoft.com/office/drawing/2014/main" id="{CF56320A-3F9A-400B-9395-837C07CECEA2}"/>
              </a:ext>
            </a:extLst>
          </p:cNvPr>
          <p:cNvSpPr/>
          <p:nvPr/>
        </p:nvSpPr>
        <p:spPr bwMode="gray">
          <a:xfrm>
            <a:off x="2559287" y="177816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68" name="Rectangle 67">
            <a:extLst>
              <a:ext uri="{FF2B5EF4-FFF2-40B4-BE49-F238E27FC236}">
                <a16:creationId xmlns:a16="http://schemas.microsoft.com/office/drawing/2014/main" id="{0F9D725C-1E2A-4937-A740-4D6D91139E39}"/>
              </a:ext>
            </a:extLst>
          </p:cNvPr>
          <p:cNvSpPr/>
          <p:nvPr/>
        </p:nvSpPr>
        <p:spPr bwMode="gray">
          <a:xfrm>
            <a:off x="2952965" y="177816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69" name="Rectangle 68">
            <a:extLst>
              <a:ext uri="{FF2B5EF4-FFF2-40B4-BE49-F238E27FC236}">
                <a16:creationId xmlns:a16="http://schemas.microsoft.com/office/drawing/2014/main" id="{40AF7498-24DC-425E-A8A7-7DB8A5BEC06F}"/>
              </a:ext>
            </a:extLst>
          </p:cNvPr>
          <p:cNvSpPr/>
          <p:nvPr/>
        </p:nvSpPr>
        <p:spPr bwMode="gray">
          <a:xfrm>
            <a:off x="3418783" y="1778163"/>
            <a:ext cx="1130532"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73" name="Rectangle 72">
            <a:extLst>
              <a:ext uri="{FF2B5EF4-FFF2-40B4-BE49-F238E27FC236}">
                <a16:creationId xmlns:a16="http://schemas.microsoft.com/office/drawing/2014/main" id="{EF90BBF0-E882-42FD-9C2A-91DF43E80CB6}"/>
              </a:ext>
            </a:extLst>
          </p:cNvPr>
          <p:cNvSpPr/>
          <p:nvPr/>
        </p:nvSpPr>
        <p:spPr bwMode="gray">
          <a:xfrm>
            <a:off x="4713315" y="1778163"/>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74" name="Rectangle 73">
            <a:extLst>
              <a:ext uri="{FF2B5EF4-FFF2-40B4-BE49-F238E27FC236}">
                <a16:creationId xmlns:a16="http://schemas.microsoft.com/office/drawing/2014/main" id="{5AF34315-BD58-4110-9002-DB3B4D82D0AF}"/>
              </a:ext>
            </a:extLst>
          </p:cNvPr>
          <p:cNvSpPr/>
          <p:nvPr/>
        </p:nvSpPr>
        <p:spPr bwMode="gray">
          <a:xfrm>
            <a:off x="5091897" y="1778162"/>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75" name="Rectangle 74">
            <a:extLst>
              <a:ext uri="{FF2B5EF4-FFF2-40B4-BE49-F238E27FC236}">
                <a16:creationId xmlns:a16="http://schemas.microsoft.com/office/drawing/2014/main" id="{06541D81-D72B-4F76-B3D6-A3E368B8C659}"/>
              </a:ext>
            </a:extLst>
          </p:cNvPr>
          <p:cNvSpPr/>
          <p:nvPr/>
        </p:nvSpPr>
        <p:spPr bwMode="gray">
          <a:xfrm>
            <a:off x="5485575" y="1778161"/>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81" name="Rectangle 80">
            <a:extLst>
              <a:ext uri="{FF2B5EF4-FFF2-40B4-BE49-F238E27FC236}">
                <a16:creationId xmlns:a16="http://schemas.microsoft.com/office/drawing/2014/main" id="{7F14434E-A559-49CA-9133-56179E26EB90}"/>
              </a:ext>
            </a:extLst>
          </p:cNvPr>
          <p:cNvSpPr/>
          <p:nvPr/>
        </p:nvSpPr>
        <p:spPr bwMode="gray">
          <a:xfrm>
            <a:off x="2200981" y="2649183"/>
            <a:ext cx="1130532" cy="28630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82" name="Rectangle 81">
            <a:extLst>
              <a:ext uri="{FF2B5EF4-FFF2-40B4-BE49-F238E27FC236}">
                <a16:creationId xmlns:a16="http://schemas.microsoft.com/office/drawing/2014/main" id="{04C648FF-B3DA-4C39-9A9F-70B795817B5C}"/>
              </a:ext>
            </a:extLst>
          </p:cNvPr>
          <p:cNvSpPr/>
          <p:nvPr/>
        </p:nvSpPr>
        <p:spPr bwMode="gray">
          <a:xfrm>
            <a:off x="3472829" y="2648227"/>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83" name="Rectangle 82">
            <a:extLst>
              <a:ext uri="{FF2B5EF4-FFF2-40B4-BE49-F238E27FC236}">
                <a16:creationId xmlns:a16="http://schemas.microsoft.com/office/drawing/2014/main" id="{D7536095-E9A7-468F-995A-92DECBB1E915}"/>
              </a:ext>
            </a:extLst>
          </p:cNvPr>
          <p:cNvSpPr/>
          <p:nvPr/>
        </p:nvSpPr>
        <p:spPr bwMode="gray">
          <a:xfrm>
            <a:off x="3876503" y="2648227"/>
            <a:ext cx="282633" cy="290259"/>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C</a:t>
            </a:r>
          </a:p>
        </p:txBody>
      </p:sp>
      <p:sp>
        <p:nvSpPr>
          <p:cNvPr id="84" name="TextBox 83">
            <a:extLst>
              <a:ext uri="{FF2B5EF4-FFF2-40B4-BE49-F238E27FC236}">
                <a16:creationId xmlns:a16="http://schemas.microsoft.com/office/drawing/2014/main" id="{A54DF133-60FF-4F38-A56B-0B612F85A0B9}"/>
              </a:ext>
            </a:extLst>
          </p:cNvPr>
          <p:cNvSpPr txBox="1"/>
          <p:nvPr/>
        </p:nvSpPr>
        <p:spPr>
          <a:xfrm>
            <a:off x="706581" y="5445450"/>
            <a:ext cx="5561215"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a:t>
            </a:r>
            <a:r>
              <a:rPr lang="de-DE" sz="1800" kern="0" dirty="0" err="1">
                <a:ea typeface="Arial Unicode MS" pitchFamily="34" charset="-128"/>
                <a:cs typeface="Arial Unicode MS" pitchFamily="34" charset="-128"/>
              </a:rPr>
              <a:t>and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added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global freelists, </a:t>
            </a:r>
            <a:r>
              <a:rPr lang="de-DE" sz="1800" kern="0" dirty="0" err="1">
                <a:ea typeface="Arial Unicode MS" pitchFamily="34" charset="-128"/>
                <a:cs typeface="Arial Unicode MS" pitchFamily="34" charset="-128"/>
              </a:rPr>
              <a:t>sorted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by</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size</a:t>
            </a:r>
            <a:r>
              <a:rPr lang="de-DE" sz="1800" kern="0" dirty="0">
                <a:ea typeface="Arial Unicode MS" pitchFamily="34" charset="-128"/>
                <a:cs typeface="Arial Unicode MS" pitchFamily="34" charset="-128"/>
              </a:rPr>
              <a:t>.</a:t>
            </a:r>
          </a:p>
        </p:txBody>
      </p:sp>
      <p:sp>
        <p:nvSpPr>
          <p:cNvPr id="56" name="Rectangle 55">
            <a:extLst>
              <a:ext uri="{FF2B5EF4-FFF2-40B4-BE49-F238E27FC236}">
                <a16:creationId xmlns:a16="http://schemas.microsoft.com/office/drawing/2014/main" id="{19C4D511-F837-474F-B95F-942A43C17185}"/>
              </a:ext>
            </a:extLst>
          </p:cNvPr>
          <p:cNvSpPr/>
          <p:nvPr/>
        </p:nvSpPr>
        <p:spPr bwMode="gray">
          <a:xfrm>
            <a:off x="2511198" y="3919515"/>
            <a:ext cx="282633"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7" name="Rectangle 56">
            <a:extLst>
              <a:ext uri="{FF2B5EF4-FFF2-40B4-BE49-F238E27FC236}">
                <a16:creationId xmlns:a16="http://schemas.microsoft.com/office/drawing/2014/main" id="{B4D43A05-2BB9-4989-8EB0-7B948E7493F0}"/>
              </a:ext>
            </a:extLst>
          </p:cNvPr>
          <p:cNvSpPr/>
          <p:nvPr/>
        </p:nvSpPr>
        <p:spPr bwMode="gray">
          <a:xfrm>
            <a:off x="2881678" y="3919515"/>
            <a:ext cx="282633"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8" name="Rectangle 57">
            <a:extLst>
              <a:ext uri="{FF2B5EF4-FFF2-40B4-BE49-F238E27FC236}">
                <a16:creationId xmlns:a16="http://schemas.microsoft.com/office/drawing/2014/main" id="{ABA32A3A-3579-4A0C-97A2-6573999F7D33}"/>
              </a:ext>
            </a:extLst>
          </p:cNvPr>
          <p:cNvSpPr/>
          <p:nvPr/>
        </p:nvSpPr>
        <p:spPr bwMode="gray">
          <a:xfrm>
            <a:off x="3250512" y="3919515"/>
            <a:ext cx="282633"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9" name="Rectangle 58">
            <a:extLst>
              <a:ext uri="{FF2B5EF4-FFF2-40B4-BE49-F238E27FC236}">
                <a16:creationId xmlns:a16="http://schemas.microsoft.com/office/drawing/2014/main" id="{1C43FC59-C684-4BB4-B638-605030602D5D}"/>
              </a:ext>
            </a:extLst>
          </p:cNvPr>
          <p:cNvSpPr/>
          <p:nvPr/>
        </p:nvSpPr>
        <p:spPr bwMode="gray">
          <a:xfrm>
            <a:off x="2510885" y="4335953"/>
            <a:ext cx="1130532"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0" name="Rectangle 69">
            <a:extLst>
              <a:ext uri="{FF2B5EF4-FFF2-40B4-BE49-F238E27FC236}">
                <a16:creationId xmlns:a16="http://schemas.microsoft.com/office/drawing/2014/main" id="{01A713A3-83EF-4553-9FD4-A18029733015}"/>
              </a:ext>
            </a:extLst>
          </p:cNvPr>
          <p:cNvSpPr/>
          <p:nvPr/>
        </p:nvSpPr>
        <p:spPr bwMode="gray">
          <a:xfrm>
            <a:off x="3739706" y="4335952"/>
            <a:ext cx="1130532" cy="290259"/>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extBox 1">
            <a:extLst>
              <a:ext uri="{FF2B5EF4-FFF2-40B4-BE49-F238E27FC236}">
                <a16:creationId xmlns:a16="http://schemas.microsoft.com/office/drawing/2014/main" id="{A60004E3-4ED4-47AB-B031-F05DD5A3FA26}"/>
              </a:ext>
            </a:extLst>
          </p:cNvPr>
          <p:cNvSpPr txBox="1"/>
          <p:nvPr/>
        </p:nvSpPr>
        <p:spPr>
          <a:xfrm>
            <a:off x="654039" y="4126440"/>
            <a:ext cx="166798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Chunk</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Freelists</a:t>
            </a:r>
            <a:endParaRPr lang="de-DE"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322518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Monitoring with </a:t>
            </a:r>
            <a:r>
              <a:rPr lang="en-US" dirty="0" err="1">
                <a:latin typeface="Courier New" panose="02070309020205020404" pitchFamily="49" charset="0"/>
                <a:cs typeface="Courier New" panose="02070309020205020404" pitchFamily="49" charset="0"/>
              </a:rPr>
              <a:t>jcmd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VM.metaspace</a:t>
            </a:r>
            <a:r>
              <a:rPr lang="en-US" dirty="0">
                <a:latin typeface="Courier New" panose="02070309020205020404" pitchFamily="49" charset="0"/>
                <a:cs typeface="Courier New" panose="02070309020205020404" pitchFamily="49" charset="0"/>
              </a:rPr>
              <a:t>  </a:t>
            </a:r>
            <a:r>
              <a:rPr lang="en-US" dirty="0"/>
              <a:t>(since JDK11)</a:t>
            </a:r>
            <a:endParaRPr lang="en-US" b="0" dirty="0"/>
          </a:p>
        </p:txBody>
      </p:sp>
      <p:sp>
        <p:nvSpPr>
          <p:cNvPr id="6" name="Text Placeholder">
            <a:extLst>
              <a:ext uri="{FF2B5EF4-FFF2-40B4-BE49-F238E27FC236}">
                <a16:creationId xmlns:a16="http://schemas.microsoft.com/office/drawing/2014/main" id="{8C10AD80-F9DD-4F39-BB01-3ABA01B15464}"/>
              </a:ext>
            </a:extLst>
          </p:cNvPr>
          <p:cNvSpPr>
            <a:spLocks noGrp="1"/>
          </p:cNvSpPr>
          <p:nvPr>
            <p:ph type="body" sz="quarter" idx="10"/>
          </p:nvPr>
        </p:nvSpPr>
        <p:spPr bwMode="gray">
          <a:xfrm>
            <a:off x="503999" y="1620000"/>
            <a:ext cx="11186477" cy="4716000"/>
          </a:xfrm>
        </p:spPr>
        <p:txBody>
          <a:bodyPr/>
          <a:lstStyle/>
          <a:p>
            <a:pPr lvl="1"/>
            <a:endParaRPr lang="en-US" dirty="0"/>
          </a:p>
          <a:p>
            <a:pPr lvl="1"/>
            <a:r>
              <a:rPr lang="en-US" dirty="0"/>
              <a:t>Detailed analysis of Metaspace occupancy</a:t>
            </a:r>
          </a:p>
          <a:p>
            <a:pPr lvl="1"/>
            <a:endParaRPr lang="en-US" dirty="0"/>
          </a:p>
          <a:p>
            <a:pPr lvl="1"/>
            <a:r>
              <a:rPr lang="en-US" dirty="0"/>
              <a:t>Usage stats, chunk statistics and -geometry, freelists, …</a:t>
            </a:r>
          </a:p>
          <a:p>
            <a:pPr lvl="1"/>
            <a:endParaRPr lang="en-US" dirty="0"/>
          </a:p>
          <a:p>
            <a:pPr lvl="1"/>
            <a:r>
              <a:rPr lang="en-US" dirty="0"/>
              <a:t>Show all loaders and/or all loaded classes and their space consumption</a:t>
            </a:r>
          </a:p>
          <a:p>
            <a:pPr lvl="1"/>
            <a:endParaRPr lang="en-US" dirty="0"/>
          </a:p>
          <a:p>
            <a:pPr lvl="1"/>
            <a:r>
              <a:rPr lang="en-US" dirty="0"/>
              <a:t>Detailed summary waste section</a:t>
            </a:r>
          </a:p>
          <a:p>
            <a:pPr lvl="1"/>
            <a:endParaRPr lang="en-US" dirty="0"/>
          </a:p>
          <a:p>
            <a:pPr lvl="1"/>
            <a:r>
              <a:rPr lang="en-US" dirty="0"/>
              <a:t>Help is your friend (</a:t>
            </a:r>
            <a:r>
              <a:rPr lang="en-US" dirty="0" err="1">
                <a:latin typeface="Courier New" panose="02070309020205020404" pitchFamily="49" charset="0"/>
                <a:cs typeface="Courier New" panose="02070309020205020404" pitchFamily="49" charset="0"/>
              </a:rPr>
              <a:t>jcmd</a:t>
            </a:r>
            <a:r>
              <a:rPr lang="en-US" dirty="0">
                <a:latin typeface="Courier New" panose="02070309020205020404" pitchFamily="49" charset="0"/>
                <a:cs typeface="Courier New" panose="02070309020205020404" pitchFamily="49" charset="0"/>
              </a:rPr>
              <a:t> help </a:t>
            </a:r>
            <a:r>
              <a:rPr lang="en-US" dirty="0" err="1">
                <a:latin typeface="Courier New" panose="02070309020205020404" pitchFamily="49" charset="0"/>
                <a:cs typeface="Courier New" panose="02070309020205020404" pitchFamily="49" charset="0"/>
              </a:rPr>
              <a:t>VM.Metaspace</a:t>
            </a:r>
            <a:r>
              <a:rPr lang="en-US" dirty="0"/>
              <a:t>)</a:t>
            </a:r>
          </a:p>
          <a:p>
            <a:pPr lvl="1"/>
            <a:endParaRPr lang="en-US" dirty="0"/>
          </a:p>
        </p:txBody>
      </p:sp>
    </p:spTree>
    <p:extLst>
      <p:ext uri="{BB962C8B-B14F-4D97-AF65-F5344CB8AC3E}">
        <p14:creationId xmlns:p14="http://schemas.microsoft.com/office/powerpoint/2010/main" val="821939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1"/>
            <a:r>
              <a:rPr lang="en-US" dirty="0"/>
              <a:t>Freelists can get huge. </a:t>
            </a:r>
          </a:p>
          <a:p>
            <a:pPr lvl="2"/>
            <a:r>
              <a:rPr lang="en-US" dirty="0"/>
              <a:t>We have seen </a:t>
            </a:r>
            <a:r>
              <a:rPr lang="en-US" dirty="0" err="1"/>
              <a:t>used:free</a:t>
            </a:r>
            <a:r>
              <a:rPr lang="en-US" dirty="0"/>
              <a:t> ratios of 1:3 and worse</a:t>
            </a:r>
          </a:p>
          <a:p>
            <a:pPr lvl="2"/>
            <a:r>
              <a:rPr lang="en-US" dirty="0"/>
              <a:t>=&gt;Metaspace is not really elastic.</a:t>
            </a:r>
          </a:p>
          <a:p>
            <a:pPr lvl="2"/>
            <a:endParaRPr lang="en-US" dirty="0"/>
          </a:p>
          <a:p>
            <a:pPr lvl="1"/>
            <a:r>
              <a:rPr lang="en-US" dirty="0"/>
              <a:t>Intra-chunk waste</a:t>
            </a:r>
          </a:p>
          <a:p>
            <a:pPr lvl="2"/>
            <a:r>
              <a:rPr lang="en-US" dirty="0"/>
              <a:t>At some point loader typically stops loading classes; remaining chunk space is wasted</a:t>
            </a:r>
          </a:p>
          <a:p>
            <a:pPr lvl="2"/>
            <a:r>
              <a:rPr lang="en-US" dirty="0"/>
              <a:t>Worse with many tiny loaders (reflection delegator classes, lambda anonymous classes)</a:t>
            </a:r>
          </a:p>
          <a:p>
            <a:pPr lvl="1"/>
            <a:endParaRPr lang="en-US" dirty="0"/>
          </a:p>
          <a:p>
            <a:pPr lvl="1"/>
            <a:r>
              <a:rPr lang="en-US" dirty="0"/>
              <a:t>Code bloat</a:t>
            </a:r>
          </a:p>
          <a:p>
            <a:pPr lvl="2"/>
            <a:r>
              <a:rPr lang="en-US" dirty="0"/>
              <a:t>Expensive to maintain. </a:t>
            </a:r>
          </a:p>
          <a:p>
            <a:pPr lvl="2"/>
            <a:r>
              <a:rPr lang="en-US" dirty="0"/>
              <a:t>Code base grew over time and has gotten overly complicated.</a:t>
            </a:r>
          </a:p>
        </p:txBody>
      </p:sp>
      <p:sp>
        <p:nvSpPr>
          <p:cNvPr id="4" name="Title"/>
          <p:cNvSpPr>
            <a:spLocks noGrp="1"/>
          </p:cNvSpPr>
          <p:nvPr>
            <p:ph type="title"/>
          </p:nvPr>
        </p:nvSpPr>
        <p:spPr bwMode="gray">
          <a:xfrm>
            <a:off x="504001" y="504000"/>
            <a:ext cx="11186476" cy="738664"/>
          </a:xfrm>
        </p:spPr>
        <p:txBody>
          <a:bodyPr/>
          <a:lstStyle/>
          <a:p>
            <a:r>
              <a:rPr lang="en-US" dirty="0"/>
              <a:t>Problems with the current implementation</a:t>
            </a:r>
            <a:br>
              <a:rPr lang="en-US" dirty="0"/>
            </a:br>
            <a:endParaRPr lang="en-US" b="0" dirty="0"/>
          </a:p>
        </p:txBody>
      </p:sp>
    </p:spTree>
    <p:extLst>
      <p:ext uri="{BB962C8B-B14F-4D97-AF65-F5344CB8AC3E}">
        <p14:creationId xmlns:p14="http://schemas.microsoft.com/office/powerpoint/2010/main" val="1032798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Huge freelists: Committed vs used space, after class unloading</a:t>
            </a:r>
            <a:endParaRPr lang="en-US" b="0" dirty="0"/>
          </a:p>
        </p:txBody>
      </p:sp>
      <p:pic>
        <p:nvPicPr>
          <p:cNvPr id="6" name="Graphic 5">
            <a:extLst>
              <a:ext uri="{FF2B5EF4-FFF2-40B4-BE49-F238E27FC236}">
                <a16:creationId xmlns:a16="http://schemas.microsoft.com/office/drawing/2014/main" id="{68A105D1-F9A0-41DC-913A-EE4B53C061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6618" y="909164"/>
            <a:ext cx="7674016" cy="5444836"/>
          </a:xfrm>
          <a:prstGeom prst="rect">
            <a:avLst/>
          </a:prstGeom>
        </p:spPr>
      </p:pic>
      <p:sp>
        <p:nvSpPr>
          <p:cNvPr id="12" name="Right Brace 11">
            <a:extLst>
              <a:ext uri="{FF2B5EF4-FFF2-40B4-BE49-F238E27FC236}">
                <a16:creationId xmlns:a16="http://schemas.microsoft.com/office/drawing/2014/main" id="{634020B7-F2A9-413B-AEB8-C1F82133B9AE}"/>
              </a:ext>
            </a:extLst>
          </p:cNvPr>
          <p:cNvSpPr/>
          <p:nvPr/>
        </p:nvSpPr>
        <p:spPr>
          <a:xfrm>
            <a:off x="4611329" y="3022569"/>
            <a:ext cx="383458" cy="2074607"/>
          </a:xfrm>
          <a:prstGeom prst="rightBrac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3" name="TextBox 12">
            <a:extLst>
              <a:ext uri="{FF2B5EF4-FFF2-40B4-BE49-F238E27FC236}">
                <a16:creationId xmlns:a16="http://schemas.microsoft.com/office/drawing/2014/main" id="{46E07B3D-ACB9-4B75-B920-82EF17110545}"/>
              </a:ext>
            </a:extLst>
          </p:cNvPr>
          <p:cNvSpPr txBox="1"/>
          <p:nvPr/>
        </p:nvSpPr>
        <p:spPr>
          <a:xfrm>
            <a:off x="5163174" y="3851699"/>
            <a:ext cx="865239"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~270M </a:t>
            </a:r>
            <a:r>
              <a:rPr lang="de-DE" sz="1800" kern="0" dirty="0">
                <a:ea typeface="Arial Unicode MS" pitchFamily="34" charset="-128"/>
                <a:cs typeface="Arial Unicode MS" pitchFamily="34" charset="-128"/>
                <a:sym typeface="Wingdings" panose="05000000000000000000" pitchFamily="2" charset="2"/>
              </a:rPr>
              <a:t></a:t>
            </a:r>
            <a:endParaRPr lang="de-DE"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887873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noFill/>
        </p:spPr>
        <p:txBody>
          <a:bodyPr>
            <a:normAutofit/>
          </a:bodyPr>
          <a:lstStyle/>
          <a:p>
            <a:pPr marL="0" lvl="1" indent="0">
              <a:buNone/>
            </a:pPr>
            <a:r>
              <a:rPr lang="en-US" sz="1400" b="1" dirty="0" err="1">
                <a:latin typeface="Consolas" panose="020B0609020204030204" pitchFamily="49" charset="0"/>
              </a:rPr>
              <a:t>jcmd</a:t>
            </a:r>
            <a:r>
              <a:rPr lang="en-US" sz="1400" dirty="0">
                <a:latin typeface="Consolas" panose="020B0609020204030204" pitchFamily="49" charset="0"/>
              </a:rPr>
              <a:t> 27265 </a:t>
            </a:r>
            <a:r>
              <a:rPr lang="en-US" sz="1400" b="1" dirty="0" err="1">
                <a:latin typeface="Consolas" panose="020B0609020204030204" pitchFamily="49" charset="0"/>
              </a:rPr>
              <a:t>VM.metaspace</a:t>
            </a:r>
            <a:endParaRPr lang="en-US" sz="1400" b="1" dirty="0">
              <a:latin typeface="Consolas" panose="020B0609020204030204" pitchFamily="49" charset="0"/>
            </a:endParaRPr>
          </a:p>
          <a:p>
            <a:pPr marL="0" lvl="1" indent="0">
              <a:buNone/>
            </a:pPr>
            <a:endParaRPr lang="en-US" sz="1400" dirty="0">
              <a:latin typeface="Consolas" panose="020B0609020204030204" pitchFamily="49" charset="0"/>
            </a:endParaRPr>
          </a:p>
          <a:p>
            <a:pPr marL="0" lvl="1" indent="0">
              <a:buNone/>
            </a:pPr>
            <a:r>
              <a:rPr lang="en-US" sz="1400" dirty="0">
                <a:latin typeface="Consolas" panose="020B0609020204030204" pitchFamily="49" charset="0"/>
              </a:rPr>
              <a:t>27265:</a:t>
            </a:r>
          </a:p>
          <a:p>
            <a:pPr marL="0" lvl="1" indent="0">
              <a:buNone/>
            </a:pPr>
            <a:r>
              <a:rPr lang="en-US" sz="1400" dirty="0">
                <a:latin typeface="Consolas" panose="020B0609020204030204" pitchFamily="49" charset="0"/>
              </a:rPr>
              <a:t>…</a:t>
            </a:r>
          </a:p>
          <a:p>
            <a:pPr marL="0" lvl="1" indent="0">
              <a:buNone/>
            </a:pPr>
            <a:endParaRPr lang="en-US" sz="1400" dirty="0">
              <a:latin typeface="Consolas" panose="020B0609020204030204" pitchFamily="49" charset="0"/>
            </a:endParaRPr>
          </a:p>
          <a:p>
            <a:pPr marL="0" lvl="1" indent="0">
              <a:buNone/>
            </a:pPr>
            <a:r>
              <a:rPr lang="en-US" sz="1400" dirty="0">
                <a:latin typeface="Consolas" panose="020B0609020204030204" pitchFamily="49" charset="0"/>
              </a:rPr>
              <a:t>Waste (percentages refer to total committed size 373,48 MB):</a:t>
            </a:r>
          </a:p>
          <a:p>
            <a:pPr marL="0" lvl="1" indent="0">
              <a:buNone/>
            </a:pPr>
            <a:r>
              <a:rPr lang="en-US" sz="1400" dirty="0">
                <a:latin typeface="Consolas" panose="020B0609020204030204" pitchFamily="49" charset="0"/>
              </a:rPr>
              <a:t>              Committed unused:    280,00 KB ( &lt;1%)</a:t>
            </a:r>
          </a:p>
          <a:p>
            <a:pPr marL="0" lvl="1" indent="0">
              <a:buNone/>
            </a:pPr>
            <a:r>
              <a:rPr lang="en-US" sz="1400" dirty="0">
                <a:latin typeface="Consolas" panose="020B0609020204030204" pitchFamily="49" charset="0"/>
              </a:rPr>
              <a:t>        Waste in chunks in use:      2,45 KB ( &lt;1%)</a:t>
            </a:r>
          </a:p>
          <a:p>
            <a:pPr marL="0" lvl="1" indent="0">
              <a:buNone/>
            </a:pPr>
            <a:r>
              <a:rPr lang="en-US" sz="1400" dirty="0">
                <a:latin typeface="Consolas" panose="020B0609020204030204" pitchFamily="49" charset="0"/>
              </a:rPr>
              <a:t>         Free in chunks in use:      6,34 MB (  2%)</a:t>
            </a:r>
          </a:p>
          <a:p>
            <a:pPr marL="0" lvl="1" indent="0">
              <a:buNone/>
            </a:pPr>
            <a:r>
              <a:rPr lang="en-US" sz="1400" dirty="0">
                <a:latin typeface="Consolas" panose="020B0609020204030204" pitchFamily="49" charset="0"/>
              </a:rPr>
              <a:t>     Overhead in chunks in use:    186,75 KB ( &lt;1%)</a:t>
            </a:r>
          </a:p>
          <a:p>
            <a:pPr marL="0" lvl="1" indent="0">
              <a:buNone/>
            </a:pPr>
            <a:r>
              <a:rPr lang="en-US" sz="1400" dirty="0">
                <a:latin typeface="Consolas" panose="020B0609020204030204" pitchFamily="49" charset="0"/>
              </a:rPr>
              <a:t>                In free chunks:    </a:t>
            </a:r>
            <a:r>
              <a:rPr lang="en-US" sz="1400" dirty="0">
                <a:solidFill>
                  <a:schemeClr val="accent5"/>
                </a:solidFill>
                <a:latin typeface="Consolas" panose="020B0609020204030204" pitchFamily="49" charset="0"/>
              </a:rPr>
              <a:t>269,56 MB ( 72%)</a:t>
            </a:r>
          </a:p>
          <a:p>
            <a:pPr marL="0" lvl="1" indent="0">
              <a:buNone/>
            </a:pPr>
            <a:r>
              <a:rPr lang="en-US" sz="1400" dirty="0">
                <a:latin typeface="Consolas" panose="020B0609020204030204" pitchFamily="49" charset="0"/>
              </a:rPr>
              <a:t>Deallocated from chunks in use:    998,98 KB ( &lt;1%) (1763 blocks)</a:t>
            </a:r>
          </a:p>
          <a:p>
            <a:pPr marL="0" lvl="1" indent="0">
              <a:buNone/>
            </a:pPr>
            <a:r>
              <a:rPr lang="en-US" sz="1400" dirty="0">
                <a:latin typeface="Consolas" panose="020B0609020204030204" pitchFamily="49" charset="0"/>
              </a:rPr>
              <a:t>                       -total-:    277,33 MB ( 74%)</a:t>
            </a:r>
          </a:p>
          <a:p>
            <a:pPr marL="0" lvl="1" indent="0">
              <a:buNone/>
            </a:pPr>
            <a:endParaRPr lang="en-US" dirty="0"/>
          </a:p>
          <a:p>
            <a:pPr marL="0" lvl="1" indent="0">
              <a:buNone/>
            </a:pPr>
            <a:endParaRPr lang="en-US" dirty="0"/>
          </a:p>
        </p:txBody>
      </p:sp>
      <p:sp>
        <p:nvSpPr>
          <p:cNvPr id="4" name="Title"/>
          <p:cNvSpPr>
            <a:spLocks noGrp="1"/>
          </p:cNvSpPr>
          <p:nvPr>
            <p:ph type="title"/>
          </p:nvPr>
        </p:nvSpPr>
        <p:spPr bwMode="gray">
          <a:xfrm>
            <a:off x="504001" y="504000"/>
            <a:ext cx="11186476" cy="369332"/>
          </a:xfrm>
        </p:spPr>
        <p:txBody>
          <a:bodyPr/>
          <a:lstStyle/>
          <a:p>
            <a:r>
              <a:rPr lang="en-US" dirty="0"/>
              <a:t>Huge Freelists (</a:t>
            </a:r>
            <a:r>
              <a:rPr lang="en-US" dirty="0" err="1">
                <a:latin typeface="Courier New" panose="02070309020205020404" pitchFamily="49" charset="0"/>
                <a:cs typeface="Courier New" panose="02070309020205020404" pitchFamily="49" charset="0"/>
              </a:rPr>
              <a:t>jcmd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VM.metaspace</a:t>
            </a:r>
            <a:r>
              <a:rPr lang="en-US" dirty="0">
                <a:latin typeface="Courier New" panose="02070309020205020404" pitchFamily="49" charset="0"/>
                <a:cs typeface="Courier New" panose="02070309020205020404" pitchFamily="49" charset="0"/>
              </a:rPr>
              <a:t> </a:t>
            </a:r>
            <a:r>
              <a:rPr lang="en-US" dirty="0"/>
              <a:t>output)</a:t>
            </a:r>
            <a:endParaRPr lang="en-US" b="0" dirty="0"/>
          </a:p>
        </p:txBody>
      </p:sp>
    </p:spTree>
    <p:extLst>
      <p:ext uri="{BB962C8B-B14F-4D97-AF65-F5344CB8AC3E}">
        <p14:creationId xmlns:p14="http://schemas.microsoft.com/office/powerpoint/2010/main" val="1595845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t>Reimplementation</a:t>
            </a:r>
            <a:br>
              <a:rPr lang="en-US" dirty="0"/>
            </a:br>
            <a:endParaRPr lang="en-US" sz="2000" dirty="0">
              <a:solidFill>
                <a:schemeClr val="accent1"/>
              </a:solidFill>
            </a:endParaRPr>
          </a:p>
        </p:txBody>
      </p:sp>
    </p:spTree>
    <p:extLst>
      <p:ext uri="{BB962C8B-B14F-4D97-AF65-F5344CB8AC3E}">
        <p14:creationId xmlns:p14="http://schemas.microsoft.com/office/powerpoint/2010/main" val="2426055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1"/>
            <a:endParaRPr lang="en-US" dirty="0"/>
          </a:p>
          <a:p>
            <a:pPr lvl="1"/>
            <a:r>
              <a:rPr lang="en-US" dirty="0"/>
              <a:t>Uncommit chunks in freelists</a:t>
            </a:r>
          </a:p>
          <a:p>
            <a:pPr lvl="1"/>
            <a:endParaRPr lang="en-US" dirty="0"/>
          </a:p>
          <a:p>
            <a:pPr lvl="1"/>
            <a:r>
              <a:rPr lang="en-US" dirty="0"/>
              <a:t>Delay committing chunks until they are actually used</a:t>
            </a:r>
          </a:p>
          <a:p>
            <a:pPr lvl="2"/>
            <a:r>
              <a:rPr lang="en-US" dirty="0"/>
              <a:t>Partly commit them piece wise (like a thread stack) </a:t>
            </a:r>
          </a:p>
          <a:p>
            <a:pPr lvl="2"/>
            <a:r>
              <a:rPr lang="en-US" dirty="0"/>
              <a:t>Removes the penalty of handing out large chunks to class loaders</a:t>
            </a:r>
          </a:p>
          <a:p>
            <a:pPr lvl="1"/>
            <a:endParaRPr lang="en-US" dirty="0"/>
          </a:p>
          <a:p>
            <a:pPr lvl="1"/>
            <a:endParaRPr lang="en-US" dirty="0"/>
          </a:p>
        </p:txBody>
      </p:sp>
      <p:sp>
        <p:nvSpPr>
          <p:cNvPr id="4" name="Title"/>
          <p:cNvSpPr>
            <a:spLocks noGrp="1"/>
          </p:cNvSpPr>
          <p:nvPr>
            <p:ph type="title"/>
          </p:nvPr>
        </p:nvSpPr>
        <p:spPr bwMode="gray">
          <a:xfrm>
            <a:off x="504001" y="504000"/>
            <a:ext cx="11186476" cy="369332"/>
          </a:xfrm>
        </p:spPr>
        <p:txBody>
          <a:bodyPr/>
          <a:lstStyle/>
          <a:p>
            <a:r>
              <a:rPr lang="en-US" dirty="0"/>
              <a:t>Basic idea</a:t>
            </a:r>
            <a:endParaRPr lang="en-US" b="0" dirty="0"/>
          </a:p>
        </p:txBody>
      </p:sp>
    </p:spTree>
    <p:extLst>
      <p:ext uri="{BB962C8B-B14F-4D97-AF65-F5344CB8AC3E}">
        <p14:creationId xmlns:p14="http://schemas.microsoft.com/office/powerpoint/2010/main" val="679371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1"/>
            <a:endParaRPr lang="en-US" dirty="0"/>
          </a:p>
          <a:p>
            <a:pPr lvl="1"/>
            <a:r>
              <a:rPr lang="en-US" dirty="0"/>
              <a:t>(Linux): we decommit with </a:t>
            </a:r>
            <a:r>
              <a:rPr lang="en-US" dirty="0" err="1"/>
              <a:t>mmap</a:t>
            </a:r>
            <a:r>
              <a:rPr lang="en-US" dirty="0"/>
              <a:t>(MAP_NORESERVE) &amp;&amp; </a:t>
            </a:r>
            <a:r>
              <a:rPr lang="en-US" dirty="0" err="1"/>
              <a:t>mprotect</a:t>
            </a:r>
            <a:r>
              <a:rPr lang="en-US" dirty="0"/>
              <a:t>(PROT_NONE)</a:t>
            </a:r>
          </a:p>
          <a:p>
            <a:pPr lvl="2"/>
            <a:r>
              <a:rPr lang="en-US" dirty="0"/>
              <a:t>May create a new </a:t>
            </a:r>
            <a:r>
              <a:rPr lang="en-US" dirty="0" err="1"/>
              <a:t>vma</a:t>
            </a:r>
            <a:r>
              <a:rPr lang="en-US" dirty="0"/>
              <a:t> (or, two)</a:t>
            </a:r>
          </a:p>
          <a:p>
            <a:pPr lvl="2"/>
            <a:r>
              <a:rPr lang="en-US" dirty="0"/>
              <a:t>Kernel keeps </a:t>
            </a:r>
            <a:r>
              <a:rPr lang="en-US" dirty="0" err="1"/>
              <a:t>vma</a:t>
            </a:r>
            <a:r>
              <a:rPr lang="en-US" dirty="0"/>
              <a:t> structures in list and tree</a:t>
            </a:r>
          </a:p>
          <a:p>
            <a:pPr lvl="2"/>
            <a:r>
              <a:rPr lang="en-US" dirty="0"/>
              <a:t>Too many of them may affect </a:t>
            </a:r>
            <a:r>
              <a:rPr lang="en-US" dirty="0" err="1"/>
              <a:t>vma</a:t>
            </a:r>
            <a:r>
              <a:rPr lang="en-US" dirty="0"/>
              <a:t> lookup</a:t>
            </a:r>
          </a:p>
          <a:p>
            <a:pPr lvl="2"/>
            <a:r>
              <a:rPr lang="en-US" dirty="0"/>
              <a:t>And we may hit process limits</a:t>
            </a:r>
          </a:p>
          <a:p>
            <a:pPr marL="179387" lvl="2" indent="0">
              <a:buNone/>
            </a:pPr>
            <a:endParaRPr lang="en-US" dirty="0"/>
          </a:p>
          <a:p>
            <a:pPr marL="286326" lvl="1" indent="-285750"/>
            <a:r>
              <a:rPr lang="en-US" dirty="0"/>
              <a:t>Hence: avoid fine-grained decommits</a:t>
            </a:r>
          </a:p>
          <a:p>
            <a:pPr marL="286326" lvl="1" indent="-285750">
              <a:buFontTx/>
              <a:buChar char="-"/>
            </a:pPr>
            <a:endParaRPr lang="en-US" dirty="0"/>
          </a:p>
          <a:p>
            <a:pPr lvl="2"/>
            <a:endParaRPr lang="en-US" dirty="0"/>
          </a:p>
          <a:p>
            <a:pPr lvl="2"/>
            <a:endParaRPr lang="en-US" dirty="0"/>
          </a:p>
        </p:txBody>
      </p:sp>
      <p:sp>
        <p:nvSpPr>
          <p:cNvPr id="4" name="Title"/>
          <p:cNvSpPr>
            <a:spLocks noGrp="1"/>
          </p:cNvSpPr>
          <p:nvPr>
            <p:ph type="title"/>
          </p:nvPr>
        </p:nvSpPr>
        <p:spPr bwMode="gray">
          <a:xfrm>
            <a:off x="504001" y="504000"/>
            <a:ext cx="11186476" cy="369332"/>
          </a:xfrm>
        </p:spPr>
        <p:txBody>
          <a:bodyPr/>
          <a:lstStyle/>
          <a:p>
            <a:r>
              <a:rPr lang="en-US" dirty="0"/>
              <a:t>Concern: keep number of </a:t>
            </a:r>
            <a:r>
              <a:rPr lang="en-US" dirty="0" err="1"/>
              <a:t>vm</a:t>
            </a:r>
            <a:r>
              <a:rPr lang="en-US" dirty="0"/>
              <a:t> areas low</a:t>
            </a:r>
            <a:endParaRPr lang="en-US" b="0" dirty="0"/>
          </a:p>
        </p:txBody>
      </p:sp>
    </p:spTree>
    <p:extLst>
      <p:ext uri="{BB962C8B-B14F-4D97-AF65-F5344CB8AC3E}">
        <p14:creationId xmlns:p14="http://schemas.microsoft.com/office/powerpoint/2010/main" val="3686070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8D96AB05-595D-4867-B99F-839241B06D05}"/>
              </a:ext>
            </a:extLst>
          </p:cNvPr>
          <p:cNvSpPr/>
          <p:nvPr/>
        </p:nvSpPr>
        <p:spPr bwMode="gray">
          <a:xfrm>
            <a:off x="6489291" y="3805082"/>
            <a:ext cx="1823885" cy="796413"/>
          </a:xfrm>
          <a:prstGeom prst="rect">
            <a:avLst/>
          </a:prstGeom>
          <a:solidFill>
            <a:schemeClr val="bg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Rectangle 51">
            <a:extLst>
              <a:ext uri="{FF2B5EF4-FFF2-40B4-BE49-F238E27FC236}">
                <a16:creationId xmlns:a16="http://schemas.microsoft.com/office/drawing/2014/main" id="{399777E9-5F99-41BD-AAAE-B06BEB243696}"/>
              </a:ext>
            </a:extLst>
          </p:cNvPr>
          <p:cNvSpPr/>
          <p:nvPr/>
        </p:nvSpPr>
        <p:spPr bwMode="gray">
          <a:xfrm>
            <a:off x="5584710" y="3811842"/>
            <a:ext cx="909493" cy="796413"/>
          </a:xfrm>
          <a:prstGeom prst="rect">
            <a:avLst/>
          </a:prstGeom>
          <a:solidFill>
            <a:schemeClr val="bg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1" name="Rectangle 50">
            <a:extLst>
              <a:ext uri="{FF2B5EF4-FFF2-40B4-BE49-F238E27FC236}">
                <a16:creationId xmlns:a16="http://schemas.microsoft.com/office/drawing/2014/main" id="{D3B95D3F-274A-4201-A582-529B056D1EF9}"/>
              </a:ext>
            </a:extLst>
          </p:cNvPr>
          <p:cNvSpPr/>
          <p:nvPr/>
        </p:nvSpPr>
        <p:spPr bwMode="gray">
          <a:xfrm>
            <a:off x="4675226" y="3818602"/>
            <a:ext cx="904566" cy="796413"/>
          </a:xfrm>
          <a:prstGeom prst="rect">
            <a:avLst/>
          </a:prstGeom>
          <a:solidFill>
            <a:schemeClr val="bg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0" name="Rectangle 49">
            <a:extLst>
              <a:ext uri="{FF2B5EF4-FFF2-40B4-BE49-F238E27FC236}">
                <a16:creationId xmlns:a16="http://schemas.microsoft.com/office/drawing/2014/main" id="{D820E716-1891-4619-9BDA-BDB32FC4D401}"/>
              </a:ext>
            </a:extLst>
          </p:cNvPr>
          <p:cNvSpPr/>
          <p:nvPr/>
        </p:nvSpPr>
        <p:spPr bwMode="gray">
          <a:xfrm>
            <a:off x="1995947" y="3805082"/>
            <a:ext cx="835732" cy="796413"/>
          </a:xfrm>
          <a:prstGeom prst="rect">
            <a:avLst/>
          </a:prstGeom>
          <a:solidFill>
            <a:schemeClr val="bg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itle"/>
          <p:cNvSpPr>
            <a:spLocks noGrp="1"/>
          </p:cNvSpPr>
          <p:nvPr>
            <p:ph type="title"/>
          </p:nvPr>
        </p:nvSpPr>
        <p:spPr bwMode="gray">
          <a:xfrm>
            <a:off x="504001" y="504000"/>
            <a:ext cx="11186476" cy="369332"/>
          </a:xfrm>
        </p:spPr>
        <p:txBody>
          <a:bodyPr/>
          <a:lstStyle/>
          <a:p>
            <a:r>
              <a:rPr lang="en-US" dirty="0"/>
              <a:t>Commit granules</a:t>
            </a:r>
            <a:endParaRPr lang="en-US" b="0" dirty="0"/>
          </a:p>
        </p:txBody>
      </p:sp>
      <p:sp>
        <p:nvSpPr>
          <p:cNvPr id="2" name="Rectangle 1">
            <a:extLst>
              <a:ext uri="{FF2B5EF4-FFF2-40B4-BE49-F238E27FC236}">
                <a16:creationId xmlns:a16="http://schemas.microsoft.com/office/drawing/2014/main" id="{378D4298-DD00-42B2-8FB8-5CED5E09EEC2}"/>
              </a:ext>
            </a:extLst>
          </p:cNvPr>
          <p:cNvSpPr/>
          <p:nvPr/>
        </p:nvSpPr>
        <p:spPr bwMode="gray">
          <a:xfrm>
            <a:off x="1995948" y="1858297"/>
            <a:ext cx="8141083" cy="79641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9F88A1C3-52D5-4E7F-AC1E-CDC914525436}"/>
              </a:ext>
            </a:extLst>
          </p:cNvPr>
          <p:cNvSpPr txBox="1"/>
          <p:nvPr/>
        </p:nvSpPr>
        <p:spPr>
          <a:xfrm>
            <a:off x="700646" y="2118003"/>
            <a:ext cx="74379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Before</a:t>
            </a:r>
            <a:r>
              <a:rPr lang="de-DE" sz="1800" kern="0" dirty="0">
                <a:ea typeface="Arial Unicode MS" pitchFamily="34" charset="-128"/>
                <a:cs typeface="Arial Unicode MS" pitchFamily="34" charset="-128"/>
              </a:rPr>
              <a:t>:</a:t>
            </a:r>
            <a:endParaRPr lang="en-US" sz="1800" kern="0" dirty="0" err="1">
              <a:ea typeface="Arial Unicode MS" pitchFamily="34" charset="-128"/>
              <a:cs typeface="Arial Unicode MS" pitchFamily="34" charset="-128"/>
            </a:endParaRPr>
          </a:p>
        </p:txBody>
      </p:sp>
      <p:cxnSp>
        <p:nvCxnSpPr>
          <p:cNvPr id="7" name="Straight Arrow Connector 6">
            <a:extLst>
              <a:ext uri="{FF2B5EF4-FFF2-40B4-BE49-F238E27FC236}">
                <a16:creationId xmlns:a16="http://schemas.microsoft.com/office/drawing/2014/main" id="{BD37BB15-C8DC-47B8-9F94-EF2C601C7F4F}"/>
              </a:ext>
            </a:extLst>
          </p:cNvPr>
          <p:cNvCxnSpPr>
            <a:cxnSpLocks/>
          </p:cNvCxnSpPr>
          <p:nvPr/>
        </p:nvCxnSpPr>
        <p:spPr>
          <a:xfrm>
            <a:off x="5850193" y="1268361"/>
            <a:ext cx="0" cy="491613"/>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3C7A58A-55A8-4D1B-841B-F3A9F6CE244D}"/>
              </a:ext>
            </a:extLst>
          </p:cNvPr>
          <p:cNvSpPr/>
          <p:nvPr/>
        </p:nvSpPr>
        <p:spPr bwMode="gray">
          <a:xfrm>
            <a:off x="1995948" y="1858297"/>
            <a:ext cx="3844413" cy="796413"/>
          </a:xfrm>
          <a:prstGeom prst="rect">
            <a:avLst/>
          </a:prstGeom>
          <a:solidFill>
            <a:schemeClr val="bg2"/>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910925FA-D199-4438-A429-1172271F5F85}"/>
              </a:ext>
            </a:extLst>
          </p:cNvPr>
          <p:cNvSpPr txBox="1"/>
          <p:nvPr/>
        </p:nvSpPr>
        <p:spPr>
          <a:xfrm>
            <a:off x="5987845" y="1130710"/>
            <a:ext cx="138499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commit</a:t>
            </a:r>
            <a:r>
              <a:rPr lang="de-DE" sz="1800" kern="0" dirty="0">
                <a:ea typeface="Arial Unicode MS" pitchFamily="34" charset="-128"/>
                <a:cs typeface="Arial Unicode MS" pitchFamily="34" charset="-128"/>
              </a:rPr>
              <a:t> HWM</a:t>
            </a:r>
            <a:endParaRPr lang="en-US" sz="1800" kern="0" dirty="0" err="1">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B627CF0D-214B-4701-B211-530287578986}"/>
              </a:ext>
            </a:extLst>
          </p:cNvPr>
          <p:cNvSpPr txBox="1"/>
          <p:nvPr/>
        </p:nvSpPr>
        <p:spPr>
          <a:xfrm>
            <a:off x="700646" y="4064790"/>
            <a:ext cx="52578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Now</a:t>
            </a:r>
            <a:r>
              <a:rPr lang="de-DE" sz="1800" kern="0" dirty="0">
                <a:ea typeface="Arial Unicode MS" pitchFamily="34" charset="-128"/>
                <a:cs typeface="Arial Unicode MS" pitchFamily="34" charset="-128"/>
              </a:rPr>
              <a:t>:</a:t>
            </a:r>
            <a:endParaRPr lang="en-US" sz="1800" kern="0" dirty="0" err="1">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DC475660-D201-4994-A5F8-288495145A59}"/>
              </a:ext>
            </a:extLst>
          </p:cNvPr>
          <p:cNvSpPr/>
          <p:nvPr/>
        </p:nvSpPr>
        <p:spPr bwMode="gray">
          <a:xfrm>
            <a:off x="1995947" y="3805082"/>
            <a:ext cx="8141099" cy="79641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Connector 37">
            <a:extLst>
              <a:ext uri="{FF2B5EF4-FFF2-40B4-BE49-F238E27FC236}">
                <a16:creationId xmlns:a16="http://schemas.microsoft.com/office/drawing/2014/main" id="{85D827C8-86E7-4591-BD63-0B8C32A33CF4}"/>
              </a:ext>
            </a:extLst>
          </p:cNvPr>
          <p:cNvCxnSpPr/>
          <p:nvPr/>
        </p:nvCxnSpPr>
        <p:spPr>
          <a:xfrm>
            <a:off x="2831690"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40339B-1D4D-4B72-829A-9B138DE2E1B5}"/>
              </a:ext>
            </a:extLst>
          </p:cNvPr>
          <p:cNvCxnSpPr/>
          <p:nvPr/>
        </p:nvCxnSpPr>
        <p:spPr>
          <a:xfrm>
            <a:off x="3751006"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A6C4E2D-A8F7-4559-9828-330F161E8FF4}"/>
              </a:ext>
            </a:extLst>
          </p:cNvPr>
          <p:cNvCxnSpPr/>
          <p:nvPr/>
        </p:nvCxnSpPr>
        <p:spPr>
          <a:xfrm>
            <a:off x="4660491"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9F3DE0-C797-4677-9D70-2A8952F349A1}"/>
              </a:ext>
            </a:extLst>
          </p:cNvPr>
          <p:cNvCxnSpPr/>
          <p:nvPr/>
        </p:nvCxnSpPr>
        <p:spPr>
          <a:xfrm>
            <a:off x="5574891"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18E1E2D-D2A8-4522-B698-0599781E0AB3}"/>
              </a:ext>
            </a:extLst>
          </p:cNvPr>
          <p:cNvCxnSpPr/>
          <p:nvPr/>
        </p:nvCxnSpPr>
        <p:spPr>
          <a:xfrm>
            <a:off x="6484376"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4F1B0E4-84A4-4543-9E7B-916AE0C3BDD9}"/>
              </a:ext>
            </a:extLst>
          </p:cNvPr>
          <p:cNvCxnSpPr/>
          <p:nvPr/>
        </p:nvCxnSpPr>
        <p:spPr>
          <a:xfrm>
            <a:off x="7403691"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0B83A9-C8FE-4CD0-AAF2-A824120257B1}"/>
              </a:ext>
            </a:extLst>
          </p:cNvPr>
          <p:cNvCxnSpPr/>
          <p:nvPr/>
        </p:nvCxnSpPr>
        <p:spPr>
          <a:xfrm>
            <a:off x="8313176"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717CEB8-766A-4C1D-B18B-7FC36CDE7DE6}"/>
              </a:ext>
            </a:extLst>
          </p:cNvPr>
          <p:cNvCxnSpPr/>
          <p:nvPr/>
        </p:nvCxnSpPr>
        <p:spPr>
          <a:xfrm>
            <a:off x="9227576"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Right Brace 54">
            <a:extLst>
              <a:ext uri="{FF2B5EF4-FFF2-40B4-BE49-F238E27FC236}">
                <a16:creationId xmlns:a16="http://schemas.microsoft.com/office/drawing/2014/main" id="{FC06343B-319C-44A5-BC75-2DC790094123}"/>
              </a:ext>
            </a:extLst>
          </p:cNvPr>
          <p:cNvSpPr/>
          <p:nvPr/>
        </p:nvSpPr>
        <p:spPr>
          <a:xfrm rot="5400000">
            <a:off x="7747026" y="4814560"/>
            <a:ext cx="222805" cy="909477"/>
          </a:xfrm>
          <a:prstGeom prst="rightBrac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a:extLst>
              <a:ext uri="{FF2B5EF4-FFF2-40B4-BE49-F238E27FC236}">
                <a16:creationId xmlns:a16="http://schemas.microsoft.com/office/drawing/2014/main" id="{D286646F-AE7F-4FA4-BB76-8886A008B431}"/>
              </a:ext>
            </a:extLst>
          </p:cNvPr>
          <p:cNvSpPr txBox="1"/>
          <p:nvPr/>
        </p:nvSpPr>
        <p:spPr>
          <a:xfrm>
            <a:off x="7220648" y="5561020"/>
            <a:ext cx="2705869" cy="69249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Granule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size</a:t>
            </a:r>
            <a:endParaRPr lang="de-DE"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Adjustable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defaults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64k</a:t>
            </a:r>
            <a:endParaRPr 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944186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pPr marL="522864" lvl="1" indent="-342900">
              <a:buFont typeface="Arial" panose="020B0604020202020204" pitchFamily="34" charset="0"/>
              <a:buChar char="•"/>
            </a:pPr>
            <a:r>
              <a:rPr lang="en-US" dirty="0"/>
              <a:t>Power 2 based buddy allocation scheme</a:t>
            </a:r>
          </a:p>
          <a:p>
            <a:pPr marL="522864" lvl="1" indent="-342900">
              <a:buFont typeface="Arial" panose="020B0604020202020204" pitchFamily="34" charset="0"/>
              <a:buChar char="•"/>
            </a:pPr>
            <a:endParaRPr lang="en-US" dirty="0"/>
          </a:p>
          <a:p>
            <a:pPr marL="522864" lvl="1" indent="-342900">
              <a:buFont typeface="Arial" panose="020B0604020202020204" pitchFamily="34" charset="0"/>
              <a:buChar char="•"/>
            </a:pPr>
            <a:r>
              <a:rPr lang="en-US" dirty="0"/>
              <a:t>Chunks sized from 1K … 4M in pow2 steps</a:t>
            </a:r>
          </a:p>
          <a:p>
            <a:pPr marL="522864" lvl="1" indent="-342900">
              <a:buFont typeface="Arial" panose="020B0604020202020204" pitchFamily="34" charset="0"/>
              <a:buChar char="•"/>
            </a:pPr>
            <a:endParaRPr lang="en-US" dirty="0"/>
          </a:p>
          <a:p>
            <a:pPr marL="522864" lvl="1" indent="-342900">
              <a:buFont typeface="Arial" panose="020B0604020202020204" pitchFamily="34" charset="0"/>
              <a:buChar char="•"/>
            </a:pPr>
            <a:r>
              <a:rPr lang="en-US" dirty="0"/>
              <a:t>Dead simple to split and merge. </a:t>
            </a:r>
          </a:p>
          <a:p>
            <a:pPr lvl="1" indent="0">
              <a:buNone/>
            </a:pPr>
            <a:endParaRPr lang="en-US" dirty="0"/>
          </a:p>
          <a:p>
            <a:pPr marL="522864" lvl="1" indent="-342900">
              <a:buFont typeface="Arial" panose="020B0604020202020204" pitchFamily="34" charset="0"/>
              <a:buChar char="•"/>
            </a:pPr>
            <a:r>
              <a:rPr lang="en-US" dirty="0"/>
              <a:t>Low external defragmentation -&gt; Leads to larger free contiguous areas.</a:t>
            </a:r>
          </a:p>
          <a:p>
            <a:pPr marL="522864" lvl="1" indent="-342900">
              <a:buFont typeface="Arial" panose="020B0604020202020204" pitchFamily="34" charset="0"/>
              <a:buChar char="•"/>
            </a:pPr>
            <a:endParaRPr lang="en-US" dirty="0"/>
          </a:p>
          <a:p>
            <a:pPr marL="522864" lvl="1" indent="-342900">
              <a:buFont typeface="Arial" panose="020B0604020202020204" pitchFamily="34" charset="0"/>
              <a:buChar char="•"/>
            </a:pPr>
            <a:r>
              <a:rPr lang="en-US" dirty="0"/>
              <a:t>Standard algorithm widely known</a:t>
            </a:r>
          </a:p>
        </p:txBody>
      </p:sp>
      <p:sp>
        <p:nvSpPr>
          <p:cNvPr id="2" name="Agenda"/>
          <p:cNvSpPr>
            <a:spLocks noGrp="1"/>
          </p:cNvSpPr>
          <p:nvPr>
            <p:ph type="title"/>
          </p:nvPr>
        </p:nvSpPr>
        <p:spPr bwMode="gray"/>
        <p:txBody>
          <a:bodyPr/>
          <a:lstStyle/>
          <a:p>
            <a:r>
              <a:rPr lang="en-US" dirty="0"/>
              <a:t>Pow 2 based buddy allocator for chunks</a:t>
            </a:r>
          </a:p>
        </p:txBody>
      </p:sp>
    </p:spTree>
    <p:extLst>
      <p:ext uri="{BB962C8B-B14F-4D97-AF65-F5344CB8AC3E}">
        <p14:creationId xmlns:p14="http://schemas.microsoft.com/office/powerpoint/2010/main" val="1502512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Buddy allocator: Allocation</a:t>
            </a:r>
          </a:p>
        </p:txBody>
      </p:sp>
      <p:sp>
        <p:nvSpPr>
          <p:cNvPr id="31" name="Rectangle 30">
            <a:extLst>
              <a:ext uri="{FF2B5EF4-FFF2-40B4-BE49-F238E27FC236}">
                <a16:creationId xmlns:a16="http://schemas.microsoft.com/office/drawing/2014/main" id="{E6B54605-3310-4627-A621-DB7756682C21}"/>
              </a:ext>
            </a:extLst>
          </p:cNvPr>
          <p:cNvSpPr/>
          <p:nvPr/>
        </p:nvSpPr>
        <p:spPr bwMode="gray">
          <a:xfrm>
            <a:off x="1112521" y="1481357"/>
            <a:ext cx="8042304" cy="743683"/>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1M</a:t>
            </a:r>
          </a:p>
        </p:txBody>
      </p:sp>
      <p:sp>
        <p:nvSpPr>
          <p:cNvPr id="118" name="Rectangle 117">
            <a:extLst>
              <a:ext uri="{FF2B5EF4-FFF2-40B4-BE49-F238E27FC236}">
                <a16:creationId xmlns:a16="http://schemas.microsoft.com/office/drawing/2014/main" id="{23297496-FA2B-4992-9E2C-7B78E2927C79}"/>
              </a:ext>
            </a:extLst>
          </p:cNvPr>
          <p:cNvSpPr/>
          <p:nvPr/>
        </p:nvSpPr>
        <p:spPr bwMode="gray">
          <a:xfrm>
            <a:off x="1110316" y="2833066"/>
            <a:ext cx="502919" cy="743683"/>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64K</a:t>
            </a:r>
          </a:p>
        </p:txBody>
      </p:sp>
      <p:sp>
        <p:nvSpPr>
          <p:cNvPr id="119" name="Rectangle 118">
            <a:extLst>
              <a:ext uri="{FF2B5EF4-FFF2-40B4-BE49-F238E27FC236}">
                <a16:creationId xmlns:a16="http://schemas.microsoft.com/office/drawing/2014/main" id="{FFE4A25F-5906-4293-B416-6F23ADABE599}"/>
              </a:ext>
            </a:extLst>
          </p:cNvPr>
          <p:cNvSpPr/>
          <p:nvPr/>
        </p:nvSpPr>
        <p:spPr bwMode="gray">
          <a:xfrm>
            <a:off x="5131467" y="2833065"/>
            <a:ext cx="4023358" cy="743683"/>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512K</a:t>
            </a:r>
          </a:p>
        </p:txBody>
      </p:sp>
      <p:sp>
        <p:nvSpPr>
          <p:cNvPr id="120" name="Rectangle 119">
            <a:extLst>
              <a:ext uri="{FF2B5EF4-FFF2-40B4-BE49-F238E27FC236}">
                <a16:creationId xmlns:a16="http://schemas.microsoft.com/office/drawing/2014/main" id="{30C79476-7D26-4246-B488-EF3351223DE7}"/>
              </a:ext>
            </a:extLst>
          </p:cNvPr>
          <p:cNvSpPr/>
          <p:nvPr/>
        </p:nvSpPr>
        <p:spPr bwMode="gray">
          <a:xfrm>
            <a:off x="3120477" y="2833065"/>
            <a:ext cx="2011679" cy="743683"/>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00" kern="0" dirty="0">
                <a:ea typeface="Arial Unicode MS" pitchFamily="34" charset="-128"/>
                <a:cs typeface="Arial Unicode MS" pitchFamily="34" charset="-128"/>
              </a:rPr>
              <a:t>256K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1" name="Rectangle 120">
            <a:extLst>
              <a:ext uri="{FF2B5EF4-FFF2-40B4-BE49-F238E27FC236}">
                <a16:creationId xmlns:a16="http://schemas.microsoft.com/office/drawing/2014/main" id="{4BE9F2F4-DDB1-49E7-B652-603BC65C2B13}"/>
              </a:ext>
            </a:extLst>
          </p:cNvPr>
          <p:cNvSpPr/>
          <p:nvPr/>
        </p:nvSpPr>
        <p:spPr bwMode="gray">
          <a:xfrm>
            <a:off x="2115189" y="2833065"/>
            <a:ext cx="1005839" cy="743683"/>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128K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2" name="Rectangle 121">
            <a:extLst>
              <a:ext uri="{FF2B5EF4-FFF2-40B4-BE49-F238E27FC236}">
                <a16:creationId xmlns:a16="http://schemas.microsoft.com/office/drawing/2014/main" id="{1E7AB347-BAA6-47C3-89B7-81D9CCB47B07}"/>
              </a:ext>
            </a:extLst>
          </p:cNvPr>
          <p:cNvSpPr/>
          <p:nvPr/>
        </p:nvSpPr>
        <p:spPr bwMode="gray">
          <a:xfrm>
            <a:off x="1612546" y="2833065"/>
            <a:ext cx="502919" cy="743683"/>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64K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7" name="Text Placeholder">
            <a:extLst>
              <a:ext uri="{FF2B5EF4-FFF2-40B4-BE49-F238E27FC236}">
                <a16:creationId xmlns:a16="http://schemas.microsoft.com/office/drawing/2014/main" id="{FE78744A-0C8A-404D-9DF7-FCF4B42CDAC7}"/>
              </a:ext>
            </a:extLst>
          </p:cNvPr>
          <p:cNvSpPr>
            <a:spLocks noGrp="1"/>
          </p:cNvSpPr>
          <p:nvPr>
            <p:ph type="body" sz="quarter" idx="10"/>
          </p:nvPr>
        </p:nvSpPr>
        <p:spPr bwMode="gray">
          <a:xfrm>
            <a:off x="625919" y="4020300"/>
            <a:ext cx="11186477" cy="1824240"/>
          </a:xfrm>
        </p:spPr>
        <p:txBody>
          <a:bodyPr>
            <a:normAutofit/>
          </a:bodyPr>
          <a:lstStyle/>
          <a:p>
            <a:pPr lvl="1"/>
            <a:r>
              <a:rPr lang="en-US" dirty="0"/>
              <a:t>Remove chunk from </a:t>
            </a:r>
            <a:r>
              <a:rPr lang="en-US" dirty="0" err="1"/>
              <a:t>freelist</a:t>
            </a:r>
            <a:endParaRPr lang="en-US" dirty="0"/>
          </a:p>
          <a:p>
            <a:pPr lvl="1"/>
            <a:r>
              <a:rPr lang="en-US" dirty="0"/>
              <a:t>Optionally split until desired size is reached</a:t>
            </a:r>
          </a:p>
          <a:p>
            <a:pPr lvl="1"/>
            <a:r>
              <a:rPr lang="en-US" dirty="0"/>
              <a:t>Return result chunk; put splinter chunks back to </a:t>
            </a:r>
            <a:r>
              <a:rPr lang="en-US" dirty="0" err="1"/>
              <a:t>freelist</a:t>
            </a:r>
            <a:endParaRPr lang="en-US" dirty="0"/>
          </a:p>
        </p:txBody>
      </p:sp>
      <p:cxnSp>
        <p:nvCxnSpPr>
          <p:cNvPr id="3" name="Straight Arrow Connector 2">
            <a:extLst>
              <a:ext uri="{FF2B5EF4-FFF2-40B4-BE49-F238E27FC236}">
                <a16:creationId xmlns:a16="http://schemas.microsoft.com/office/drawing/2014/main" id="{090B0EC5-A6A3-4F2A-9AAF-C1753131BC3D}"/>
              </a:ext>
            </a:extLst>
          </p:cNvPr>
          <p:cNvCxnSpPr>
            <a:cxnSpLocks/>
          </p:cNvCxnSpPr>
          <p:nvPr/>
        </p:nvCxnSpPr>
        <p:spPr>
          <a:xfrm>
            <a:off x="5133673" y="2302625"/>
            <a:ext cx="0" cy="448888"/>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691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Buddy allocator: Deallocation</a:t>
            </a:r>
          </a:p>
        </p:txBody>
      </p:sp>
      <p:sp>
        <p:nvSpPr>
          <p:cNvPr id="127" name="Text Placeholder">
            <a:extLst>
              <a:ext uri="{FF2B5EF4-FFF2-40B4-BE49-F238E27FC236}">
                <a16:creationId xmlns:a16="http://schemas.microsoft.com/office/drawing/2014/main" id="{FE78744A-0C8A-404D-9DF7-FCF4B42CDAC7}"/>
              </a:ext>
            </a:extLst>
          </p:cNvPr>
          <p:cNvSpPr>
            <a:spLocks noGrp="1"/>
          </p:cNvSpPr>
          <p:nvPr>
            <p:ph type="body" sz="quarter" idx="10"/>
          </p:nvPr>
        </p:nvSpPr>
        <p:spPr bwMode="gray">
          <a:xfrm>
            <a:off x="625919" y="4020300"/>
            <a:ext cx="11186477" cy="1824240"/>
          </a:xfrm>
        </p:spPr>
        <p:txBody>
          <a:bodyPr>
            <a:normAutofit/>
          </a:bodyPr>
          <a:lstStyle/>
          <a:p>
            <a:pPr lvl="1"/>
            <a:r>
              <a:rPr lang="en-US" dirty="0"/>
              <a:t>Mark chunk as free</a:t>
            </a:r>
          </a:p>
          <a:p>
            <a:pPr lvl="1"/>
            <a:r>
              <a:rPr lang="en-US" dirty="0"/>
              <a:t>If buddy chunk is free and unsplit: remove from </a:t>
            </a:r>
            <a:r>
              <a:rPr lang="en-US" dirty="0" err="1"/>
              <a:t>freelist</a:t>
            </a:r>
            <a:r>
              <a:rPr lang="en-US" dirty="0"/>
              <a:t> and merge with chunk</a:t>
            </a:r>
          </a:p>
          <a:p>
            <a:pPr lvl="2"/>
            <a:r>
              <a:rPr lang="en-US" dirty="0"/>
              <a:t>Repeat until root chunk sized reached or until buddy is not free</a:t>
            </a:r>
          </a:p>
          <a:p>
            <a:pPr lvl="1"/>
            <a:r>
              <a:rPr lang="en-US" dirty="0"/>
              <a:t>Return result chunk to free list</a:t>
            </a:r>
          </a:p>
        </p:txBody>
      </p:sp>
      <p:sp>
        <p:nvSpPr>
          <p:cNvPr id="11" name="Rectangle 10">
            <a:extLst>
              <a:ext uri="{FF2B5EF4-FFF2-40B4-BE49-F238E27FC236}">
                <a16:creationId xmlns:a16="http://schemas.microsoft.com/office/drawing/2014/main" id="{61EEA205-ADE3-4C46-AB34-1475A58A6137}"/>
              </a:ext>
            </a:extLst>
          </p:cNvPr>
          <p:cNvSpPr/>
          <p:nvPr/>
        </p:nvSpPr>
        <p:spPr bwMode="gray">
          <a:xfrm>
            <a:off x="1110316" y="1337166"/>
            <a:ext cx="502919" cy="743683"/>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64K</a:t>
            </a:r>
          </a:p>
        </p:txBody>
      </p:sp>
      <p:sp>
        <p:nvSpPr>
          <p:cNvPr id="13" name="Rectangle 12">
            <a:extLst>
              <a:ext uri="{FF2B5EF4-FFF2-40B4-BE49-F238E27FC236}">
                <a16:creationId xmlns:a16="http://schemas.microsoft.com/office/drawing/2014/main" id="{2DAECA3B-2973-47DE-9A1A-FB7DE8EB8C48}"/>
              </a:ext>
            </a:extLst>
          </p:cNvPr>
          <p:cNvSpPr/>
          <p:nvPr/>
        </p:nvSpPr>
        <p:spPr bwMode="gray">
          <a:xfrm>
            <a:off x="3120477" y="1337165"/>
            <a:ext cx="2011679" cy="739415"/>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00" kern="0" dirty="0">
                <a:ea typeface="Arial Unicode MS" pitchFamily="34" charset="-128"/>
                <a:cs typeface="Arial Unicode MS" pitchFamily="34" charset="-128"/>
              </a:rPr>
              <a:t>256K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7D1807EC-1B36-4929-A57A-5107B9B37983}"/>
              </a:ext>
            </a:extLst>
          </p:cNvPr>
          <p:cNvSpPr/>
          <p:nvPr/>
        </p:nvSpPr>
        <p:spPr bwMode="gray">
          <a:xfrm>
            <a:off x="2115189" y="1337165"/>
            <a:ext cx="1005839" cy="739415"/>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128K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F5E4FAD4-5AD1-4007-BDEA-20634A2E3216}"/>
              </a:ext>
            </a:extLst>
          </p:cNvPr>
          <p:cNvSpPr/>
          <p:nvPr/>
        </p:nvSpPr>
        <p:spPr bwMode="gray">
          <a:xfrm>
            <a:off x="1612546" y="1337165"/>
            <a:ext cx="502919" cy="739415"/>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64K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4FB3C9F9-9A2B-4F8A-BA93-0D7AB7E7DED7}"/>
              </a:ext>
            </a:extLst>
          </p:cNvPr>
          <p:cNvSpPr/>
          <p:nvPr/>
        </p:nvSpPr>
        <p:spPr bwMode="gray">
          <a:xfrm>
            <a:off x="5132985" y="1341433"/>
            <a:ext cx="502919" cy="739414"/>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64K</a:t>
            </a:r>
          </a:p>
        </p:txBody>
      </p:sp>
      <p:sp>
        <p:nvSpPr>
          <p:cNvPr id="17" name="Rectangle 16">
            <a:extLst>
              <a:ext uri="{FF2B5EF4-FFF2-40B4-BE49-F238E27FC236}">
                <a16:creationId xmlns:a16="http://schemas.microsoft.com/office/drawing/2014/main" id="{8485FF0E-0017-4332-8DCD-459FA5750A7D}"/>
              </a:ext>
            </a:extLst>
          </p:cNvPr>
          <p:cNvSpPr/>
          <p:nvPr/>
        </p:nvSpPr>
        <p:spPr bwMode="gray">
          <a:xfrm>
            <a:off x="7143146" y="1341431"/>
            <a:ext cx="2011679" cy="739415"/>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00" kern="0" dirty="0">
                <a:ea typeface="Arial Unicode MS" pitchFamily="34" charset="-128"/>
                <a:cs typeface="Arial Unicode MS" pitchFamily="34" charset="-128"/>
              </a:rPr>
              <a:t>256K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0D5DF5C6-EF3C-4CE0-9D63-16B06A55D845}"/>
              </a:ext>
            </a:extLst>
          </p:cNvPr>
          <p:cNvSpPr/>
          <p:nvPr/>
        </p:nvSpPr>
        <p:spPr bwMode="gray">
          <a:xfrm>
            <a:off x="5635215" y="1341431"/>
            <a:ext cx="502919" cy="739415"/>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64K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43A03E69-6032-4C01-A9A9-2AAE3C7614AE}"/>
              </a:ext>
            </a:extLst>
          </p:cNvPr>
          <p:cNvSpPr/>
          <p:nvPr/>
        </p:nvSpPr>
        <p:spPr bwMode="gray">
          <a:xfrm>
            <a:off x="6137720" y="1337163"/>
            <a:ext cx="502919" cy="743683"/>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64K</a:t>
            </a:r>
          </a:p>
        </p:txBody>
      </p:sp>
      <p:sp>
        <p:nvSpPr>
          <p:cNvPr id="22" name="Rectangle 21">
            <a:extLst>
              <a:ext uri="{FF2B5EF4-FFF2-40B4-BE49-F238E27FC236}">
                <a16:creationId xmlns:a16="http://schemas.microsoft.com/office/drawing/2014/main" id="{F16201E1-6256-44C0-AC97-894D6A38DC3D}"/>
              </a:ext>
            </a:extLst>
          </p:cNvPr>
          <p:cNvSpPr/>
          <p:nvPr/>
        </p:nvSpPr>
        <p:spPr bwMode="gray">
          <a:xfrm>
            <a:off x="6640227" y="1337165"/>
            <a:ext cx="502919" cy="743682"/>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64K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61443BB4-136B-4088-81AE-30A7D1C49D2F}"/>
              </a:ext>
            </a:extLst>
          </p:cNvPr>
          <p:cNvSpPr/>
          <p:nvPr/>
        </p:nvSpPr>
        <p:spPr bwMode="gray">
          <a:xfrm>
            <a:off x="1110315" y="2674463"/>
            <a:ext cx="4021825" cy="743683"/>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512K</a:t>
            </a:r>
          </a:p>
        </p:txBody>
      </p:sp>
      <p:sp>
        <p:nvSpPr>
          <p:cNvPr id="27" name="Rectangle 26">
            <a:extLst>
              <a:ext uri="{FF2B5EF4-FFF2-40B4-BE49-F238E27FC236}">
                <a16:creationId xmlns:a16="http://schemas.microsoft.com/office/drawing/2014/main" id="{94498694-92BD-4843-B2FD-82B033416D01}"/>
              </a:ext>
            </a:extLst>
          </p:cNvPr>
          <p:cNvSpPr/>
          <p:nvPr/>
        </p:nvSpPr>
        <p:spPr bwMode="gray">
          <a:xfrm>
            <a:off x="5132985" y="2678730"/>
            <a:ext cx="502919" cy="739414"/>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64K</a:t>
            </a:r>
          </a:p>
        </p:txBody>
      </p:sp>
      <p:sp>
        <p:nvSpPr>
          <p:cNvPr id="28" name="Rectangle 27">
            <a:extLst>
              <a:ext uri="{FF2B5EF4-FFF2-40B4-BE49-F238E27FC236}">
                <a16:creationId xmlns:a16="http://schemas.microsoft.com/office/drawing/2014/main" id="{5D370985-177B-4BB5-A8F0-C178C443DEB1}"/>
              </a:ext>
            </a:extLst>
          </p:cNvPr>
          <p:cNvSpPr/>
          <p:nvPr/>
        </p:nvSpPr>
        <p:spPr bwMode="gray">
          <a:xfrm>
            <a:off x="7143146" y="2678728"/>
            <a:ext cx="2011679" cy="739415"/>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00" kern="0" dirty="0">
                <a:ea typeface="Arial Unicode MS" pitchFamily="34" charset="-128"/>
                <a:cs typeface="Arial Unicode MS" pitchFamily="34" charset="-128"/>
              </a:rPr>
              <a:t>256K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847B17FD-C11A-45DA-9903-A312BE939A80}"/>
              </a:ext>
            </a:extLst>
          </p:cNvPr>
          <p:cNvSpPr/>
          <p:nvPr/>
        </p:nvSpPr>
        <p:spPr bwMode="gray">
          <a:xfrm>
            <a:off x="5635215" y="2678728"/>
            <a:ext cx="502919" cy="739415"/>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64K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ECF00AC9-1B5E-4B5F-838D-04254CC5A71B}"/>
              </a:ext>
            </a:extLst>
          </p:cNvPr>
          <p:cNvSpPr/>
          <p:nvPr/>
        </p:nvSpPr>
        <p:spPr bwMode="gray">
          <a:xfrm>
            <a:off x="6137720" y="2674460"/>
            <a:ext cx="502919" cy="743683"/>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64K</a:t>
            </a:r>
          </a:p>
        </p:txBody>
      </p:sp>
      <p:sp>
        <p:nvSpPr>
          <p:cNvPr id="32" name="Rectangle 31">
            <a:extLst>
              <a:ext uri="{FF2B5EF4-FFF2-40B4-BE49-F238E27FC236}">
                <a16:creationId xmlns:a16="http://schemas.microsoft.com/office/drawing/2014/main" id="{616B5522-5A25-4FE5-9482-8CB1C68311FC}"/>
              </a:ext>
            </a:extLst>
          </p:cNvPr>
          <p:cNvSpPr/>
          <p:nvPr/>
        </p:nvSpPr>
        <p:spPr bwMode="gray">
          <a:xfrm>
            <a:off x="6640227" y="2674462"/>
            <a:ext cx="502919" cy="743682"/>
          </a:xfrm>
          <a:prstGeom prst="rect">
            <a:avLst/>
          </a:prstGeom>
          <a:solidFill>
            <a:schemeClr val="accent4"/>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64K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Straight Arrow Connector 4">
            <a:extLst>
              <a:ext uri="{FF2B5EF4-FFF2-40B4-BE49-F238E27FC236}">
                <a16:creationId xmlns:a16="http://schemas.microsoft.com/office/drawing/2014/main" id="{717BB517-7C6B-4A9F-9EB2-57C213D3131F}"/>
              </a:ext>
            </a:extLst>
          </p:cNvPr>
          <p:cNvCxnSpPr>
            <a:cxnSpLocks/>
          </p:cNvCxnSpPr>
          <p:nvPr/>
        </p:nvCxnSpPr>
        <p:spPr>
          <a:xfrm>
            <a:off x="3098726" y="2186247"/>
            <a:ext cx="0" cy="382386"/>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A2E1798-4AE3-4304-8753-68D429E4670F}"/>
              </a:ext>
            </a:extLst>
          </p:cNvPr>
          <p:cNvCxnSpPr>
            <a:cxnSpLocks/>
          </p:cNvCxnSpPr>
          <p:nvPr/>
        </p:nvCxnSpPr>
        <p:spPr>
          <a:xfrm>
            <a:off x="1388225" y="1013460"/>
            <a:ext cx="0" cy="233449"/>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331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4463935" y="1620000"/>
            <a:ext cx="7226541" cy="4716000"/>
          </a:xfrm>
        </p:spPr>
        <p:txBody>
          <a:bodyPr/>
          <a:lstStyle/>
          <a:p>
            <a:pPr lvl="0"/>
            <a:r>
              <a:rPr lang="en-US" dirty="0"/>
              <a:t>From </a:t>
            </a:r>
            <a:r>
              <a:rPr lang="de-DE" dirty="0">
                <a:hlinkClick r:id="rId3"/>
              </a:rPr>
              <a:t>https://spring.io/blog/2019/03/11/memory-footprint-of-the-jvm</a:t>
            </a:r>
            <a:endParaRPr lang="de-DE" dirty="0"/>
          </a:p>
          <a:p>
            <a:pPr lvl="0"/>
            <a:r>
              <a:rPr lang="de-DE" sz="1400" dirty="0"/>
              <a:t>(Note: Metaspace </a:t>
            </a:r>
            <a:r>
              <a:rPr lang="de-DE" sz="1400" dirty="0" err="1"/>
              <a:t>mislabeled</a:t>
            </a:r>
            <a:r>
              <a:rPr lang="de-DE" sz="1400" dirty="0"/>
              <a:t> </a:t>
            </a:r>
            <a:r>
              <a:rPr lang="de-DE" sz="1400" dirty="0" err="1"/>
              <a:t>as</a:t>
            </a:r>
            <a:r>
              <a:rPr lang="de-DE" sz="1400" dirty="0"/>
              <a:t> Compressed Class Space)</a:t>
            </a:r>
          </a:p>
          <a:p>
            <a:pPr lvl="0"/>
            <a:endParaRPr lang="de-DE" dirty="0"/>
          </a:p>
          <a:p>
            <a:pPr lvl="0"/>
            <a:r>
              <a:rPr lang="de-DE" dirty="0"/>
              <a:t>Metaspace </a:t>
            </a:r>
            <a:r>
              <a:rPr lang="de-DE" dirty="0" err="1"/>
              <a:t>can</a:t>
            </a:r>
            <a:r>
              <a:rPr lang="de-DE" dirty="0"/>
              <a:t> </a:t>
            </a:r>
            <a:r>
              <a:rPr lang="de-DE" dirty="0" err="1"/>
              <a:t>make</a:t>
            </a:r>
            <a:r>
              <a:rPr lang="de-DE" dirty="0"/>
              <a:t> out a large </a:t>
            </a:r>
            <a:r>
              <a:rPr lang="de-DE" dirty="0" err="1"/>
              <a:t>chunk</a:t>
            </a:r>
            <a:r>
              <a:rPr lang="de-DE" dirty="0"/>
              <a:t> </a:t>
            </a:r>
            <a:r>
              <a:rPr lang="de-DE" dirty="0" err="1"/>
              <a:t>of</a:t>
            </a:r>
            <a:r>
              <a:rPr lang="de-DE" dirty="0"/>
              <a:t> native </a:t>
            </a:r>
            <a:r>
              <a:rPr lang="de-DE" dirty="0" err="1"/>
              <a:t>memory</a:t>
            </a:r>
            <a:r>
              <a:rPr lang="de-DE" dirty="0"/>
              <a:t> </a:t>
            </a:r>
            <a:r>
              <a:rPr lang="de-DE" dirty="0" err="1"/>
              <a:t>consumption</a:t>
            </a:r>
            <a:r>
              <a:rPr lang="de-DE" dirty="0"/>
              <a:t>.</a:t>
            </a:r>
          </a:p>
          <a:p>
            <a:pPr lvl="0"/>
            <a:r>
              <a:rPr lang="de-DE" dirty="0"/>
              <a:t>Can </a:t>
            </a:r>
            <a:r>
              <a:rPr lang="de-DE" dirty="0" err="1"/>
              <a:t>we</a:t>
            </a:r>
            <a:r>
              <a:rPr lang="de-DE" dirty="0"/>
              <a:t> </a:t>
            </a:r>
            <a:r>
              <a:rPr lang="de-DE" dirty="0" err="1"/>
              <a:t>improve</a:t>
            </a:r>
            <a:r>
              <a:rPr lang="de-DE" dirty="0"/>
              <a:t> </a:t>
            </a:r>
            <a:r>
              <a:rPr lang="de-DE" dirty="0" err="1"/>
              <a:t>that</a:t>
            </a:r>
            <a:r>
              <a:rPr lang="de-DE" dirty="0"/>
              <a:t>? Yes, </a:t>
            </a:r>
            <a:r>
              <a:rPr lang="de-DE" dirty="0" err="1"/>
              <a:t>within</a:t>
            </a:r>
            <a:r>
              <a:rPr lang="de-DE" dirty="0"/>
              <a:t> </a:t>
            </a:r>
            <a:r>
              <a:rPr lang="de-DE" dirty="0" err="1"/>
              <a:t>reason</a:t>
            </a:r>
            <a:r>
              <a:rPr lang="de-DE" dirty="0"/>
              <a:t>.</a:t>
            </a:r>
          </a:p>
          <a:p>
            <a:pPr lvl="0"/>
            <a:endParaRPr lang="en-US" dirty="0"/>
          </a:p>
        </p:txBody>
      </p:sp>
      <p:sp>
        <p:nvSpPr>
          <p:cNvPr id="4" name="Title"/>
          <p:cNvSpPr>
            <a:spLocks noGrp="1"/>
          </p:cNvSpPr>
          <p:nvPr>
            <p:ph type="title"/>
          </p:nvPr>
        </p:nvSpPr>
        <p:spPr bwMode="gray">
          <a:xfrm>
            <a:off x="504001" y="504000"/>
            <a:ext cx="11186476" cy="369332"/>
          </a:xfrm>
        </p:spPr>
        <p:txBody>
          <a:bodyPr/>
          <a:lstStyle/>
          <a:p>
            <a:r>
              <a:rPr lang="en-US" dirty="0"/>
              <a:t>Why do we care? </a:t>
            </a:r>
            <a:endParaRPr lang="en-US" b="0" dirty="0"/>
          </a:p>
        </p:txBody>
      </p:sp>
      <p:pic>
        <p:nvPicPr>
          <p:cNvPr id="3" name="Picture 2">
            <a:extLst>
              <a:ext uri="{FF2B5EF4-FFF2-40B4-BE49-F238E27FC236}">
                <a16:creationId xmlns:a16="http://schemas.microsoft.com/office/drawing/2014/main" id="{801BD34D-FDFB-4004-957D-B3844DE2CAC6}"/>
              </a:ext>
            </a:extLst>
          </p:cNvPr>
          <p:cNvPicPr>
            <a:picLocks noChangeAspect="1"/>
          </p:cNvPicPr>
          <p:nvPr/>
        </p:nvPicPr>
        <p:blipFill>
          <a:blip r:embed="rId4"/>
          <a:stretch>
            <a:fillRect/>
          </a:stretch>
        </p:blipFill>
        <p:spPr>
          <a:xfrm>
            <a:off x="504001" y="1620000"/>
            <a:ext cx="3315858" cy="4251968"/>
          </a:xfrm>
          <a:prstGeom prst="rect">
            <a:avLst/>
          </a:prstGeom>
        </p:spPr>
      </p:pic>
    </p:spTree>
    <p:extLst>
      <p:ext uri="{BB962C8B-B14F-4D97-AF65-F5344CB8AC3E}">
        <p14:creationId xmlns:p14="http://schemas.microsoft.com/office/powerpoint/2010/main" val="594156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Chunk headers needed to go</a:t>
            </a:r>
          </a:p>
        </p:txBody>
      </p:sp>
      <p:sp>
        <p:nvSpPr>
          <p:cNvPr id="16" name="Rectangle 15">
            <a:extLst>
              <a:ext uri="{FF2B5EF4-FFF2-40B4-BE49-F238E27FC236}">
                <a16:creationId xmlns:a16="http://schemas.microsoft.com/office/drawing/2014/main" id="{F9E81554-9DBB-4CE9-AF40-8BFBC687F1DF}"/>
              </a:ext>
            </a:extLst>
          </p:cNvPr>
          <p:cNvSpPr/>
          <p:nvPr/>
        </p:nvSpPr>
        <p:spPr bwMode="gray">
          <a:xfrm>
            <a:off x="3732403" y="4292615"/>
            <a:ext cx="1493250" cy="464066"/>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a:extLst>
              <a:ext uri="{FF2B5EF4-FFF2-40B4-BE49-F238E27FC236}">
                <a16:creationId xmlns:a16="http://schemas.microsoft.com/office/drawing/2014/main" id="{6428436C-5708-4BDB-8C9C-848784A35DED}"/>
              </a:ext>
            </a:extLst>
          </p:cNvPr>
          <p:cNvSpPr/>
          <p:nvPr/>
        </p:nvSpPr>
        <p:spPr bwMode="gray">
          <a:xfrm>
            <a:off x="3732404" y="4292615"/>
            <a:ext cx="6011006" cy="464066"/>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177E0889-66CD-4C2E-B9A9-C4F0CA48E682}"/>
              </a:ext>
            </a:extLst>
          </p:cNvPr>
          <p:cNvSpPr/>
          <p:nvPr/>
        </p:nvSpPr>
        <p:spPr bwMode="gray">
          <a:xfrm>
            <a:off x="2564972" y="4892540"/>
            <a:ext cx="160976" cy="464066"/>
          </a:xfrm>
          <a:prstGeom prst="rect">
            <a:avLst/>
          </a:prstGeom>
          <a:solidFill>
            <a:schemeClr val="accent4">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0" name="Straight Connector 19">
            <a:extLst>
              <a:ext uri="{FF2B5EF4-FFF2-40B4-BE49-F238E27FC236}">
                <a16:creationId xmlns:a16="http://schemas.microsoft.com/office/drawing/2014/main" id="{65511BBB-34C5-43CA-A50B-E0FCA1697CDB}"/>
              </a:ext>
            </a:extLst>
          </p:cNvPr>
          <p:cNvCxnSpPr>
            <a:cxnSpLocks/>
          </p:cNvCxnSpPr>
          <p:nvPr/>
        </p:nvCxnSpPr>
        <p:spPr>
          <a:xfrm>
            <a:off x="3732404" y="4019875"/>
            <a:ext cx="0" cy="960697"/>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08ABC31-DE82-403C-80FF-B36904D5BDC5}"/>
              </a:ext>
            </a:extLst>
          </p:cNvPr>
          <p:cNvCxnSpPr>
            <a:cxnSpLocks/>
          </p:cNvCxnSpPr>
          <p:nvPr/>
        </p:nvCxnSpPr>
        <p:spPr>
          <a:xfrm>
            <a:off x="5225653" y="4019875"/>
            <a:ext cx="0" cy="960697"/>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07D2741-58A7-4CA3-80B4-7468E230C026}"/>
              </a:ext>
            </a:extLst>
          </p:cNvPr>
          <p:cNvCxnSpPr>
            <a:cxnSpLocks/>
          </p:cNvCxnSpPr>
          <p:nvPr/>
        </p:nvCxnSpPr>
        <p:spPr>
          <a:xfrm>
            <a:off x="6725239" y="4019875"/>
            <a:ext cx="0" cy="960697"/>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D20B9A0-AFDD-4691-B6D3-0377A873932C}"/>
              </a:ext>
            </a:extLst>
          </p:cNvPr>
          <p:cNvCxnSpPr>
            <a:cxnSpLocks/>
          </p:cNvCxnSpPr>
          <p:nvPr/>
        </p:nvCxnSpPr>
        <p:spPr>
          <a:xfrm>
            <a:off x="8231161" y="4019875"/>
            <a:ext cx="0" cy="960697"/>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B89CD5A-2FBE-48DD-985D-2400E4E033FA}"/>
              </a:ext>
            </a:extLst>
          </p:cNvPr>
          <p:cNvCxnSpPr>
            <a:cxnSpLocks/>
          </p:cNvCxnSpPr>
          <p:nvPr/>
        </p:nvCxnSpPr>
        <p:spPr>
          <a:xfrm>
            <a:off x="9743419" y="4019875"/>
            <a:ext cx="0" cy="960697"/>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889BD23-C764-4F8C-BB4F-C58969F7FD2E}"/>
              </a:ext>
            </a:extLst>
          </p:cNvPr>
          <p:cNvSpPr txBox="1"/>
          <p:nvPr/>
        </p:nvSpPr>
        <p:spPr>
          <a:xfrm>
            <a:off x="4225390" y="4892541"/>
            <a:ext cx="334126"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page</a:t>
            </a:r>
            <a:endParaRPr lang="de-DE" sz="1000" kern="0" dirty="0">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E8256449-06B3-4DD2-9EA9-A58F869388AB}"/>
              </a:ext>
            </a:extLst>
          </p:cNvPr>
          <p:cNvSpPr txBox="1"/>
          <p:nvPr/>
        </p:nvSpPr>
        <p:spPr>
          <a:xfrm>
            <a:off x="5791071" y="4892541"/>
            <a:ext cx="334126"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page</a:t>
            </a:r>
            <a:endParaRPr lang="de-DE" sz="1000" kern="0" dirty="0">
              <a:ea typeface="Arial Unicode MS" pitchFamily="34" charset="-128"/>
              <a:cs typeface="Arial Unicode MS" pitchFamily="34" charset="-128"/>
            </a:endParaRPr>
          </a:p>
        </p:txBody>
      </p:sp>
      <p:sp>
        <p:nvSpPr>
          <p:cNvPr id="27" name="TextBox 26">
            <a:extLst>
              <a:ext uri="{FF2B5EF4-FFF2-40B4-BE49-F238E27FC236}">
                <a16:creationId xmlns:a16="http://schemas.microsoft.com/office/drawing/2014/main" id="{AF76F54C-08A7-450C-85AB-42C722E88DD5}"/>
              </a:ext>
            </a:extLst>
          </p:cNvPr>
          <p:cNvSpPr txBox="1"/>
          <p:nvPr/>
        </p:nvSpPr>
        <p:spPr>
          <a:xfrm>
            <a:off x="7290546" y="4892540"/>
            <a:ext cx="334126"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page</a:t>
            </a:r>
            <a:endParaRPr lang="de-DE" sz="1000" kern="0" dirty="0">
              <a:ea typeface="Arial Unicode MS" pitchFamily="34" charset="-128"/>
              <a:cs typeface="Arial Unicode MS" pitchFamily="34" charset="-128"/>
            </a:endParaRPr>
          </a:p>
        </p:txBody>
      </p:sp>
      <p:sp>
        <p:nvSpPr>
          <p:cNvPr id="28" name="TextBox 27">
            <a:extLst>
              <a:ext uri="{FF2B5EF4-FFF2-40B4-BE49-F238E27FC236}">
                <a16:creationId xmlns:a16="http://schemas.microsoft.com/office/drawing/2014/main" id="{F08EC4DE-6B63-4A0C-A535-E3EA8EB100C7}"/>
              </a:ext>
            </a:extLst>
          </p:cNvPr>
          <p:cNvSpPr txBox="1"/>
          <p:nvPr/>
        </p:nvSpPr>
        <p:spPr>
          <a:xfrm>
            <a:off x="8786951" y="4892540"/>
            <a:ext cx="334126"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page</a:t>
            </a:r>
            <a:endParaRPr lang="de-DE" sz="1000" kern="0" dirty="0">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A8C1DE6B-6859-4599-AC44-1A39CFA755E9}"/>
              </a:ext>
            </a:extLst>
          </p:cNvPr>
          <p:cNvSpPr/>
          <p:nvPr/>
        </p:nvSpPr>
        <p:spPr bwMode="gray">
          <a:xfrm>
            <a:off x="2338066" y="4892540"/>
            <a:ext cx="160976" cy="464066"/>
          </a:xfrm>
          <a:prstGeom prst="rect">
            <a:avLst/>
          </a:prstGeom>
          <a:solidFill>
            <a:schemeClr val="accent4">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4065C354-48AE-48A8-8700-EA396AFF28E6}"/>
              </a:ext>
            </a:extLst>
          </p:cNvPr>
          <p:cNvSpPr/>
          <p:nvPr/>
        </p:nvSpPr>
        <p:spPr bwMode="gray">
          <a:xfrm>
            <a:off x="2100752" y="4892540"/>
            <a:ext cx="160976" cy="464066"/>
          </a:xfrm>
          <a:prstGeom prst="rect">
            <a:avLst/>
          </a:prstGeom>
          <a:solidFill>
            <a:schemeClr val="accent4">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D2FF7ADF-DC3C-4F08-AB49-F413D31EBFE7}"/>
              </a:ext>
            </a:extLst>
          </p:cNvPr>
          <p:cNvSpPr/>
          <p:nvPr/>
        </p:nvSpPr>
        <p:spPr bwMode="gray">
          <a:xfrm>
            <a:off x="2811464" y="4892540"/>
            <a:ext cx="160976" cy="464066"/>
          </a:xfrm>
          <a:prstGeom prst="rect">
            <a:avLst/>
          </a:prstGeom>
          <a:solidFill>
            <a:schemeClr val="accent4">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2" name="Straight Arrow Connector 31">
            <a:extLst>
              <a:ext uri="{FF2B5EF4-FFF2-40B4-BE49-F238E27FC236}">
                <a16:creationId xmlns:a16="http://schemas.microsoft.com/office/drawing/2014/main" id="{C0956AA2-1C44-48E2-9E47-4358570C65D6}"/>
              </a:ext>
            </a:extLst>
          </p:cNvPr>
          <p:cNvCxnSpPr>
            <a:cxnSpLocks/>
            <a:stCxn id="31" idx="3"/>
          </p:cNvCxnSpPr>
          <p:nvPr/>
        </p:nvCxnSpPr>
        <p:spPr>
          <a:xfrm flipV="1">
            <a:off x="2972440" y="4756683"/>
            <a:ext cx="687533" cy="36789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AD579F5-C6E7-4C0C-8738-D421CDCB2016}"/>
              </a:ext>
            </a:extLst>
          </p:cNvPr>
          <p:cNvSpPr txBox="1"/>
          <p:nvPr/>
        </p:nvSpPr>
        <p:spPr>
          <a:xfrm>
            <a:off x="1740752" y="5454448"/>
            <a:ext cx="1041952"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ChunkHeaderPool</a:t>
            </a:r>
            <a:endParaRPr lang="de-DE" sz="1000" kern="0" dirty="0">
              <a:ea typeface="Arial Unicode MS" pitchFamily="34" charset="-128"/>
              <a:cs typeface="Arial Unicode MS" pitchFamily="34" charset="-128"/>
            </a:endParaRPr>
          </a:p>
        </p:txBody>
      </p:sp>
      <p:sp>
        <p:nvSpPr>
          <p:cNvPr id="37" name="Rectangle 36">
            <a:extLst>
              <a:ext uri="{FF2B5EF4-FFF2-40B4-BE49-F238E27FC236}">
                <a16:creationId xmlns:a16="http://schemas.microsoft.com/office/drawing/2014/main" id="{E158FA0B-C72C-43EC-97F7-7FA7992D6805}"/>
              </a:ext>
            </a:extLst>
          </p:cNvPr>
          <p:cNvSpPr/>
          <p:nvPr/>
        </p:nvSpPr>
        <p:spPr bwMode="gray">
          <a:xfrm>
            <a:off x="3732403" y="1811571"/>
            <a:ext cx="1493250" cy="464066"/>
          </a:xfrm>
          <a:prstGeom prst="rect">
            <a:avLst/>
          </a:prstGeom>
          <a:solidFill>
            <a:schemeClr val="accent1">
              <a:lumMod val="40000"/>
              <a:lumOff val="60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F9FA5CFC-7E9C-4422-A563-83AF0A0591E1}"/>
              </a:ext>
            </a:extLst>
          </p:cNvPr>
          <p:cNvSpPr/>
          <p:nvPr/>
        </p:nvSpPr>
        <p:spPr bwMode="gray">
          <a:xfrm>
            <a:off x="3732404" y="1811571"/>
            <a:ext cx="6011006" cy="464066"/>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9" name="Straight Connector 38">
            <a:extLst>
              <a:ext uri="{FF2B5EF4-FFF2-40B4-BE49-F238E27FC236}">
                <a16:creationId xmlns:a16="http://schemas.microsoft.com/office/drawing/2014/main" id="{2E418443-4FF5-4FAC-B0DC-119B4253388D}"/>
              </a:ext>
            </a:extLst>
          </p:cNvPr>
          <p:cNvCxnSpPr>
            <a:cxnSpLocks/>
          </p:cNvCxnSpPr>
          <p:nvPr/>
        </p:nvCxnSpPr>
        <p:spPr>
          <a:xfrm>
            <a:off x="3732404" y="1538831"/>
            <a:ext cx="0" cy="960697"/>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8908DE6-35A1-464E-8DFF-35F6FAF8D64D}"/>
              </a:ext>
            </a:extLst>
          </p:cNvPr>
          <p:cNvCxnSpPr>
            <a:cxnSpLocks/>
          </p:cNvCxnSpPr>
          <p:nvPr/>
        </p:nvCxnSpPr>
        <p:spPr>
          <a:xfrm>
            <a:off x="5225653" y="1538831"/>
            <a:ext cx="0" cy="960697"/>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ACDEF5-D35F-4A79-AEE5-11CA8577C0DA}"/>
              </a:ext>
            </a:extLst>
          </p:cNvPr>
          <p:cNvCxnSpPr>
            <a:cxnSpLocks/>
          </p:cNvCxnSpPr>
          <p:nvPr/>
        </p:nvCxnSpPr>
        <p:spPr>
          <a:xfrm>
            <a:off x="6725239" y="1538831"/>
            <a:ext cx="0" cy="960697"/>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763F9EE-952E-4C3A-8371-F87A6200409E}"/>
              </a:ext>
            </a:extLst>
          </p:cNvPr>
          <p:cNvCxnSpPr>
            <a:cxnSpLocks/>
          </p:cNvCxnSpPr>
          <p:nvPr/>
        </p:nvCxnSpPr>
        <p:spPr>
          <a:xfrm>
            <a:off x="8231161" y="1538831"/>
            <a:ext cx="0" cy="960697"/>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49F23B6-E768-40DE-AC0F-F017E02F07A1}"/>
              </a:ext>
            </a:extLst>
          </p:cNvPr>
          <p:cNvCxnSpPr>
            <a:cxnSpLocks/>
          </p:cNvCxnSpPr>
          <p:nvPr/>
        </p:nvCxnSpPr>
        <p:spPr>
          <a:xfrm>
            <a:off x="9743419" y="1538831"/>
            <a:ext cx="0" cy="960697"/>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AF7E756-C3A7-43C9-B1FF-5977EB6244FB}"/>
              </a:ext>
            </a:extLst>
          </p:cNvPr>
          <p:cNvSpPr txBox="1"/>
          <p:nvPr/>
        </p:nvSpPr>
        <p:spPr>
          <a:xfrm>
            <a:off x="4225390" y="2411497"/>
            <a:ext cx="334126"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page</a:t>
            </a:r>
            <a:endParaRPr lang="de-DE" sz="1000" kern="0" dirty="0">
              <a:ea typeface="Arial Unicode MS" pitchFamily="34" charset="-128"/>
              <a:cs typeface="Arial Unicode MS" pitchFamily="34" charset="-128"/>
            </a:endParaRPr>
          </a:p>
        </p:txBody>
      </p:sp>
      <p:sp>
        <p:nvSpPr>
          <p:cNvPr id="45" name="TextBox 44">
            <a:extLst>
              <a:ext uri="{FF2B5EF4-FFF2-40B4-BE49-F238E27FC236}">
                <a16:creationId xmlns:a16="http://schemas.microsoft.com/office/drawing/2014/main" id="{06641A84-8ED3-4F05-99C2-115E1DDED01D}"/>
              </a:ext>
            </a:extLst>
          </p:cNvPr>
          <p:cNvSpPr txBox="1"/>
          <p:nvPr/>
        </p:nvSpPr>
        <p:spPr>
          <a:xfrm>
            <a:off x="5791071" y="2411497"/>
            <a:ext cx="334126"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page</a:t>
            </a:r>
            <a:endParaRPr lang="de-DE" sz="1000" kern="0" dirty="0">
              <a:ea typeface="Arial Unicode MS" pitchFamily="34" charset="-128"/>
              <a:cs typeface="Arial Unicode MS" pitchFamily="34" charset="-128"/>
            </a:endParaRPr>
          </a:p>
        </p:txBody>
      </p:sp>
      <p:sp>
        <p:nvSpPr>
          <p:cNvPr id="46" name="TextBox 45">
            <a:extLst>
              <a:ext uri="{FF2B5EF4-FFF2-40B4-BE49-F238E27FC236}">
                <a16:creationId xmlns:a16="http://schemas.microsoft.com/office/drawing/2014/main" id="{4745C20F-DCE4-43DB-848E-E15AA301D547}"/>
              </a:ext>
            </a:extLst>
          </p:cNvPr>
          <p:cNvSpPr txBox="1"/>
          <p:nvPr/>
        </p:nvSpPr>
        <p:spPr>
          <a:xfrm>
            <a:off x="7290546" y="2411496"/>
            <a:ext cx="334126"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page</a:t>
            </a:r>
            <a:endParaRPr lang="de-DE" sz="1000" kern="0" dirty="0">
              <a:ea typeface="Arial Unicode MS" pitchFamily="34" charset="-128"/>
              <a:cs typeface="Arial Unicode MS" pitchFamily="34" charset="-128"/>
            </a:endParaRPr>
          </a:p>
        </p:txBody>
      </p:sp>
      <p:sp>
        <p:nvSpPr>
          <p:cNvPr id="47" name="TextBox 46">
            <a:extLst>
              <a:ext uri="{FF2B5EF4-FFF2-40B4-BE49-F238E27FC236}">
                <a16:creationId xmlns:a16="http://schemas.microsoft.com/office/drawing/2014/main" id="{F09745E2-CF58-4ABC-8C68-0BB5E315F11B}"/>
              </a:ext>
            </a:extLst>
          </p:cNvPr>
          <p:cNvSpPr txBox="1"/>
          <p:nvPr/>
        </p:nvSpPr>
        <p:spPr>
          <a:xfrm>
            <a:off x="8786951" y="2411496"/>
            <a:ext cx="334126"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page</a:t>
            </a:r>
            <a:endParaRPr lang="de-DE" sz="1000" kern="0" dirty="0">
              <a:ea typeface="Arial Unicode MS" pitchFamily="34" charset="-128"/>
              <a:cs typeface="Arial Unicode MS" pitchFamily="34" charset="-128"/>
            </a:endParaRPr>
          </a:p>
        </p:txBody>
      </p:sp>
      <p:sp>
        <p:nvSpPr>
          <p:cNvPr id="48" name="Rectangle 47">
            <a:extLst>
              <a:ext uri="{FF2B5EF4-FFF2-40B4-BE49-F238E27FC236}">
                <a16:creationId xmlns:a16="http://schemas.microsoft.com/office/drawing/2014/main" id="{116C8753-B662-40FA-B46D-2F9008DFAB01}"/>
              </a:ext>
            </a:extLst>
          </p:cNvPr>
          <p:cNvSpPr/>
          <p:nvPr/>
        </p:nvSpPr>
        <p:spPr bwMode="gray">
          <a:xfrm>
            <a:off x="3737433" y="1811571"/>
            <a:ext cx="160976" cy="464066"/>
          </a:xfrm>
          <a:prstGeom prst="rect">
            <a:avLst/>
          </a:prstGeom>
          <a:solidFill>
            <a:schemeClr val="accent4">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0" name="TextBox 49">
            <a:extLst>
              <a:ext uri="{FF2B5EF4-FFF2-40B4-BE49-F238E27FC236}">
                <a16:creationId xmlns:a16="http://schemas.microsoft.com/office/drawing/2014/main" id="{82264676-E371-4643-8F1A-2ED416B05904}"/>
              </a:ext>
            </a:extLst>
          </p:cNvPr>
          <p:cNvSpPr txBox="1"/>
          <p:nvPr/>
        </p:nvSpPr>
        <p:spPr>
          <a:xfrm>
            <a:off x="3399537" y="2600562"/>
            <a:ext cx="418384"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Header</a:t>
            </a:r>
          </a:p>
        </p:txBody>
      </p:sp>
      <p:sp>
        <p:nvSpPr>
          <p:cNvPr id="2" name="TextBox 1">
            <a:extLst>
              <a:ext uri="{FF2B5EF4-FFF2-40B4-BE49-F238E27FC236}">
                <a16:creationId xmlns:a16="http://schemas.microsoft.com/office/drawing/2014/main" id="{6948D035-D779-4304-9BF3-2395B7CF758B}"/>
              </a:ext>
            </a:extLst>
          </p:cNvPr>
          <p:cNvSpPr txBox="1"/>
          <p:nvPr/>
        </p:nvSpPr>
        <p:spPr>
          <a:xfrm flipH="1">
            <a:off x="591003" y="1811571"/>
            <a:ext cx="1327244"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Before</a:t>
            </a:r>
            <a:endParaRPr lang="en-US" sz="1800" kern="0" dirty="0" err="1">
              <a:ea typeface="Arial Unicode MS" pitchFamily="34" charset="-128"/>
              <a:cs typeface="Arial Unicode MS" pitchFamily="34" charset="-128"/>
            </a:endParaRPr>
          </a:p>
        </p:txBody>
      </p:sp>
      <p:sp>
        <p:nvSpPr>
          <p:cNvPr id="52" name="TextBox 51">
            <a:extLst>
              <a:ext uri="{FF2B5EF4-FFF2-40B4-BE49-F238E27FC236}">
                <a16:creationId xmlns:a16="http://schemas.microsoft.com/office/drawing/2014/main" id="{A3115812-DC4D-4AB4-ABA3-788F7CBAE956}"/>
              </a:ext>
            </a:extLst>
          </p:cNvPr>
          <p:cNvSpPr txBox="1"/>
          <p:nvPr/>
        </p:nvSpPr>
        <p:spPr>
          <a:xfrm flipH="1">
            <a:off x="591003" y="4266647"/>
            <a:ext cx="1327244"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Now</a:t>
            </a:r>
            <a:endParaRPr 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605259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7D911441-7173-4780-862C-E9444C157485}"/>
              </a:ext>
            </a:extLst>
          </p:cNvPr>
          <p:cNvSpPr/>
          <p:nvPr/>
        </p:nvSpPr>
        <p:spPr bwMode="gray">
          <a:xfrm>
            <a:off x="2843985" y="3811842"/>
            <a:ext cx="904566" cy="796413"/>
          </a:xfrm>
          <a:prstGeom prst="rect">
            <a:avLst/>
          </a:prstGeom>
          <a:solidFill>
            <a:schemeClr val="bg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0" name="Rectangle 59">
            <a:extLst>
              <a:ext uri="{FF2B5EF4-FFF2-40B4-BE49-F238E27FC236}">
                <a16:creationId xmlns:a16="http://schemas.microsoft.com/office/drawing/2014/main" id="{8152B68E-00DA-4134-88B5-CD95DDE546C1}"/>
              </a:ext>
            </a:extLst>
          </p:cNvPr>
          <p:cNvSpPr/>
          <p:nvPr/>
        </p:nvSpPr>
        <p:spPr bwMode="gray">
          <a:xfrm>
            <a:off x="1946775" y="3811086"/>
            <a:ext cx="904566" cy="796413"/>
          </a:xfrm>
          <a:prstGeom prst="rect">
            <a:avLst/>
          </a:prstGeom>
          <a:solidFill>
            <a:schemeClr val="bg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8" name="Rectangle 57">
            <a:extLst>
              <a:ext uri="{FF2B5EF4-FFF2-40B4-BE49-F238E27FC236}">
                <a16:creationId xmlns:a16="http://schemas.microsoft.com/office/drawing/2014/main" id="{BD858BEF-AFE5-4B81-906E-9151A016EA6B}"/>
              </a:ext>
            </a:extLst>
          </p:cNvPr>
          <p:cNvSpPr/>
          <p:nvPr/>
        </p:nvSpPr>
        <p:spPr bwMode="gray">
          <a:xfrm>
            <a:off x="8327909" y="3818602"/>
            <a:ext cx="904566" cy="796413"/>
          </a:xfrm>
          <a:prstGeom prst="rect">
            <a:avLst/>
          </a:prstGeom>
          <a:solidFill>
            <a:schemeClr val="bg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7" name="Rectangle 56">
            <a:extLst>
              <a:ext uri="{FF2B5EF4-FFF2-40B4-BE49-F238E27FC236}">
                <a16:creationId xmlns:a16="http://schemas.microsoft.com/office/drawing/2014/main" id="{F6EA217B-C81C-4C02-92DF-45E9C71F529A}"/>
              </a:ext>
            </a:extLst>
          </p:cNvPr>
          <p:cNvSpPr/>
          <p:nvPr/>
        </p:nvSpPr>
        <p:spPr bwMode="gray">
          <a:xfrm>
            <a:off x="3755925" y="3811842"/>
            <a:ext cx="904566" cy="796413"/>
          </a:xfrm>
          <a:prstGeom prst="rect">
            <a:avLst/>
          </a:prstGeom>
          <a:solidFill>
            <a:schemeClr val="bg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3" name="Rectangle 52">
            <a:extLst>
              <a:ext uri="{FF2B5EF4-FFF2-40B4-BE49-F238E27FC236}">
                <a16:creationId xmlns:a16="http://schemas.microsoft.com/office/drawing/2014/main" id="{8D96AB05-595D-4867-B99F-839241B06D05}"/>
              </a:ext>
            </a:extLst>
          </p:cNvPr>
          <p:cNvSpPr/>
          <p:nvPr/>
        </p:nvSpPr>
        <p:spPr bwMode="gray">
          <a:xfrm>
            <a:off x="6489291" y="3805082"/>
            <a:ext cx="1823885" cy="796413"/>
          </a:xfrm>
          <a:prstGeom prst="rect">
            <a:avLst/>
          </a:prstGeom>
          <a:solidFill>
            <a:schemeClr val="bg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Rectangle 51">
            <a:extLst>
              <a:ext uri="{FF2B5EF4-FFF2-40B4-BE49-F238E27FC236}">
                <a16:creationId xmlns:a16="http://schemas.microsoft.com/office/drawing/2014/main" id="{399777E9-5F99-41BD-AAAE-B06BEB243696}"/>
              </a:ext>
            </a:extLst>
          </p:cNvPr>
          <p:cNvSpPr/>
          <p:nvPr/>
        </p:nvSpPr>
        <p:spPr bwMode="gray">
          <a:xfrm>
            <a:off x="5584710" y="3811842"/>
            <a:ext cx="909493" cy="796413"/>
          </a:xfrm>
          <a:prstGeom prst="rect">
            <a:avLst/>
          </a:prstGeom>
          <a:solidFill>
            <a:schemeClr val="bg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1" name="Rectangle 50">
            <a:extLst>
              <a:ext uri="{FF2B5EF4-FFF2-40B4-BE49-F238E27FC236}">
                <a16:creationId xmlns:a16="http://schemas.microsoft.com/office/drawing/2014/main" id="{D3B95D3F-274A-4201-A582-529B056D1EF9}"/>
              </a:ext>
            </a:extLst>
          </p:cNvPr>
          <p:cNvSpPr/>
          <p:nvPr/>
        </p:nvSpPr>
        <p:spPr bwMode="gray">
          <a:xfrm>
            <a:off x="4675226" y="3818602"/>
            <a:ext cx="904566" cy="796413"/>
          </a:xfrm>
          <a:prstGeom prst="rect">
            <a:avLst/>
          </a:prstGeom>
          <a:solidFill>
            <a:schemeClr val="bg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itle"/>
          <p:cNvSpPr>
            <a:spLocks noGrp="1"/>
          </p:cNvSpPr>
          <p:nvPr>
            <p:ph type="title"/>
          </p:nvPr>
        </p:nvSpPr>
        <p:spPr bwMode="gray">
          <a:xfrm>
            <a:off x="504001" y="504000"/>
            <a:ext cx="11186476" cy="369332"/>
          </a:xfrm>
        </p:spPr>
        <p:txBody>
          <a:bodyPr/>
          <a:lstStyle/>
          <a:p>
            <a:r>
              <a:rPr lang="en-US" dirty="0"/>
              <a:t>Granules and chunks</a:t>
            </a:r>
            <a:endParaRPr lang="en-US" b="0" dirty="0"/>
          </a:p>
        </p:txBody>
      </p:sp>
      <p:sp>
        <p:nvSpPr>
          <p:cNvPr id="5" name="TextBox 4">
            <a:extLst>
              <a:ext uri="{FF2B5EF4-FFF2-40B4-BE49-F238E27FC236}">
                <a16:creationId xmlns:a16="http://schemas.microsoft.com/office/drawing/2014/main" id="{9F88A1C3-52D5-4E7F-AC1E-CDC914525436}"/>
              </a:ext>
            </a:extLst>
          </p:cNvPr>
          <p:cNvSpPr txBox="1"/>
          <p:nvPr/>
        </p:nvSpPr>
        <p:spPr>
          <a:xfrm>
            <a:off x="700646" y="2118003"/>
            <a:ext cx="7822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Chunks</a:t>
            </a:r>
            <a:endParaRPr lang="en-US" sz="1800" kern="0" dirty="0" err="1">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B627CF0D-214B-4701-B211-530287578986}"/>
              </a:ext>
            </a:extLst>
          </p:cNvPr>
          <p:cNvSpPr txBox="1"/>
          <p:nvPr/>
        </p:nvSpPr>
        <p:spPr>
          <a:xfrm>
            <a:off x="700646" y="4064790"/>
            <a:ext cx="93615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Granules</a:t>
            </a:r>
            <a:endParaRPr lang="en-US" sz="1800" kern="0" dirty="0" err="1">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DC475660-D201-4994-A5F8-288495145A59}"/>
              </a:ext>
            </a:extLst>
          </p:cNvPr>
          <p:cNvSpPr/>
          <p:nvPr/>
        </p:nvSpPr>
        <p:spPr bwMode="gray">
          <a:xfrm>
            <a:off x="1932247" y="3805082"/>
            <a:ext cx="7292861" cy="79641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Connector 37">
            <a:extLst>
              <a:ext uri="{FF2B5EF4-FFF2-40B4-BE49-F238E27FC236}">
                <a16:creationId xmlns:a16="http://schemas.microsoft.com/office/drawing/2014/main" id="{85D827C8-86E7-4591-BD63-0B8C32A33CF4}"/>
              </a:ext>
            </a:extLst>
          </p:cNvPr>
          <p:cNvCxnSpPr/>
          <p:nvPr/>
        </p:nvCxnSpPr>
        <p:spPr>
          <a:xfrm>
            <a:off x="2831690"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40339B-1D4D-4B72-829A-9B138DE2E1B5}"/>
              </a:ext>
            </a:extLst>
          </p:cNvPr>
          <p:cNvCxnSpPr/>
          <p:nvPr/>
        </p:nvCxnSpPr>
        <p:spPr>
          <a:xfrm>
            <a:off x="3751006"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A6C4E2D-A8F7-4559-9828-330F161E8FF4}"/>
              </a:ext>
            </a:extLst>
          </p:cNvPr>
          <p:cNvCxnSpPr/>
          <p:nvPr/>
        </p:nvCxnSpPr>
        <p:spPr>
          <a:xfrm>
            <a:off x="4660491"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9F3DE0-C797-4677-9D70-2A8952F349A1}"/>
              </a:ext>
            </a:extLst>
          </p:cNvPr>
          <p:cNvCxnSpPr/>
          <p:nvPr/>
        </p:nvCxnSpPr>
        <p:spPr>
          <a:xfrm>
            <a:off x="5574891"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18E1E2D-D2A8-4522-B698-0599781E0AB3}"/>
              </a:ext>
            </a:extLst>
          </p:cNvPr>
          <p:cNvCxnSpPr/>
          <p:nvPr/>
        </p:nvCxnSpPr>
        <p:spPr>
          <a:xfrm>
            <a:off x="6484376"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4F1B0E4-84A4-4543-9E7B-916AE0C3BDD9}"/>
              </a:ext>
            </a:extLst>
          </p:cNvPr>
          <p:cNvCxnSpPr/>
          <p:nvPr/>
        </p:nvCxnSpPr>
        <p:spPr>
          <a:xfrm>
            <a:off x="7403691"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0B83A9-C8FE-4CD0-AAF2-A824120257B1}"/>
              </a:ext>
            </a:extLst>
          </p:cNvPr>
          <p:cNvCxnSpPr/>
          <p:nvPr/>
        </p:nvCxnSpPr>
        <p:spPr>
          <a:xfrm>
            <a:off x="8313176"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C9B561C-A656-4027-B7CA-9F5CDBF39829}"/>
              </a:ext>
            </a:extLst>
          </p:cNvPr>
          <p:cNvSpPr/>
          <p:nvPr/>
        </p:nvSpPr>
        <p:spPr bwMode="gray">
          <a:xfrm>
            <a:off x="1995948" y="1996795"/>
            <a:ext cx="7229160" cy="79641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7E3136D5-ECB5-45D8-B271-461ADE890DCD}"/>
              </a:ext>
            </a:extLst>
          </p:cNvPr>
          <p:cNvSpPr/>
          <p:nvPr/>
        </p:nvSpPr>
        <p:spPr bwMode="gray">
          <a:xfrm>
            <a:off x="1932247" y="1996607"/>
            <a:ext cx="3652452" cy="796413"/>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256K</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5" name="Rectangle 34">
            <a:extLst>
              <a:ext uri="{FF2B5EF4-FFF2-40B4-BE49-F238E27FC236}">
                <a16:creationId xmlns:a16="http://schemas.microsoft.com/office/drawing/2014/main" id="{0AA9F3A1-8538-4031-B452-112A2D80DFDF}"/>
              </a:ext>
            </a:extLst>
          </p:cNvPr>
          <p:cNvSpPr/>
          <p:nvPr/>
        </p:nvSpPr>
        <p:spPr bwMode="gray">
          <a:xfrm>
            <a:off x="6484376" y="1996418"/>
            <a:ext cx="919314" cy="796413"/>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64K</a:t>
            </a:r>
          </a:p>
        </p:txBody>
      </p:sp>
      <p:sp>
        <p:nvSpPr>
          <p:cNvPr id="42" name="Rectangle 41">
            <a:extLst>
              <a:ext uri="{FF2B5EF4-FFF2-40B4-BE49-F238E27FC236}">
                <a16:creationId xmlns:a16="http://schemas.microsoft.com/office/drawing/2014/main" id="{5C6E74FA-A182-420B-9DD2-3203F43136EA}"/>
              </a:ext>
            </a:extLst>
          </p:cNvPr>
          <p:cNvSpPr/>
          <p:nvPr/>
        </p:nvSpPr>
        <p:spPr bwMode="gray">
          <a:xfrm>
            <a:off x="6035040" y="1996607"/>
            <a:ext cx="450341" cy="796413"/>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a:ln>
                  <a:noFill/>
                </a:ln>
                <a:effectLst/>
                <a:uLnTx/>
                <a:uFillTx/>
                <a:ea typeface="Arial Unicode MS" pitchFamily="34" charset="-128"/>
                <a:cs typeface="Arial Unicode MS" pitchFamily="34" charset="-128"/>
              </a:rPr>
              <a:t>32K</a:t>
            </a:r>
          </a:p>
        </p:txBody>
      </p:sp>
      <p:sp>
        <p:nvSpPr>
          <p:cNvPr id="45" name="Rectangle 44">
            <a:extLst>
              <a:ext uri="{FF2B5EF4-FFF2-40B4-BE49-F238E27FC236}">
                <a16:creationId xmlns:a16="http://schemas.microsoft.com/office/drawing/2014/main" id="{38960F3B-FD16-473C-906D-31846C48FD33}"/>
              </a:ext>
            </a:extLst>
          </p:cNvPr>
          <p:cNvSpPr/>
          <p:nvPr/>
        </p:nvSpPr>
        <p:spPr bwMode="gray">
          <a:xfrm>
            <a:off x="5583973" y="1996419"/>
            <a:ext cx="225897" cy="796413"/>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800" b="0" i="0" u="none" strike="noStrike" kern="0" cap="none" spc="0" normalizeH="0" baseline="0" noProof="0" dirty="0">
                <a:ln>
                  <a:noFill/>
                </a:ln>
                <a:effectLst/>
                <a:uLnTx/>
                <a:uFillTx/>
                <a:ea typeface="Arial Unicode MS" pitchFamily="34" charset="-128"/>
                <a:cs typeface="Arial Unicode MS" pitchFamily="34" charset="-128"/>
              </a:rPr>
              <a:t>16K</a:t>
            </a:r>
          </a:p>
        </p:txBody>
      </p:sp>
      <p:sp>
        <p:nvSpPr>
          <p:cNvPr id="49" name="Rectangle 48">
            <a:extLst>
              <a:ext uri="{FF2B5EF4-FFF2-40B4-BE49-F238E27FC236}">
                <a16:creationId xmlns:a16="http://schemas.microsoft.com/office/drawing/2014/main" id="{8BE824EF-E1F4-403B-82AA-D4A8273E1015}"/>
              </a:ext>
            </a:extLst>
          </p:cNvPr>
          <p:cNvSpPr/>
          <p:nvPr/>
        </p:nvSpPr>
        <p:spPr bwMode="gray">
          <a:xfrm>
            <a:off x="5809143" y="1996419"/>
            <a:ext cx="225897" cy="796413"/>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800" b="0" i="0" u="none" strike="noStrike" kern="0" cap="none" spc="0" normalizeH="0" baseline="0" noProof="0" dirty="0">
                <a:ln>
                  <a:noFill/>
                </a:ln>
                <a:effectLst/>
                <a:uLnTx/>
                <a:uFillTx/>
                <a:ea typeface="Arial Unicode MS" pitchFamily="34" charset="-128"/>
                <a:cs typeface="Arial Unicode MS" pitchFamily="34" charset="-128"/>
              </a:rPr>
              <a:t>16K</a:t>
            </a:r>
          </a:p>
        </p:txBody>
      </p:sp>
      <p:sp>
        <p:nvSpPr>
          <p:cNvPr id="54" name="Rectangle 53">
            <a:extLst>
              <a:ext uri="{FF2B5EF4-FFF2-40B4-BE49-F238E27FC236}">
                <a16:creationId xmlns:a16="http://schemas.microsoft.com/office/drawing/2014/main" id="{F20262CD-9D2B-43A8-B8F1-2757E5F5B0FB}"/>
              </a:ext>
            </a:extLst>
          </p:cNvPr>
          <p:cNvSpPr/>
          <p:nvPr/>
        </p:nvSpPr>
        <p:spPr bwMode="gray">
          <a:xfrm>
            <a:off x="7401228" y="1996041"/>
            <a:ext cx="1823879" cy="796413"/>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128K</a:t>
            </a:r>
          </a:p>
        </p:txBody>
      </p:sp>
      <p:sp>
        <p:nvSpPr>
          <p:cNvPr id="61" name="Text Placeholder">
            <a:extLst>
              <a:ext uri="{FF2B5EF4-FFF2-40B4-BE49-F238E27FC236}">
                <a16:creationId xmlns:a16="http://schemas.microsoft.com/office/drawing/2014/main" id="{669B0A53-738A-4A09-B409-5368F47A0B80}"/>
              </a:ext>
            </a:extLst>
          </p:cNvPr>
          <p:cNvSpPr>
            <a:spLocks noGrp="1"/>
          </p:cNvSpPr>
          <p:nvPr>
            <p:ph type="body" sz="quarter" idx="10"/>
          </p:nvPr>
        </p:nvSpPr>
        <p:spPr bwMode="gray">
          <a:xfrm>
            <a:off x="3323308" y="5380701"/>
            <a:ext cx="5643707" cy="955298"/>
          </a:xfrm>
        </p:spPr>
        <p:txBody>
          <a:bodyPr>
            <a:normAutofit/>
          </a:bodyPr>
          <a:lstStyle/>
          <a:p>
            <a:pPr lvl="1">
              <a:buFontTx/>
              <a:buChar char="-"/>
            </a:pPr>
            <a:r>
              <a:rPr lang="en-US" dirty="0"/>
              <a:t>A larger chunk can span multiple granules (1:n)</a:t>
            </a:r>
          </a:p>
          <a:p>
            <a:pPr lvl="1">
              <a:buFontTx/>
              <a:buChar char="-"/>
            </a:pPr>
            <a:r>
              <a:rPr lang="en-US" dirty="0"/>
              <a:t>Multiple small chunks can cover a single granule (n:1)</a:t>
            </a:r>
          </a:p>
        </p:txBody>
      </p:sp>
      <p:sp>
        <p:nvSpPr>
          <p:cNvPr id="11" name="Right Brace 10">
            <a:extLst>
              <a:ext uri="{FF2B5EF4-FFF2-40B4-BE49-F238E27FC236}">
                <a16:creationId xmlns:a16="http://schemas.microsoft.com/office/drawing/2014/main" id="{B6E03FC2-8E90-4B5C-8D63-C48F58476CD1}"/>
              </a:ext>
            </a:extLst>
          </p:cNvPr>
          <p:cNvSpPr/>
          <p:nvPr/>
        </p:nvSpPr>
        <p:spPr>
          <a:xfrm rot="16200000">
            <a:off x="3638559" y="-283795"/>
            <a:ext cx="244551" cy="3628116"/>
          </a:xfrm>
          <a:prstGeom prst="rightBrac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Right Brace 61">
            <a:extLst>
              <a:ext uri="{FF2B5EF4-FFF2-40B4-BE49-F238E27FC236}">
                <a16:creationId xmlns:a16="http://schemas.microsoft.com/office/drawing/2014/main" id="{E130B44E-F9A7-4800-89B5-9073BE5B1E4B}"/>
              </a:ext>
            </a:extLst>
          </p:cNvPr>
          <p:cNvSpPr/>
          <p:nvPr/>
        </p:nvSpPr>
        <p:spPr>
          <a:xfrm rot="16200000">
            <a:off x="5911900" y="1073301"/>
            <a:ext cx="244551" cy="900404"/>
          </a:xfrm>
          <a:prstGeom prst="rightBrac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3C9B504C-D914-4E71-8CD1-EA9BA5CB285A}"/>
              </a:ext>
            </a:extLst>
          </p:cNvPr>
          <p:cNvSpPr txBox="1"/>
          <p:nvPr/>
        </p:nvSpPr>
        <p:spPr>
          <a:xfrm>
            <a:off x="3595624" y="1052728"/>
            <a:ext cx="32060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1:n</a:t>
            </a:r>
            <a:endParaRPr lang="en-US" sz="1800" kern="0" dirty="0" err="1">
              <a:ea typeface="Arial Unicode MS" pitchFamily="34" charset="-128"/>
              <a:cs typeface="Arial Unicode MS" pitchFamily="34" charset="-128"/>
            </a:endParaRPr>
          </a:p>
        </p:txBody>
      </p:sp>
      <p:sp>
        <p:nvSpPr>
          <p:cNvPr id="63" name="TextBox 62">
            <a:extLst>
              <a:ext uri="{FF2B5EF4-FFF2-40B4-BE49-F238E27FC236}">
                <a16:creationId xmlns:a16="http://schemas.microsoft.com/office/drawing/2014/main" id="{31E9BE83-07E0-491E-B8D9-A9C4D0884D63}"/>
              </a:ext>
            </a:extLst>
          </p:cNvPr>
          <p:cNvSpPr txBox="1"/>
          <p:nvPr/>
        </p:nvSpPr>
        <p:spPr>
          <a:xfrm>
            <a:off x="5873874" y="1078713"/>
            <a:ext cx="32060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n:1</a:t>
            </a:r>
            <a:endParaRPr 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438916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392557E-81B5-4FE1-B1C2-F9F3528DC92C}"/>
              </a:ext>
            </a:extLst>
          </p:cNvPr>
          <p:cNvSpPr/>
          <p:nvPr/>
        </p:nvSpPr>
        <p:spPr bwMode="gray">
          <a:xfrm>
            <a:off x="7418416" y="3818602"/>
            <a:ext cx="909493" cy="796413"/>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9" name="Rectangle 58">
            <a:extLst>
              <a:ext uri="{FF2B5EF4-FFF2-40B4-BE49-F238E27FC236}">
                <a16:creationId xmlns:a16="http://schemas.microsoft.com/office/drawing/2014/main" id="{7D911441-7173-4780-862C-E9444C157485}"/>
              </a:ext>
            </a:extLst>
          </p:cNvPr>
          <p:cNvSpPr/>
          <p:nvPr/>
        </p:nvSpPr>
        <p:spPr bwMode="gray">
          <a:xfrm>
            <a:off x="2843985" y="3811842"/>
            <a:ext cx="904566" cy="796413"/>
          </a:xfrm>
          <a:prstGeom prst="rect">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0" name="Rectangle 59">
            <a:extLst>
              <a:ext uri="{FF2B5EF4-FFF2-40B4-BE49-F238E27FC236}">
                <a16:creationId xmlns:a16="http://schemas.microsoft.com/office/drawing/2014/main" id="{8152B68E-00DA-4134-88B5-CD95DDE546C1}"/>
              </a:ext>
            </a:extLst>
          </p:cNvPr>
          <p:cNvSpPr/>
          <p:nvPr/>
        </p:nvSpPr>
        <p:spPr bwMode="gray">
          <a:xfrm>
            <a:off x="1946775" y="3811086"/>
            <a:ext cx="904566" cy="796413"/>
          </a:xfrm>
          <a:prstGeom prst="rect">
            <a:avLst/>
          </a:prstGeom>
          <a:solidFill>
            <a:schemeClr val="bg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8" name="Rectangle 57">
            <a:extLst>
              <a:ext uri="{FF2B5EF4-FFF2-40B4-BE49-F238E27FC236}">
                <a16:creationId xmlns:a16="http://schemas.microsoft.com/office/drawing/2014/main" id="{BD858BEF-AFE5-4B81-906E-9151A016EA6B}"/>
              </a:ext>
            </a:extLst>
          </p:cNvPr>
          <p:cNvSpPr/>
          <p:nvPr/>
        </p:nvSpPr>
        <p:spPr bwMode="gray">
          <a:xfrm>
            <a:off x="8327909" y="3818602"/>
            <a:ext cx="904566" cy="796413"/>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7" name="Rectangle 56">
            <a:extLst>
              <a:ext uri="{FF2B5EF4-FFF2-40B4-BE49-F238E27FC236}">
                <a16:creationId xmlns:a16="http://schemas.microsoft.com/office/drawing/2014/main" id="{F6EA217B-C81C-4C02-92DF-45E9C71F529A}"/>
              </a:ext>
            </a:extLst>
          </p:cNvPr>
          <p:cNvSpPr/>
          <p:nvPr/>
        </p:nvSpPr>
        <p:spPr bwMode="gray">
          <a:xfrm>
            <a:off x="3755925" y="3811842"/>
            <a:ext cx="904566" cy="796413"/>
          </a:xfrm>
          <a:prstGeom prst="rect">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3" name="Rectangle 52">
            <a:extLst>
              <a:ext uri="{FF2B5EF4-FFF2-40B4-BE49-F238E27FC236}">
                <a16:creationId xmlns:a16="http://schemas.microsoft.com/office/drawing/2014/main" id="{8D96AB05-595D-4867-B99F-839241B06D05}"/>
              </a:ext>
            </a:extLst>
          </p:cNvPr>
          <p:cNvSpPr/>
          <p:nvPr/>
        </p:nvSpPr>
        <p:spPr bwMode="gray">
          <a:xfrm>
            <a:off x="6489291" y="3805082"/>
            <a:ext cx="911937" cy="796413"/>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Rectangle 51">
            <a:extLst>
              <a:ext uri="{FF2B5EF4-FFF2-40B4-BE49-F238E27FC236}">
                <a16:creationId xmlns:a16="http://schemas.microsoft.com/office/drawing/2014/main" id="{399777E9-5F99-41BD-AAAE-B06BEB243696}"/>
              </a:ext>
            </a:extLst>
          </p:cNvPr>
          <p:cNvSpPr/>
          <p:nvPr/>
        </p:nvSpPr>
        <p:spPr bwMode="gray">
          <a:xfrm>
            <a:off x="5584710" y="3811842"/>
            <a:ext cx="909493" cy="796413"/>
          </a:xfrm>
          <a:prstGeom prst="rect">
            <a:avLst/>
          </a:prstGeom>
          <a:solidFill>
            <a:schemeClr val="bg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1" name="Rectangle 50">
            <a:extLst>
              <a:ext uri="{FF2B5EF4-FFF2-40B4-BE49-F238E27FC236}">
                <a16:creationId xmlns:a16="http://schemas.microsoft.com/office/drawing/2014/main" id="{D3B95D3F-274A-4201-A582-529B056D1EF9}"/>
              </a:ext>
            </a:extLst>
          </p:cNvPr>
          <p:cNvSpPr/>
          <p:nvPr/>
        </p:nvSpPr>
        <p:spPr bwMode="gray">
          <a:xfrm>
            <a:off x="4675226" y="3818602"/>
            <a:ext cx="904566" cy="796413"/>
          </a:xfrm>
          <a:prstGeom prst="rect">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itle"/>
          <p:cNvSpPr>
            <a:spLocks noGrp="1"/>
          </p:cNvSpPr>
          <p:nvPr>
            <p:ph type="title"/>
          </p:nvPr>
        </p:nvSpPr>
        <p:spPr bwMode="gray">
          <a:xfrm>
            <a:off x="504001" y="504000"/>
            <a:ext cx="11186476" cy="369332"/>
          </a:xfrm>
        </p:spPr>
        <p:txBody>
          <a:bodyPr/>
          <a:lstStyle/>
          <a:p>
            <a:r>
              <a:rPr lang="en-US" dirty="0"/>
              <a:t>Granules and chunks</a:t>
            </a:r>
            <a:endParaRPr lang="en-US" b="0" dirty="0"/>
          </a:p>
        </p:txBody>
      </p:sp>
      <p:sp>
        <p:nvSpPr>
          <p:cNvPr id="5" name="TextBox 4">
            <a:extLst>
              <a:ext uri="{FF2B5EF4-FFF2-40B4-BE49-F238E27FC236}">
                <a16:creationId xmlns:a16="http://schemas.microsoft.com/office/drawing/2014/main" id="{9F88A1C3-52D5-4E7F-AC1E-CDC914525436}"/>
              </a:ext>
            </a:extLst>
          </p:cNvPr>
          <p:cNvSpPr txBox="1"/>
          <p:nvPr/>
        </p:nvSpPr>
        <p:spPr>
          <a:xfrm>
            <a:off x="700646" y="2118003"/>
            <a:ext cx="7822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Chunks</a:t>
            </a:r>
            <a:endParaRPr lang="en-US" sz="1800" kern="0" dirty="0" err="1">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B627CF0D-214B-4701-B211-530287578986}"/>
              </a:ext>
            </a:extLst>
          </p:cNvPr>
          <p:cNvSpPr txBox="1"/>
          <p:nvPr/>
        </p:nvSpPr>
        <p:spPr>
          <a:xfrm>
            <a:off x="700646" y="4064790"/>
            <a:ext cx="93615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Granules</a:t>
            </a:r>
            <a:endParaRPr lang="en-US" sz="1800" kern="0" dirty="0" err="1">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DC475660-D201-4994-A5F8-288495145A59}"/>
              </a:ext>
            </a:extLst>
          </p:cNvPr>
          <p:cNvSpPr/>
          <p:nvPr/>
        </p:nvSpPr>
        <p:spPr bwMode="gray">
          <a:xfrm>
            <a:off x="1932247" y="3805082"/>
            <a:ext cx="7292861" cy="79641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Connector 37">
            <a:extLst>
              <a:ext uri="{FF2B5EF4-FFF2-40B4-BE49-F238E27FC236}">
                <a16:creationId xmlns:a16="http://schemas.microsoft.com/office/drawing/2014/main" id="{85D827C8-86E7-4591-BD63-0B8C32A33CF4}"/>
              </a:ext>
            </a:extLst>
          </p:cNvPr>
          <p:cNvCxnSpPr/>
          <p:nvPr/>
        </p:nvCxnSpPr>
        <p:spPr>
          <a:xfrm>
            <a:off x="2831690"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40339B-1D4D-4B72-829A-9B138DE2E1B5}"/>
              </a:ext>
            </a:extLst>
          </p:cNvPr>
          <p:cNvCxnSpPr/>
          <p:nvPr/>
        </p:nvCxnSpPr>
        <p:spPr>
          <a:xfrm>
            <a:off x="3751006"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A6C4E2D-A8F7-4559-9828-330F161E8FF4}"/>
              </a:ext>
            </a:extLst>
          </p:cNvPr>
          <p:cNvCxnSpPr/>
          <p:nvPr/>
        </p:nvCxnSpPr>
        <p:spPr>
          <a:xfrm>
            <a:off x="4660491"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9F3DE0-C797-4677-9D70-2A8952F349A1}"/>
              </a:ext>
            </a:extLst>
          </p:cNvPr>
          <p:cNvCxnSpPr/>
          <p:nvPr/>
        </p:nvCxnSpPr>
        <p:spPr>
          <a:xfrm>
            <a:off x="5574891"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18E1E2D-D2A8-4522-B698-0599781E0AB3}"/>
              </a:ext>
            </a:extLst>
          </p:cNvPr>
          <p:cNvCxnSpPr/>
          <p:nvPr/>
        </p:nvCxnSpPr>
        <p:spPr>
          <a:xfrm>
            <a:off x="6484376"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4F1B0E4-84A4-4543-9E7B-916AE0C3BDD9}"/>
              </a:ext>
            </a:extLst>
          </p:cNvPr>
          <p:cNvCxnSpPr/>
          <p:nvPr/>
        </p:nvCxnSpPr>
        <p:spPr>
          <a:xfrm>
            <a:off x="7403691"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0B83A9-C8FE-4CD0-AAF2-A824120257B1}"/>
              </a:ext>
            </a:extLst>
          </p:cNvPr>
          <p:cNvCxnSpPr/>
          <p:nvPr/>
        </p:nvCxnSpPr>
        <p:spPr>
          <a:xfrm>
            <a:off x="8313176" y="3429000"/>
            <a:ext cx="0" cy="1575619"/>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C9B561C-A656-4027-B7CA-9F5CDBF39829}"/>
              </a:ext>
            </a:extLst>
          </p:cNvPr>
          <p:cNvSpPr/>
          <p:nvPr/>
        </p:nvSpPr>
        <p:spPr bwMode="gray">
          <a:xfrm>
            <a:off x="1995948" y="1996795"/>
            <a:ext cx="7229160" cy="79641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7E3136D5-ECB5-45D8-B271-461ADE890DCD}"/>
              </a:ext>
            </a:extLst>
          </p:cNvPr>
          <p:cNvSpPr/>
          <p:nvPr/>
        </p:nvSpPr>
        <p:spPr bwMode="gray">
          <a:xfrm>
            <a:off x="1932247" y="1996607"/>
            <a:ext cx="3652452" cy="796413"/>
          </a:xfrm>
          <a:prstGeom prst="rect">
            <a:avLst/>
          </a:prstGeom>
          <a:solidFill>
            <a:schemeClr val="accent1">
              <a:lumMod val="20000"/>
              <a:lumOff val="8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256K</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5" name="Rectangle 34">
            <a:extLst>
              <a:ext uri="{FF2B5EF4-FFF2-40B4-BE49-F238E27FC236}">
                <a16:creationId xmlns:a16="http://schemas.microsoft.com/office/drawing/2014/main" id="{0AA9F3A1-8538-4031-B452-112A2D80DFDF}"/>
              </a:ext>
            </a:extLst>
          </p:cNvPr>
          <p:cNvSpPr/>
          <p:nvPr/>
        </p:nvSpPr>
        <p:spPr bwMode="gray">
          <a:xfrm>
            <a:off x="6484376" y="1996418"/>
            <a:ext cx="919314" cy="796413"/>
          </a:xfrm>
          <a:prstGeom prst="rect">
            <a:avLst/>
          </a:prstGeom>
          <a:solidFill>
            <a:schemeClr val="accent4">
              <a:lumMod val="20000"/>
              <a:lumOff val="8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64K</a:t>
            </a:r>
          </a:p>
        </p:txBody>
      </p:sp>
      <p:sp>
        <p:nvSpPr>
          <p:cNvPr id="42" name="Rectangle 41">
            <a:extLst>
              <a:ext uri="{FF2B5EF4-FFF2-40B4-BE49-F238E27FC236}">
                <a16:creationId xmlns:a16="http://schemas.microsoft.com/office/drawing/2014/main" id="{5C6E74FA-A182-420B-9DD2-3203F43136EA}"/>
              </a:ext>
            </a:extLst>
          </p:cNvPr>
          <p:cNvSpPr/>
          <p:nvPr/>
        </p:nvSpPr>
        <p:spPr bwMode="gray">
          <a:xfrm>
            <a:off x="6035040" y="1996607"/>
            <a:ext cx="450341" cy="796413"/>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a:ln>
                  <a:noFill/>
                </a:ln>
                <a:effectLst/>
                <a:uLnTx/>
                <a:uFillTx/>
                <a:ea typeface="Arial Unicode MS" pitchFamily="34" charset="-128"/>
                <a:cs typeface="Arial Unicode MS" pitchFamily="34" charset="-128"/>
              </a:rPr>
              <a:t>32K</a:t>
            </a:r>
          </a:p>
        </p:txBody>
      </p:sp>
      <p:sp>
        <p:nvSpPr>
          <p:cNvPr id="45" name="Rectangle 44">
            <a:extLst>
              <a:ext uri="{FF2B5EF4-FFF2-40B4-BE49-F238E27FC236}">
                <a16:creationId xmlns:a16="http://schemas.microsoft.com/office/drawing/2014/main" id="{38960F3B-FD16-473C-906D-31846C48FD33}"/>
              </a:ext>
            </a:extLst>
          </p:cNvPr>
          <p:cNvSpPr/>
          <p:nvPr/>
        </p:nvSpPr>
        <p:spPr bwMode="gray">
          <a:xfrm>
            <a:off x="5583973" y="1996419"/>
            <a:ext cx="225897" cy="796413"/>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800" b="0" i="0" u="none" strike="noStrike" kern="0" cap="none" spc="0" normalizeH="0" baseline="0" noProof="0" dirty="0">
                <a:ln>
                  <a:noFill/>
                </a:ln>
                <a:effectLst/>
                <a:uLnTx/>
                <a:uFillTx/>
                <a:ea typeface="Arial Unicode MS" pitchFamily="34" charset="-128"/>
                <a:cs typeface="Arial Unicode MS" pitchFamily="34" charset="-128"/>
              </a:rPr>
              <a:t>16K</a:t>
            </a:r>
          </a:p>
        </p:txBody>
      </p:sp>
      <p:sp>
        <p:nvSpPr>
          <p:cNvPr id="49" name="Rectangle 48">
            <a:extLst>
              <a:ext uri="{FF2B5EF4-FFF2-40B4-BE49-F238E27FC236}">
                <a16:creationId xmlns:a16="http://schemas.microsoft.com/office/drawing/2014/main" id="{8BE824EF-E1F4-403B-82AA-D4A8273E1015}"/>
              </a:ext>
            </a:extLst>
          </p:cNvPr>
          <p:cNvSpPr/>
          <p:nvPr/>
        </p:nvSpPr>
        <p:spPr bwMode="gray">
          <a:xfrm>
            <a:off x="5809143" y="1996419"/>
            <a:ext cx="225897" cy="796413"/>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800" b="0" i="0" u="none" strike="noStrike" kern="0" cap="none" spc="0" normalizeH="0" baseline="0" noProof="0" dirty="0">
                <a:ln>
                  <a:noFill/>
                </a:ln>
                <a:effectLst/>
                <a:uLnTx/>
                <a:uFillTx/>
                <a:ea typeface="Arial Unicode MS" pitchFamily="34" charset="-128"/>
                <a:cs typeface="Arial Unicode MS" pitchFamily="34" charset="-128"/>
              </a:rPr>
              <a:t>16K</a:t>
            </a:r>
          </a:p>
        </p:txBody>
      </p:sp>
      <p:sp>
        <p:nvSpPr>
          <p:cNvPr id="54" name="Rectangle 53">
            <a:extLst>
              <a:ext uri="{FF2B5EF4-FFF2-40B4-BE49-F238E27FC236}">
                <a16:creationId xmlns:a16="http://schemas.microsoft.com/office/drawing/2014/main" id="{F20262CD-9D2B-43A8-B8F1-2757E5F5B0FB}"/>
              </a:ext>
            </a:extLst>
          </p:cNvPr>
          <p:cNvSpPr/>
          <p:nvPr/>
        </p:nvSpPr>
        <p:spPr bwMode="gray">
          <a:xfrm>
            <a:off x="7401228" y="1996041"/>
            <a:ext cx="1831247" cy="796413"/>
          </a:xfrm>
          <a:prstGeom prst="rect">
            <a:avLst/>
          </a:prstGeom>
          <a:solidFill>
            <a:schemeClr val="accent4">
              <a:lumMod val="20000"/>
              <a:lumOff val="8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128K</a:t>
            </a:r>
          </a:p>
        </p:txBody>
      </p:sp>
      <p:sp>
        <p:nvSpPr>
          <p:cNvPr id="61" name="Text Placeholder">
            <a:extLst>
              <a:ext uri="{FF2B5EF4-FFF2-40B4-BE49-F238E27FC236}">
                <a16:creationId xmlns:a16="http://schemas.microsoft.com/office/drawing/2014/main" id="{669B0A53-738A-4A09-B409-5368F47A0B80}"/>
              </a:ext>
            </a:extLst>
          </p:cNvPr>
          <p:cNvSpPr>
            <a:spLocks noGrp="1"/>
          </p:cNvSpPr>
          <p:nvPr>
            <p:ph type="body" sz="quarter" idx="10"/>
          </p:nvPr>
        </p:nvSpPr>
        <p:spPr bwMode="gray">
          <a:xfrm>
            <a:off x="2074610" y="5309419"/>
            <a:ext cx="6607274" cy="1026580"/>
          </a:xfrm>
        </p:spPr>
        <p:txBody>
          <a:bodyPr>
            <a:normAutofit/>
          </a:bodyPr>
          <a:lstStyle/>
          <a:p>
            <a:pPr lvl="1">
              <a:buFontTx/>
              <a:buChar char="-"/>
            </a:pPr>
            <a:r>
              <a:rPr lang="en-US" dirty="0"/>
              <a:t>Free chunks spanning 1+ granules can be uncommitted</a:t>
            </a:r>
          </a:p>
          <a:p>
            <a:pPr lvl="1">
              <a:buFontTx/>
              <a:buChar char="-"/>
            </a:pPr>
            <a:r>
              <a:rPr lang="en-US" dirty="0"/>
              <a:t>A chunk spanning &gt;1 granules can be committed on demand</a:t>
            </a:r>
          </a:p>
        </p:txBody>
      </p:sp>
      <p:sp>
        <p:nvSpPr>
          <p:cNvPr id="28" name="Rectangle 27">
            <a:extLst>
              <a:ext uri="{FF2B5EF4-FFF2-40B4-BE49-F238E27FC236}">
                <a16:creationId xmlns:a16="http://schemas.microsoft.com/office/drawing/2014/main" id="{69FDAEF3-410B-4BD6-90F9-33963C54F180}"/>
              </a:ext>
            </a:extLst>
          </p:cNvPr>
          <p:cNvSpPr/>
          <p:nvPr/>
        </p:nvSpPr>
        <p:spPr bwMode="gray">
          <a:xfrm>
            <a:off x="1932247" y="1996418"/>
            <a:ext cx="899444" cy="796413"/>
          </a:xfrm>
          <a:prstGeom prst="rect">
            <a:avLst/>
          </a:prstGeom>
          <a:solidFill>
            <a:schemeClr val="accent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Rectangle 1">
            <a:extLst>
              <a:ext uri="{FF2B5EF4-FFF2-40B4-BE49-F238E27FC236}">
                <a16:creationId xmlns:a16="http://schemas.microsoft.com/office/drawing/2014/main" id="{23B7D427-B67B-480B-9F08-DB088F336B40}"/>
              </a:ext>
            </a:extLst>
          </p:cNvPr>
          <p:cNvSpPr/>
          <p:nvPr/>
        </p:nvSpPr>
        <p:spPr bwMode="gray">
          <a:xfrm>
            <a:off x="1927358" y="1996041"/>
            <a:ext cx="7305117" cy="79641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226178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pPr marL="342900" indent="-342900">
              <a:buFont typeface="Arial" panose="020B0604020202020204" pitchFamily="34" charset="0"/>
              <a:buChar char="•"/>
            </a:pPr>
            <a:r>
              <a:rPr lang="en-US" dirty="0"/>
              <a:t>Got rid of humongous chunks :)</a:t>
            </a:r>
          </a:p>
          <a:p>
            <a:pPr marL="342900" indent="-342900">
              <a:buFont typeface="Arial" panose="020B0604020202020204" pitchFamily="34" charset="0"/>
              <a:buChar char="•"/>
            </a:pPr>
            <a:r>
              <a:rPr lang="en-US" dirty="0"/>
              <a:t>Got rid of occupancy map</a:t>
            </a:r>
          </a:p>
          <a:p>
            <a:pPr marL="342900" indent="-342900">
              <a:buFont typeface="Arial" panose="020B0604020202020204" pitchFamily="34" charset="0"/>
              <a:buChar char="•"/>
            </a:pPr>
            <a:r>
              <a:rPr lang="en-US" dirty="0"/>
              <a:t>Better leftover management</a:t>
            </a:r>
          </a:p>
          <a:p>
            <a:pPr marL="342900" indent="-342900">
              <a:buFont typeface="Arial" panose="020B0604020202020204" pitchFamily="34" charset="0"/>
              <a:buChar char="•"/>
            </a:pPr>
            <a:r>
              <a:rPr lang="en-US" dirty="0"/>
              <a:t>Chunks can now often grow in-place</a:t>
            </a:r>
          </a:p>
          <a:p>
            <a:pPr marL="522864" lvl="1" indent="-342900">
              <a:buFont typeface="Arial" panose="020B0604020202020204" pitchFamily="34" charset="0"/>
              <a:buChar char="•"/>
            </a:pPr>
            <a:r>
              <a:rPr lang="en-US" dirty="0"/>
              <a:t>Saves overhead and reduces </a:t>
            </a:r>
            <a:r>
              <a:rPr lang="en-US" dirty="0" err="1"/>
              <a:t>intrachunk</a:t>
            </a:r>
            <a:r>
              <a:rPr lang="en-US" dirty="0"/>
              <a:t> waste</a:t>
            </a:r>
          </a:p>
          <a:p>
            <a:pPr marL="522864"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Code is cleaner and more maintainable; better separation of concerns and testability.</a:t>
            </a:r>
          </a:p>
        </p:txBody>
      </p:sp>
      <p:sp>
        <p:nvSpPr>
          <p:cNvPr id="2" name="Agenda"/>
          <p:cNvSpPr>
            <a:spLocks noGrp="1"/>
          </p:cNvSpPr>
          <p:nvPr>
            <p:ph type="title"/>
          </p:nvPr>
        </p:nvSpPr>
        <p:spPr bwMode="gray"/>
        <p:txBody>
          <a:bodyPr/>
          <a:lstStyle/>
          <a:p>
            <a:r>
              <a:rPr lang="en-US" dirty="0"/>
              <a:t>Other Changes</a:t>
            </a:r>
          </a:p>
        </p:txBody>
      </p:sp>
    </p:spTree>
    <p:extLst>
      <p:ext uri="{BB962C8B-B14F-4D97-AF65-F5344CB8AC3E}">
        <p14:creationId xmlns:p14="http://schemas.microsoft.com/office/powerpoint/2010/main" val="1250160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Result: Committed vs used, Stock JDK14</a:t>
            </a:r>
            <a:endParaRPr lang="en-US" b="0" dirty="0"/>
          </a:p>
        </p:txBody>
      </p:sp>
      <p:pic>
        <p:nvPicPr>
          <p:cNvPr id="6" name="Graphic 5">
            <a:extLst>
              <a:ext uri="{FF2B5EF4-FFF2-40B4-BE49-F238E27FC236}">
                <a16:creationId xmlns:a16="http://schemas.microsoft.com/office/drawing/2014/main" id="{68A105D1-F9A0-41DC-913A-EE4B53C061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6618" y="909164"/>
            <a:ext cx="7674016" cy="5444836"/>
          </a:xfrm>
          <a:prstGeom prst="rect">
            <a:avLst/>
          </a:prstGeom>
        </p:spPr>
      </p:pic>
      <p:sp>
        <p:nvSpPr>
          <p:cNvPr id="12" name="Right Brace 11">
            <a:extLst>
              <a:ext uri="{FF2B5EF4-FFF2-40B4-BE49-F238E27FC236}">
                <a16:creationId xmlns:a16="http://schemas.microsoft.com/office/drawing/2014/main" id="{634020B7-F2A9-413B-AEB8-C1F82133B9AE}"/>
              </a:ext>
            </a:extLst>
          </p:cNvPr>
          <p:cNvSpPr/>
          <p:nvPr/>
        </p:nvSpPr>
        <p:spPr>
          <a:xfrm>
            <a:off x="4627955" y="2989318"/>
            <a:ext cx="383458" cy="2074607"/>
          </a:xfrm>
          <a:prstGeom prst="rightBrac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3" name="TextBox 12">
            <a:extLst>
              <a:ext uri="{FF2B5EF4-FFF2-40B4-BE49-F238E27FC236}">
                <a16:creationId xmlns:a16="http://schemas.microsoft.com/office/drawing/2014/main" id="{46E07B3D-ACB9-4B75-B920-82EF17110545}"/>
              </a:ext>
            </a:extLst>
          </p:cNvPr>
          <p:cNvSpPr txBox="1"/>
          <p:nvPr/>
        </p:nvSpPr>
        <p:spPr>
          <a:xfrm>
            <a:off x="5163174" y="3851699"/>
            <a:ext cx="865239"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~270M </a:t>
            </a:r>
            <a:r>
              <a:rPr lang="de-DE" sz="1800" kern="0" dirty="0">
                <a:ea typeface="Arial Unicode MS" pitchFamily="34" charset="-128"/>
                <a:cs typeface="Arial Unicode MS" pitchFamily="34" charset="-128"/>
                <a:sym typeface="Wingdings" panose="05000000000000000000" pitchFamily="2" charset="2"/>
              </a:rPr>
              <a:t></a:t>
            </a:r>
            <a:endParaRPr lang="de-DE"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032082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86E3278-7BDA-47E5-8B6C-2E1188FC3A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45947" y="909164"/>
            <a:ext cx="7743136" cy="5396927"/>
          </a:xfrm>
          <a:prstGeom prst="rect">
            <a:avLst/>
          </a:prstGeom>
        </p:spPr>
      </p:pic>
      <p:sp>
        <p:nvSpPr>
          <p:cNvPr id="4" name="Title"/>
          <p:cNvSpPr>
            <a:spLocks noGrp="1"/>
          </p:cNvSpPr>
          <p:nvPr>
            <p:ph type="title"/>
          </p:nvPr>
        </p:nvSpPr>
        <p:spPr bwMode="gray">
          <a:xfrm>
            <a:off x="504001" y="504000"/>
            <a:ext cx="11186476" cy="369332"/>
          </a:xfrm>
        </p:spPr>
        <p:txBody>
          <a:bodyPr/>
          <a:lstStyle/>
          <a:p>
            <a:r>
              <a:rPr lang="en-US" dirty="0"/>
              <a:t>Result: Committed vs used, Patched JDK14</a:t>
            </a:r>
            <a:endParaRPr lang="en-US" b="0" dirty="0"/>
          </a:p>
        </p:txBody>
      </p:sp>
    </p:spTree>
    <p:extLst>
      <p:ext uri="{BB962C8B-B14F-4D97-AF65-F5344CB8AC3E}">
        <p14:creationId xmlns:p14="http://schemas.microsoft.com/office/powerpoint/2010/main" val="3135546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FAA8D7B9-C7C9-425B-BD82-91176290E3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45947" y="997320"/>
            <a:ext cx="7815523" cy="5453147"/>
          </a:xfrm>
          <a:prstGeom prst="rect">
            <a:avLst/>
          </a:prstGeom>
        </p:spPr>
      </p:pic>
      <p:sp>
        <p:nvSpPr>
          <p:cNvPr id="4" name="Title"/>
          <p:cNvSpPr>
            <a:spLocks noGrp="1"/>
          </p:cNvSpPr>
          <p:nvPr>
            <p:ph type="title"/>
          </p:nvPr>
        </p:nvSpPr>
        <p:spPr bwMode="gray">
          <a:xfrm>
            <a:off x="504001" y="504000"/>
            <a:ext cx="11186476" cy="369332"/>
          </a:xfrm>
        </p:spPr>
        <p:txBody>
          <a:bodyPr/>
          <a:lstStyle/>
          <a:p>
            <a:r>
              <a:rPr lang="en-US" dirty="0"/>
              <a:t>Result: committed Metaspace, Stock vs Patched VM</a:t>
            </a:r>
            <a:endParaRPr lang="en-US" b="0" dirty="0"/>
          </a:p>
        </p:txBody>
      </p:sp>
    </p:spTree>
    <p:extLst>
      <p:ext uri="{BB962C8B-B14F-4D97-AF65-F5344CB8AC3E}">
        <p14:creationId xmlns:p14="http://schemas.microsoft.com/office/powerpoint/2010/main" val="2800778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6784B07-4E3B-4BCE-99B7-C250470DA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45947" y="963798"/>
            <a:ext cx="7519298" cy="5378125"/>
          </a:xfrm>
          <a:prstGeom prst="rect">
            <a:avLst/>
          </a:prstGeom>
        </p:spPr>
      </p:pic>
      <p:sp>
        <p:nvSpPr>
          <p:cNvPr id="4" name="Title"/>
          <p:cNvSpPr>
            <a:spLocks noGrp="1"/>
          </p:cNvSpPr>
          <p:nvPr>
            <p:ph type="title"/>
          </p:nvPr>
        </p:nvSpPr>
        <p:spPr bwMode="gray">
          <a:xfrm>
            <a:off x="504001" y="504000"/>
            <a:ext cx="11186476" cy="369332"/>
          </a:xfrm>
        </p:spPr>
        <p:txBody>
          <a:bodyPr/>
          <a:lstStyle/>
          <a:p>
            <a:r>
              <a:rPr lang="en-US" dirty="0"/>
              <a:t>Result: RSS, Stock vs Patched VM</a:t>
            </a:r>
            <a:endParaRPr lang="en-US" b="0" dirty="0"/>
          </a:p>
        </p:txBody>
      </p:sp>
    </p:spTree>
    <p:extLst>
      <p:ext uri="{BB962C8B-B14F-4D97-AF65-F5344CB8AC3E}">
        <p14:creationId xmlns:p14="http://schemas.microsoft.com/office/powerpoint/2010/main" val="4027683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Modest decrease in consumption beyond class unloading:</a:t>
            </a:r>
          </a:p>
        </p:txBody>
      </p:sp>
      <p:sp>
        <p:nvSpPr>
          <p:cNvPr id="41" name="Text Placeholder">
            <a:extLst>
              <a:ext uri="{FF2B5EF4-FFF2-40B4-BE49-F238E27FC236}">
                <a16:creationId xmlns:a16="http://schemas.microsoft.com/office/drawing/2014/main" id="{69D608B3-2DF4-4B70-A849-D6E7C0E50291}"/>
              </a:ext>
            </a:extLst>
          </p:cNvPr>
          <p:cNvSpPr>
            <a:spLocks noGrp="1"/>
          </p:cNvSpPr>
          <p:nvPr>
            <p:ph type="body" sz="quarter" idx="10"/>
          </p:nvPr>
        </p:nvSpPr>
        <p:spPr bwMode="gray">
          <a:xfrm>
            <a:off x="503999" y="1620000"/>
            <a:ext cx="11186477" cy="4716000"/>
          </a:xfrm>
        </p:spPr>
        <p:txBody>
          <a:bodyPr>
            <a:normAutofit/>
          </a:bodyPr>
          <a:lstStyle/>
          <a:p>
            <a:pPr marL="0" lvl="1" indent="0">
              <a:buNone/>
            </a:pPr>
            <a:endParaRPr lang="en-US" dirty="0"/>
          </a:p>
          <a:p>
            <a:pPr marL="286326" lvl="1" indent="-285750"/>
            <a:r>
              <a:rPr lang="en-US" dirty="0" err="1"/>
              <a:t>Wildfly</a:t>
            </a:r>
            <a:r>
              <a:rPr lang="en-US" dirty="0"/>
              <a:t> standalone, after startup: 61m -&gt; 54m</a:t>
            </a:r>
          </a:p>
          <a:p>
            <a:pPr marL="286326" lvl="1" indent="-285750"/>
            <a:endParaRPr lang="en-US" dirty="0"/>
          </a:p>
          <a:p>
            <a:pPr marL="286326" lvl="1" indent="-285750"/>
            <a:r>
              <a:rPr lang="en-US" dirty="0"/>
              <a:t>Eclipse CDS (OpenJDK project open, after C++ indexer ran): 151m -&gt; 131m</a:t>
            </a:r>
          </a:p>
          <a:p>
            <a:pPr marL="286326" lvl="1" indent="-285750"/>
            <a:endParaRPr lang="en-US" dirty="0"/>
          </a:p>
          <a:p>
            <a:pPr marL="286326" lvl="1" indent="-285750"/>
            <a:r>
              <a:rPr lang="en-US" dirty="0"/>
              <a:t>Minecraft 1.14: 74m -&gt; 70m</a:t>
            </a:r>
          </a:p>
          <a:p>
            <a:pPr marL="286326" lvl="1" indent="-285750"/>
            <a:endParaRPr lang="en-US" dirty="0"/>
          </a:p>
          <a:p>
            <a:pPr marL="286326" lvl="1" indent="-285750"/>
            <a:endParaRPr lang="en-US" dirty="0"/>
          </a:p>
        </p:txBody>
      </p:sp>
    </p:spTree>
    <p:extLst>
      <p:ext uri="{BB962C8B-B14F-4D97-AF65-F5344CB8AC3E}">
        <p14:creationId xmlns:p14="http://schemas.microsoft.com/office/powerpoint/2010/main" val="207052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Show me the code</a:t>
            </a:r>
          </a:p>
        </p:txBody>
      </p:sp>
      <p:sp>
        <p:nvSpPr>
          <p:cNvPr id="41" name="Text Placeholder">
            <a:extLst>
              <a:ext uri="{FF2B5EF4-FFF2-40B4-BE49-F238E27FC236}">
                <a16:creationId xmlns:a16="http://schemas.microsoft.com/office/drawing/2014/main" id="{69D608B3-2DF4-4B70-A849-D6E7C0E50291}"/>
              </a:ext>
            </a:extLst>
          </p:cNvPr>
          <p:cNvSpPr>
            <a:spLocks noGrp="1"/>
          </p:cNvSpPr>
          <p:nvPr>
            <p:ph type="body" sz="quarter" idx="10"/>
          </p:nvPr>
        </p:nvSpPr>
        <p:spPr bwMode="gray">
          <a:xfrm>
            <a:off x="503999" y="1620000"/>
            <a:ext cx="11186477" cy="4716000"/>
          </a:xfrm>
        </p:spPr>
        <p:txBody>
          <a:bodyPr>
            <a:normAutofit/>
          </a:bodyPr>
          <a:lstStyle/>
          <a:p>
            <a:pPr lvl="1"/>
            <a:r>
              <a:rPr lang="en-US" dirty="0">
                <a:hlinkClick r:id="rId3"/>
              </a:rPr>
              <a:t>http://hg.openjdk.java.net/jdk/sandbox/</a:t>
            </a:r>
            <a:endParaRPr lang="en-US" dirty="0"/>
          </a:p>
          <a:p>
            <a:pPr lvl="2"/>
            <a:r>
              <a:rPr lang="en-US" dirty="0"/>
              <a:t> branch "</a:t>
            </a:r>
            <a:r>
              <a:rPr lang="en-US" dirty="0" err="1"/>
              <a:t>stuefe</a:t>
            </a:r>
            <a:r>
              <a:rPr lang="en-US" dirty="0"/>
              <a:t>-new-</a:t>
            </a:r>
            <a:r>
              <a:rPr lang="en-US" dirty="0" err="1"/>
              <a:t>metaspace</a:t>
            </a:r>
            <a:r>
              <a:rPr lang="en-US" dirty="0"/>
              <a:t>-branch“</a:t>
            </a:r>
          </a:p>
          <a:p>
            <a:pPr marL="179387" lvl="2" indent="0">
              <a:buNone/>
            </a:pPr>
            <a:endParaRPr lang="en-US" dirty="0"/>
          </a:p>
          <a:p>
            <a:pPr marL="286326" lvl="1" indent="-285750"/>
            <a:r>
              <a:rPr lang="en-US" dirty="0"/>
              <a:t>~20kloc</a:t>
            </a:r>
          </a:p>
          <a:p>
            <a:pPr marL="286326" lvl="1" indent="-285750"/>
            <a:endParaRPr lang="en-US" dirty="0"/>
          </a:p>
          <a:p>
            <a:pPr marL="286326" lvl="1" indent="-285750"/>
            <a:endParaRPr lang="en-US" dirty="0"/>
          </a:p>
        </p:txBody>
      </p:sp>
    </p:spTree>
    <p:extLst>
      <p:ext uri="{BB962C8B-B14F-4D97-AF65-F5344CB8AC3E}">
        <p14:creationId xmlns:p14="http://schemas.microsoft.com/office/powerpoint/2010/main" val="3431092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fontScale="92500" lnSpcReduction="20000"/>
          </a:bodyPr>
          <a:lstStyle/>
          <a:p>
            <a:pPr lvl="1"/>
            <a:r>
              <a:rPr lang="en-US" dirty="0"/>
              <a:t>Pre JDK8: Permanent Generation</a:t>
            </a:r>
          </a:p>
          <a:p>
            <a:pPr marL="0" lvl="1" indent="0">
              <a:buNone/>
            </a:pPr>
            <a:endParaRPr lang="en-US" dirty="0"/>
          </a:p>
          <a:p>
            <a:pPr lvl="1"/>
            <a:r>
              <a:rPr lang="en-US" dirty="0"/>
              <a:t>JDK8: </a:t>
            </a:r>
            <a:r>
              <a:rPr lang="en-US" dirty="0" err="1"/>
              <a:t>Permgen</a:t>
            </a:r>
            <a:r>
              <a:rPr lang="en-US" dirty="0"/>
              <a:t> removal</a:t>
            </a:r>
          </a:p>
          <a:p>
            <a:pPr lvl="2"/>
            <a:r>
              <a:rPr lang="en-US" dirty="0"/>
              <a:t>2008: Oracle bought BEA -&gt; </a:t>
            </a:r>
            <a:r>
              <a:rPr lang="en-US" dirty="0" err="1"/>
              <a:t>JRockit</a:t>
            </a:r>
            <a:r>
              <a:rPr lang="en-US" dirty="0"/>
              <a:t> VM</a:t>
            </a:r>
          </a:p>
          <a:p>
            <a:pPr lvl="2"/>
            <a:r>
              <a:rPr lang="en-US" dirty="0" err="1"/>
              <a:t>JRockit</a:t>
            </a:r>
            <a:r>
              <a:rPr lang="en-US" dirty="0"/>
              <a:t> kept class metadata in native memory </a:t>
            </a:r>
          </a:p>
          <a:p>
            <a:pPr lvl="2"/>
            <a:r>
              <a:rPr lang="en-US" dirty="0"/>
              <a:t>JEP 122: “</a:t>
            </a:r>
            <a:r>
              <a:rPr lang="en-US" b="1" dirty="0"/>
              <a:t>JEP 122: Remove the Permanent Generation”</a:t>
            </a:r>
          </a:p>
          <a:p>
            <a:pPr lvl="3"/>
            <a:r>
              <a:rPr lang="de-DE" dirty="0" err="1"/>
              <a:t>Promise</a:t>
            </a:r>
            <a:r>
              <a:rPr lang="de-DE" dirty="0"/>
              <a:t>: </a:t>
            </a:r>
            <a:r>
              <a:rPr lang="de-DE" dirty="0" err="1"/>
              <a:t>easier</a:t>
            </a:r>
            <a:r>
              <a:rPr lang="de-DE" dirty="0"/>
              <a:t> </a:t>
            </a:r>
            <a:r>
              <a:rPr lang="de-DE" dirty="0" err="1"/>
              <a:t>configuration</a:t>
            </a:r>
            <a:r>
              <a:rPr lang="de-DE" dirty="0"/>
              <a:t> </a:t>
            </a:r>
            <a:r>
              <a:rPr lang="de-DE" dirty="0" err="1"/>
              <a:t>and</a:t>
            </a:r>
            <a:r>
              <a:rPr lang="de-DE" dirty="0"/>
              <a:t> </a:t>
            </a:r>
            <a:r>
              <a:rPr lang="de-DE" dirty="0" err="1"/>
              <a:t>development</a:t>
            </a:r>
            <a:endParaRPr lang="de-DE" dirty="0"/>
          </a:p>
          <a:p>
            <a:pPr lvl="2"/>
            <a:endParaRPr lang="en-US" dirty="0"/>
          </a:p>
          <a:p>
            <a:pPr lvl="1"/>
            <a:r>
              <a:rPr lang="en-US" dirty="0"/>
              <a:t>Since its inception, Metaspace has caused problems for SAP customers</a:t>
            </a:r>
          </a:p>
          <a:p>
            <a:pPr lvl="2"/>
            <a:r>
              <a:rPr lang="en-US" dirty="0"/>
              <a:t>Large monoliths, lots of class loading/unloading</a:t>
            </a:r>
          </a:p>
          <a:p>
            <a:pPr lvl="1"/>
            <a:endParaRPr lang="en-US" dirty="0"/>
          </a:p>
          <a:p>
            <a:pPr lvl="1"/>
            <a:r>
              <a:rPr lang="en-US" dirty="0"/>
              <a:t>SAP contributions:</a:t>
            </a:r>
          </a:p>
          <a:p>
            <a:pPr lvl="2"/>
            <a:r>
              <a:rPr lang="en-US" dirty="0"/>
              <a:t>JDK11: </a:t>
            </a:r>
            <a:r>
              <a:rPr lang="en-US" b="1" dirty="0"/>
              <a:t>JDK-8198423</a:t>
            </a:r>
            <a:r>
              <a:rPr lang="en-US" dirty="0"/>
              <a:t>, chunk </a:t>
            </a:r>
            <a:r>
              <a:rPr lang="en-US" dirty="0" err="1"/>
              <a:t>coalescation</a:t>
            </a:r>
            <a:r>
              <a:rPr lang="en-US" dirty="0"/>
              <a:t> patch to fix chunk size starving</a:t>
            </a:r>
          </a:p>
          <a:p>
            <a:pPr lvl="2"/>
            <a:r>
              <a:rPr lang="en-US" dirty="0"/>
              <a:t>Analysis tools: </a:t>
            </a:r>
            <a:r>
              <a:rPr lang="en-US" b="1" dirty="0" err="1"/>
              <a:t>jcmd</a:t>
            </a:r>
            <a:r>
              <a:rPr lang="en-US" b="1" dirty="0"/>
              <a:t> </a:t>
            </a:r>
            <a:r>
              <a:rPr lang="en-US" b="1" dirty="0" err="1"/>
              <a:t>VM.metaspace</a:t>
            </a:r>
            <a:endParaRPr lang="en-US" b="1" dirty="0"/>
          </a:p>
          <a:p>
            <a:pPr lvl="2"/>
            <a:r>
              <a:rPr lang="en-US" dirty="0"/>
              <a:t>many smaller fixes/cleanups</a:t>
            </a:r>
          </a:p>
          <a:p>
            <a:pPr lvl="1"/>
            <a:endParaRPr lang="en-US" dirty="0"/>
          </a:p>
          <a:p>
            <a:pPr lvl="1"/>
            <a:r>
              <a:rPr lang="en-US" dirty="0"/>
              <a:t>JDK15 (?): rewrite</a:t>
            </a:r>
          </a:p>
        </p:txBody>
      </p:sp>
      <p:sp>
        <p:nvSpPr>
          <p:cNvPr id="4" name="Title"/>
          <p:cNvSpPr>
            <a:spLocks noGrp="1"/>
          </p:cNvSpPr>
          <p:nvPr>
            <p:ph type="title"/>
          </p:nvPr>
        </p:nvSpPr>
        <p:spPr bwMode="gray">
          <a:xfrm>
            <a:off x="504001" y="504000"/>
            <a:ext cx="11186476" cy="369332"/>
          </a:xfrm>
        </p:spPr>
        <p:txBody>
          <a:bodyPr/>
          <a:lstStyle/>
          <a:p>
            <a:r>
              <a:rPr lang="en-US" dirty="0"/>
              <a:t>How did we get here?</a:t>
            </a:r>
            <a:endParaRPr lang="en-US" b="0" dirty="0"/>
          </a:p>
        </p:txBody>
      </p:sp>
    </p:spTree>
    <p:extLst>
      <p:ext uri="{BB962C8B-B14F-4D97-AF65-F5344CB8AC3E}">
        <p14:creationId xmlns:p14="http://schemas.microsoft.com/office/powerpoint/2010/main" val="24622353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How do we go from here?</a:t>
            </a:r>
          </a:p>
        </p:txBody>
      </p:sp>
      <p:sp>
        <p:nvSpPr>
          <p:cNvPr id="41" name="Text Placeholder">
            <a:extLst>
              <a:ext uri="{FF2B5EF4-FFF2-40B4-BE49-F238E27FC236}">
                <a16:creationId xmlns:a16="http://schemas.microsoft.com/office/drawing/2014/main" id="{69D608B3-2DF4-4B70-A849-D6E7C0E50291}"/>
              </a:ext>
            </a:extLst>
          </p:cNvPr>
          <p:cNvSpPr>
            <a:spLocks noGrp="1"/>
          </p:cNvSpPr>
          <p:nvPr>
            <p:ph type="body" sz="quarter" idx="10"/>
          </p:nvPr>
        </p:nvSpPr>
        <p:spPr bwMode="gray">
          <a:xfrm>
            <a:off x="503999" y="1620000"/>
            <a:ext cx="11186477" cy="4716000"/>
          </a:xfrm>
        </p:spPr>
        <p:txBody>
          <a:bodyPr>
            <a:normAutofit/>
          </a:bodyPr>
          <a:lstStyle/>
          <a:p>
            <a:pPr lvl="1"/>
            <a:r>
              <a:rPr lang="en-US" dirty="0"/>
              <a:t>Patch is stable. Needs more TLC but it works. </a:t>
            </a:r>
          </a:p>
          <a:p>
            <a:pPr lvl="1"/>
            <a:endParaRPr lang="en-US" dirty="0"/>
          </a:p>
          <a:p>
            <a:pPr lvl="1"/>
            <a:r>
              <a:rPr lang="en-US" dirty="0"/>
              <a:t> JDK15?</a:t>
            </a:r>
          </a:p>
          <a:p>
            <a:pPr lvl="2"/>
            <a:r>
              <a:rPr lang="en-US" dirty="0"/>
              <a:t>Very difficult to bring such a large patch upstream :(</a:t>
            </a:r>
          </a:p>
          <a:p>
            <a:pPr lvl="2"/>
            <a:r>
              <a:rPr lang="en-US" dirty="0"/>
              <a:t>A JEP exists in Draft state (“Elastic Metaspace”: </a:t>
            </a:r>
            <a:r>
              <a:rPr lang="en-US" dirty="0">
                <a:hlinkClick r:id="rId3"/>
              </a:rPr>
              <a:t>https://openjdk.java.net/jeps/8221173</a:t>
            </a:r>
            <a:r>
              <a:rPr lang="en-US" dirty="0"/>
              <a:t> )</a:t>
            </a:r>
          </a:p>
          <a:p>
            <a:pPr lvl="2"/>
            <a:endParaRPr lang="en-US" dirty="0"/>
          </a:p>
          <a:p>
            <a:pPr lvl="1"/>
            <a:r>
              <a:rPr lang="en-US" dirty="0"/>
              <a:t>A good candidate for backporting!</a:t>
            </a:r>
          </a:p>
          <a:p>
            <a:pPr lvl="2"/>
            <a:r>
              <a:rPr lang="en-US" dirty="0"/>
              <a:t>Would make a lot of sense in 11/8</a:t>
            </a:r>
          </a:p>
          <a:p>
            <a:pPr lvl="2"/>
            <a:r>
              <a:rPr lang="en-US" dirty="0"/>
              <a:t>Large patch but Metaspace is quite isolated. Should not be too much of a hassle.</a:t>
            </a:r>
          </a:p>
          <a:p>
            <a:pPr lvl="2"/>
            <a:endParaRPr lang="en-US" dirty="0"/>
          </a:p>
          <a:p>
            <a:pPr lvl="2"/>
            <a:endParaRPr lang="en-US" dirty="0"/>
          </a:p>
        </p:txBody>
      </p:sp>
    </p:spTree>
    <p:extLst>
      <p:ext uri="{BB962C8B-B14F-4D97-AF65-F5344CB8AC3E}">
        <p14:creationId xmlns:p14="http://schemas.microsoft.com/office/powerpoint/2010/main" val="13664884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Thomas Stüfe</a:t>
            </a:r>
          </a:p>
          <a:p>
            <a:pPr lvl="1"/>
            <a:r>
              <a:rPr lang="en-US" dirty="0">
                <a:hlinkClick r:id="rId3"/>
              </a:rPr>
              <a:t>@</a:t>
            </a:r>
            <a:r>
              <a:rPr lang="en-US" dirty="0" err="1">
                <a:hlinkClick r:id="rId3"/>
              </a:rPr>
              <a:t>tstuefe</a:t>
            </a:r>
            <a:endParaRPr lang="en-US" dirty="0"/>
          </a:p>
          <a:p>
            <a:pPr lvl="1"/>
            <a:r>
              <a:rPr lang="en-US" dirty="0">
                <a:hlinkClick r:id="rId4"/>
              </a:rPr>
              <a:t>thomas.stuefe@sap.com</a:t>
            </a:r>
            <a:endParaRPr lang="en-US" dirty="0"/>
          </a:p>
          <a:p>
            <a:pPr lvl="1"/>
            <a:r>
              <a:rPr lang="en-US" dirty="0">
                <a:hlinkClick r:id="rId5"/>
              </a:rPr>
              <a:t>stuefe.de</a:t>
            </a:r>
            <a:endParaRPr lang="en-US" dirty="0"/>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5680556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bwMode="gray"/>
        <p:txBody>
          <a:bodyPr/>
          <a:lstStyle/>
          <a:p>
            <a:r>
              <a:rPr lang="en-US" dirty="0"/>
              <a:t>Q/A</a:t>
            </a:r>
          </a:p>
        </p:txBody>
      </p:sp>
    </p:spTree>
    <p:extLst>
      <p:ext uri="{BB962C8B-B14F-4D97-AF65-F5344CB8AC3E}">
        <p14:creationId xmlns:p14="http://schemas.microsoft.com/office/powerpoint/2010/main" val="3995869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t>Basics</a:t>
            </a:r>
            <a:endParaRPr lang="en-US" dirty="0">
              <a:solidFill>
                <a:schemeClr val="accent1"/>
              </a:solidFill>
            </a:endParaRPr>
          </a:p>
        </p:txBody>
      </p:sp>
    </p:spTree>
    <p:extLst>
      <p:ext uri="{BB962C8B-B14F-4D97-AF65-F5344CB8AC3E}">
        <p14:creationId xmlns:p14="http://schemas.microsoft.com/office/powerpoint/2010/main" val="453821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1"/>
            <a:r>
              <a:rPr lang="en-US" dirty="0"/>
              <a:t>Metaspace contains class metadata</a:t>
            </a:r>
          </a:p>
          <a:p>
            <a:pPr lvl="2"/>
            <a:r>
              <a:rPr lang="en-US" dirty="0" err="1"/>
              <a:t>Klass</a:t>
            </a:r>
            <a:r>
              <a:rPr lang="en-US" dirty="0"/>
              <a:t>, Constant Pool, Method, Annotations, Bytecode etc. </a:t>
            </a:r>
          </a:p>
          <a:p>
            <a:pPr lvl="2"/>
            <a:r>
              <a:rPr lang="en-US" dirty="0"/>
              <a:t>JIT Counters</a:t>
            </a:r>
          </a:p>
          <a:p>
            <a:pPr lvl="1"/>
            <a:endParaRPr lang="en-US" dirty="0"/>
          </a:p>
          <a:p>
            <a:pPr lvl="1"/>
            <a:r>
              <a:rPr lang="en-US" dirty="0"/>
              <a:t>JDK8: </a:t>
            </a:r>
            <a:r>
              <a:rPr lang="en-US" dirty="0" err="1"/>
              <a:t>PermGen</a:t>
            </a:r>
            <a:r>
              <a:rPr lang="en-US" dirty="0"/>
              <a:t> Removal (Java Heap -&gt; Native Memory)</a:t>
            </a:r>
          </a:p>
          <a:p>
            <a:pPr lvl="2"/>
            <a:r>
              <a:rPr lang="en-US" dirty="0"/>
              <a:t>JEP 122: “</a:t>
            </a:r>
            <a:r>
              <a:rPr lang="en-US" b="1" dirty="0"/>
              <a:t>JEP 122: Remove the Permanent Generation”</a:t>
            </a:r>
            <a:endParaRPr lang="en-US" dirty="0"/>
          </a:p>
          <a:p>
            <a:pPr lvl="2"/>
            <a:endParaRPr lang="en-US" dirty="0"/>
          </a:p>
          <a:p>
            <a:pPr lvl="1"/>
            <a:r>
              <a:rPr lang="en-US" dirty="0"/>
              <a:t>SAP involvement:</a:t>
            </a:r>
          </a:p>
          <a:p>
            <a:pPr lvl="2"/>
            <a:r>
              <a:rPr lang="en-US" dirty="0"/>
              <a:t>JDK11: </a:t>
            </a:r>
            <a:r>
              <a:rPr lang="en-US" b="1" dirty="0"/>
              <a:t>JDK-8198423</a:t>
            </a:r>
            <a:r>
              <a:rPr lang="en-US" dirty="0"/>
              <a:t>, chunk </a:t>
            </a:r>
            <a:r>
              <a:rPr lang="en-US" dirty="0" err="1"/>
              <a:t>coalescation</a:t>
            </a:r>
            <a:r>
              <a:rPr lang="en-US" dirty="0"/>
              <a:t> patch to fix chunk size starving</a:t>
            </a:r>
          </a:p>
          <a:p>
            <a:pPr lvl="2"/>
            <a:r>
              <a:rPr lang="en-US" dirty="0"/>
              <a:t>Analysis tools: </a:t>
            </a:r>
            <a:r>
              <a:rPr lang="en-US" b="1" dirty="0" err="1"/>
              <a:t>jcmd</a:t>
            </a:r>
            <a:r>
              <a:rPr lang="en-US" b="1" dirty="0"/>
              <a:t> </a:t>
            </a:r>
            <a:r>
              <a:rPr lang="en-US" b="1" dirty="0" err="1"/>
              <a:t>VM.metaspace</a:t>
            </a:r>
            <a:endParaRPr lang="en-US" b="1" dirty="0"/>
          </a:p>
          <a:p>
            <a:pPr lvl="2"/>
            <a:r>
              <a:rPr lang="en-US" dirty="0"/>
              <a:t>many smaller fixes/cleanups</a:t>
            </a:r>
          </a:p>
          <a:p>
            <a:pPr marL="343476" lvl="1" indent="-342900"/>
            <a:endParaRPr lang="en-US" dirty="0"/>
          </a:p>
          <a:p>
            <a:pPr marL="576" lvl="1" indent="0">
              <a:buNone/>
            </a:pPr>
            <a:endParaRPr lang="en-US" dirty="0"/>
          </a:p>
        </p:txBody>
      </p:sp>
      <p:sp>
        <p:nvSpPr>
          <p:cNvPr id="4" name="Title"/>
          <p:cNvSpPr>
            <a:spLocks noGrp="1"/>
          </p:cNvSpPr>
          <p:nvPr>
            <p:ph type="title"/>
          </p:nvPr>
        </p:nvSpPr>
        <p:spPr bwMode="gray">
          <a:xfrm>
            <a:off x="504001" y="504000"/>
            <a:ext cx="11186476" cy="369332"/>
          </a:xfrm>
        </p:spPr>
        <p:txBody>
          <a:bodyPr/>
          <a:lstStyle/>
          <a:p>
            <a:r>
              <a:rPr lang="en-US" dirty="0"/>
              <a:t>Metaspace</a:t>
            </a:r>
            <a:endParaRPr lang="en-US" b="0" dirty="0"/>
          </a:p>
        </p:txBody>
      </p:sp>
    </p:spTree>
    <p:extLst>
      <p:ext uri="{BB962C8B-B14F-4D97-AF65-F5344CB8AC3E}">
        <p14:creationId xmlns:p14="http://schemas.microsoft.com/office/powerpoint/2010/main" val="3246154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1"/>
            <a:r>
              <a:rPr lang="en-US" dirty="0"/>
              <a:t>Metadata are usually allocated when classes are loaded</a:t>
            </a:r>
          </a:p>
          <a:p>
            <a:pPr lvl="1"/>
            <a:endParaRPr lang="en-US" dirty="0"/>
          </a:p>
          <a:p>
            <a:pPr lvl="1"/>
            <a:r>
              <a:rPr lang="en-US" dirty="0"/>
              <a:t>Metadata are freed in bulk when associated loader is collected</a:t>
            </a:r>
          </a:p>
          <a:p>
            <a:pPr lvl="2"/>
            <a:r>
              <a:rPr lang="en-US" dirty="0"/>
              <a:t>may be deallocated earlier (class redefinition, load errors </a:t>
            </a:r>
            <a:r>
              <a:rPr lang="en-US" dirty="0" err="1"/>
              <a:t>etc</a:t>
            </a:r>
            <a:r>
              <a:rPr lang="en-US" dirty="0"/>
              <a:t>) but that’s uncommon</a:t>
            </a:r>
          </a:p>
          <a:p>
            <a:pPr lvl="2"/>
            <a:endParaRPr lang="en-US" dirty="0"/>
          </a:p>
          <a:p>
            <a:pPr lvl="1"/>
            <a:r>
              <a:rPr lang="en-US" dirty="0"/>
              <a:t>Bulk delete: </a:t>
            </a:r>
          </a:p>
          <a:p>
            <a:pPr lvl="2"/>
            <a:r>
              <a:rPr lang="en-US" dirty="0"/>
              <a:t>No need to track individual allocations</a:t>
            </a:r>
          </a:p>
          <a:p>
            <a:pPr lvl="2"/>
            <a:r>
              <a:rPr lang="en-US" dirty="0"/>
              <a:t>Arena based allocation sufficient</a:t>
            </a:r>
          </a:p>
        </p:txBody>
      </p:sp>
      <p:sp>
        <p:nvSpPr>
          <p:cNvPr id="4" name="Title"/>
          <p:cNvSpPr>
            <a:spLocks noGrp="1"/>
          </p:cNvSpPr>
          <p:nvPr>
            <p:ph type="title"/>
          </p:nvPr>
        </p:nvSpPr>
        <p:spPr bwMode="gray">
          <a:xfrm>
            <a:off x="504001" y="504000"/>
            <a:ext cx="11186476" cy="369332"/>
          </a:xfrm>
        </p:spPr>
        <p:txBody>
          <a:bodyPr/>
          <a:lstStyle/>
          <a:p>
            <a:r>
              <a:rPr lang="en-US" dirty="0"/>
              <a:t>Metadata lifecycle</a:t>
            </a:r>
            <a:endParaRPr lang="en-US" b="0" dirty="0"/>
          </a:p>
        </p:txBody>
      </p:sp>
    </p:spTree>
    <p:extLst>
      <p:ext uri="{BB962C8B-B14F-4D97-AF65-F5344CB8AC3E}">
        <p14:creationId xmlns:p14="http://schemas.microsoft.com/office/powerpoint/2010/main" val="4156511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Compressed Class Space (1)</a:t>
            </a:r>
            <a:endParaRPr lang="en-US" b="0" dirty="0"/>
          </a:p>
        </p:txBody>
      </p:sp>
      <p:sp>
        <p:nvSpPr>
          <p:cNvPr id="5" name="Rectangle 4">
            <a:extLst>
              <a:ext uri="{FF2B5EF4-FFF2-40B4-BE49-F238E27FC236}">
                <a16:creationId xmlns:a16="http://schemas.microsoft.com/office/drawing/2014/main" id="{17B3F71C-8ECD-4910-BD87-C748383D5739}"/>
              </a:ext>
            </a:extLst>
          </p:cNvPr>
          <p:cNvSpPr/>
          <p:nvPr/>
        </p:nvSpPr>
        <p:spPr bwMode="gray">
          <a:xfrm>
            <a:off x="3607925" y="2348103"/>
            <a:ext cx="1396539" cy="2559151"/>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Java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object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B44A3FFB-033E-42CE-8ABE-A67DCEECA854}"/>
              </a:ext>
            </a:extLst>
          </p:cNvPr>
          <p:cNvSpPr/>
          <p:nvPr/>
        </p:nvSpPr>
        <p:spPr bwMode="gray">
          <a:xfrm>
            <a:off x="6348674" y="2818211"/>
            <a:ext cx="1055716" cy="1496292"/>
          </a:xfrm>
          <a:prstGeom prst="rect">
            <a:avLst/>
          </a:prstGeom>
          <a:solidFill>
            <a:schemeClr val="accent3"/>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Klass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06629D7D-ACCF-4D14-ADB5-798EC8CE7BAC}"/>
              </a:ext>
            </a:extLst>
          </p:cNvPr>
          <p:cNvSpPr/>
          <p:nvPr/>
        </p:nvSpPr>
        <p:spPr bwMode="gray">
          <a:xfrm>
            <a:off x="6348674" y="4314503"/>
            <a:ext cx="1055716" cy="407323"/>
          </a:xfrm>
          <a:prstGeom prst="rect">
            <a:avLst/>
          </a:prstGeom>
          <a:solidFill>
            <a:schemeClr val="accent3"/>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vtable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E009F79A-3646-4EA0-A508-2D79E9D44DEA}"/>
              </a:ext>
            </a:extLst>
          </p:cNvPr>
          <p:cNvSpPr/>
          <p:nvPr/>
        </p:nvSpPr>
        <p:spPr bwMode="gray">
          <a:xfrm>
            <a:off x="6348674" y="4721826"/>
            <a:ext cx="1055716" cy="407323"/>
          </a:xfrm>
          <a:prstGeom prst="rect">
            <a:avLst/>
          </a:prstGeom>
          <a:solidFill>
            <a:schemeClr val="accent3"/>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table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1DA72C79-26BD-465E-9D42-3403103B1123}"/>
              </a:ext>
            </a:extLst>
          </p:cNvPr>
          <p:cNvSpPr/>
          <p:nvPr/>
        </p:nvSpPr>
        <p:spPr bwMode="gray">
          <a:xfrm>
            <a:off x="6348674" y="5129149"/>
            <a:ext cx="1055716" cy="407323"/>
          </a:xfrm>
          <a:prstGeom prst="rect">
            <a:avLst/>
          </a:prstGeom>
          <a:solidFill>
            <a:schemeClr val="accent3"/>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A2A11650-FA6A-4679-B759-CE92514AB918}"/>
              </a:ext>
            </a:extLst>
          </p:cNvPr>
          <p:cNvSpPr/>
          <p:nvPr/>
        </p:nvSpPr>
        <p:spPr bwMode="gray">
          <a:xfrm>
            <a:off x="3607927" y="2348103"/>
            <a:ext cx="1396538" cy="369332"/>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0" i="0" u="none" strike="noStrike" kern="0" cap="none" spc="0" normalizeH="0" baseline="0" noProof="0" dirty="0">
                <a:ln>
                  <a:noFill/>
                </a:ln>
                <a:effectLst/>
                <a:uLnTx/>
                <a:uFillTx/>
                <a:ea typeface="Arial Unicode MS" pitchFamily="34" charset="-128"/>
                <a:cs typeface="Arial Unicode MS" pitchFamily="34" charset="-128"/>
              </a:rPr>
              <a:t>Mark </a:t>
            </a:r>
            <a:r>
              <a:rPr kumimoji="0" lang="de-DE" sz="1100" b="0" i="0" u="none" strike="noStrike" kern="0" cap="none" spc="0" normalizeH="0" baseline="0" noProof="0" dirty="0" err="1">
                <a:ln>
                  <a:noFill/>
                </a:ln>
                <a:effectLst/>
                <a:uLnTx/>
                <a:uFillTx/>
                <a:ea typeface="Arial Unicode MS" pitchFamily="34" charset="-128"/>
                <a:cs typeface="Arial Unicode MS" pitchFamily="34" charset="-128"/>
              </a:rPr>
              <a:t>word</a:t>
            </a:r>
            <a:endParaRPr kumimoji="0" lang="de-DE" sz="11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3" name="Straight Arrow Connector 12">
            <a:extLst>
              <a:ext uri="{FF2B5EF4-FFF2-40B4-BE49-F238E27FC236}">
                <a16:creationId xmlns:a16="http://schemas.microsoft.com/office/drawing/2014/main" id="{A3E5C47D-6A6E-49BD-A32F-9E9257F740EA}"/>
              </a:ext>
            </a:extLst>
          </p:cNvPr>
          <p:cNvCxnSpPr>
            <a:cxnSpLocks/>
          </p:cNvCxnSpPr>
          <p:nvPr/>
        </p:nvCxnSpPr>
        <p:spPr>
          <a:xfrm>
            <a:off x="5004464" y="2826110"/>
            <a:ext cx="1253722"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B4755C0-6E37-4CEE-A54D-5537816BA158}"/>
              </a:ext>
            </a:extLst>
          </p:cNvPr>
          <p:cNvSpPr/>
          <p:nvPr/>
        </p:nvSpPr>
        <p:spPr bwMode="gray">
          <a:xfrm>
            <a:off x="3607927" y="2717435"/>
            <a:ext cx="1396538" cy="369332"/>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0" i="0" u="none" strike="noStrike" kern="0" cap="none" spc="0" normalizeH="0" baseline="0" noProof="0" dirty="0">
                <a:ln>
                  <a:noFill/>
                </a:ln>
                <a:effectLst/>
                <a:uLnTx/>
                <a:uFillTx/>
                <a:ea typeface="Arial Unicode MS" pitchFamily="34" charset="-128"/>
                <a:cs typeface="Arial Unicode MS" pitchFamily="34" charset="-128"/>
              </a:rPr>
              <a:t>64bit </a:t>
            </a:r>
            <a:r>
              <a:rPr kumimoji="0" lang="de-DE" sz="1100" b="0" i="0" u="none" strike="noStrike" kern="0" cap="none" spc="0" normalizeH="0" baseline="0" noProof="0" dirty="0" err="1">
                <a:ln>
                  <a:noFill/>
                </a:ln>
                <a:effectLst/>
                <a:uLnTx/>
                <a:uFillTx/>
                <a:ea typeface="Arial Unicode MS" pitchFamily="34" charset="-128"/>
                <a:cs typeface="Arial Unicode MS" pitchFamily="34" charset="-128"/>
              </a:rPr>
              <a:t>Klass</a:t>
            </a:r>
            <a:r>
              <a:rPr kumimoji="0" lang="de-DE" sz="11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 name="TextBox 1">
            <a:extLst>
              <a:ext uri="{FF2B5EF4-FFF2-40B4-BE49-F238E27FC236}">
                <a16:creationId xmlns:a16="http://schemas.microsoft.com/office/drawing/2014/main" id="{DA280F80-4F7F-43F6-893A-DEA46523F6A8}"/>
              </a:ext>
            </a:extLst>
          </p:cNvPr>
          <p:cNvSpPr txBox="1"/>
          <p:nvPr/>
        </p:nvSpPr>
        <p:spPr>
          <a:xfrm>
            <a:off x="4141165" y="1695945"/>
            <a:ext cx="55143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Heap</a:t>
            </a:r>
            <a:endParaRPr lang="en-US" sz="1800" kern="0" dirty="0" err="1">
              <a:ea typeface="Arial Unicode MS" pitchFamily="34" charset="-128"/>
              <a:cs typeface="Arial Unicode MS" pitchFamily="34" charset="-128"/>
            </a:endParaRPr>
          </a:p>
        </p:txBody>
      </p:sp>
      <p:sp>
        <p:nvSpPr>
          <p:cNvPr id="27" name="TextBox 26">
            <a:extLst>
              <a:ext uri="{FF2B5EF4-FFF2-40B4-BE49-F238E27FC236}">
                <a16:creationId xmlns:a16="http://schemas.microsoft.com/office/drawing/2014/main" id="{E56D564E-473E-4968-9744-612F835F7897}"/>
              </a:ext>
            </a:extLst>
          </p:cNvPr>
          <p:cNvSpPr txBox="1"/>
          <p:nvPr/>
        </p:nvSpPr>
        <p:spPr>
          <a:xfrm>
            <a:off x="6374064" y="1598626"/>
            <a:ext cx="112851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Metaspace</a:t>
            </a:r>
            <a:endParaRPr 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8969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Compressed Class Space (2)</a:t>
            </a:r>
            <a:endParaRPr lang="en-US" b="0" dirty="0"/>
          </a:p>
        </p:txBody>
      </p:sp>
      <p:sp>
        <p:nvSpPr>
          <p:cNvPr id="28" name="Rectangle 27">
            <a:extLst>
              <a:ext uri="{FF2B5EF4-FFF2-40B4-BE49-F238E27FC236}">
                <a16:creationId xmlns:a16="http://schemas.microsoft.com/office/drawing/2014/main" id="{E3026385-2C9E-4CF1-B4ED-B37AE8AFE5B3}"/>
              </a:ext>
            </a:extLst>
          </p:cNvPr>
          <p:cNvSpPr/>
          <p:nvPr/>
        </p:nvSpPr>
        <p:spPr bwMode="gray">
          <a:xfrm>
            <a:off x="3747235" y="2423604"/>
            <a:ext cx="1396539" cy="2559151"/>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Java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object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8181A47A-BA4D-4FAE-9CDD-82624AF7E4BB}"/>
              </a:ext>
            </a:extLst>
          </p:cNvPr>
          <p:cNvSpPr/>
          <p:nvPr/>
        </p:nvSpPr>
        <p:spPr bwMode="gray">
          <a:xfrm>
            <a:off x="6523543" y="2977602"/>
            <a:ext cx="1055716" cy="1496292"/>
          </a:xfrm>
          <a:prstGeom prst="rect">
            <a:avLst/>
          </a:prstGeom>
          <a:solidFill>
            <a:schemeClr val="accent3"/>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Klass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3A1F69B8-4596-4B2C-9D91-8DAEE5AA541E}"/>
              </a:ext>
            </a:extLst>
          </p:cNvPr>
          <p:cNvSpPr/>
          <p:nvPr/>
        </p:nvSpPr>
        <p:spPr bwMode="gray">
          <a:xfrm>
            <a:off x="6523543" y="4473894"/>
            <a:ext cx="1055716" cy="407323"/>
          </a:xfrm>
          <a:prstGeom prst="rect">
            <a:avLst/>
          </a:prstGeom>
          <a:solidFill>
            <a:schemeClr val="accent3"/>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vtable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8BC3B3A5-3C73-444D-9F8E-D5AD7A76C05A}"/>
              </a:ext>
            </a:extLst>
          </p:cNvPr>
          <p:cNvSpPr/>
          <p:nvPr/>
        </p:nvSpPr>
        <p:spPr bwMode="gray">
          <a:xfrm>
            <a:off x="6523543" y="4881217"/>
            <a:ext cx="1055716" cy="407323"/>
          </a:xfrm>
          <a:prstGeom prst="rect">
            <a:avLst/>
          </a:prstGeom>
          <a:solidFill>
            <a:schemeClr val="accent3"/>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table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a:extLst>
              <a:ext uri="{FF2B5EF4-FFF2-40B4-BE49-F238E27FC236}">
                <a16:creationId xmlns:a16="http://schemas.microsoft.com/office/drawing/2014/main" id="{3267D332-3299-4BFC-9205-4FACB18457B3}"/>
              </a:ext>
            </a:extLst>
          </p:cNvPr>
          <p:cNvSpPr/>
          <p:nvPr/>
        </p:nvSpPr>
        <p:spPr bwMode="gray">
          <a:xfrm>
            <a:off x="6523543" y="5288540"/>
            <a:ext cx="1055716" cy="407323"/>
          </a:xfrm>
          <a:prstGeom prst="rect">
            <a:avLst/>
          </a:prstGeom>
          <a:solidFill>
            <a:schemeClr val="accent3"/>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49F237E3-0674-4819-9356-4AB679608758}"/>
              </a:ext>
            </a:extLst>
          </p:cNvPr>
          <p:cNvSpPr/>
          <p:nvPr/>
        </p:nvSpPr>
        <p:spPr bwMode="gray">
          <a:xfrm>
            <a:off x="3747237" y="2423604"/>
            <a:ext cx="1396538" cy="369332"/>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0" i="0" u="none" strike="noStrike" kern="0" cap="none" spc="0" normalizeH="0" baseline="0" noProof="0" dirty="0">
                <a:ln>
                  <a:noFill/>
                </a:ln>
                <a:effectLst/>
                <a:uLnTx/>
                <a:uFillTx/>
                <a:ea typeface="Arial Unicode MS" pitchFamily="34" charset="-128"/>
                <a:cs typeface="Arial Unicode MS" pitchFamily="34" charset="-128"/>
              </a:rPr>
              <a:t>Mark </a:t>
            </a:r>
            <a:r>
              <a:rPr kumimoji="0" lang="de-DE" sz="1100" b="0" i="0" u="none" strike="noStrike" kern="0" cap="none" spc="0" normalizeH="0" baseline="0" noProof="0" dirty="0" err="1">
                <a:ln>
                  <a:noFill/>
                </a:ln>
                <a:effectLst/>
                <a:uLnTx/>
                <a:uFillTx/>
                <a:ea typeface="Arial Unicode MS" pitchFamily="34" charset="-128"/>
                <a:cs typeface="Arial Unicode MS" pitchFamily="34" charset="-128"/>
              </a:rPr>
              <a:t>word</a:t>
            </a:r>
            <a:endParaRPr kumimoji="0" lang="de-DE" sz="11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4" name="Straight Arrow Connector 33">
            <a:extLst>
              <a:ext uri="{FF2B5EF4-FFF2-40B4-BE49-F238E27FC236}">
                <a16:creationId xmlns:a16="http://schemas.microsoft.com/office/drawing/2014/main" id="{AFCAB1D1-74E9-47F8-B5A5-777D1B4DE306}"/>
              </a:ext>
            </a:extLst>
          </p:cNvPr>
          <p:cNvCxnSpPr>
            <a:cxnSpLocks/>
            <a:stCxn id="35" idx="3"/>
          </p:cNvCxnSpPr>
          <p:nvPr/>
        </p:nvCxnSpPr>
        <p:spPr>
          <a:xfrm>
            <a:off x="4459359" y="2977602"/>
            <a:ext cx="1957638"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6665B98-D5AB-4A7E-B48A-B41C8288B17C}"/>
              </a:ext>
            </a:extLst>
          </p:cNvPr>
          <p:cNvSpPr/>
          <p:nvPr/>
        </p:nvSpPr>
        <p:spPr bwMode="gray">
          <a:xfrm>
            <a:off x="3747237" y="2792936"/>
            <a:ext cx="712122" cy="369332"/>
          </a:xfrm>
          <a:prstGeom prst="rect">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0" i="0" u="none" strike="noStrike" kern="0" cap="none" spc="0" normalizeH="0" baseline="0" noProof="0" dirty="0">
                <a:ln>
                  <a:noFill/>
                </a:ln>
                <a:effectLst/>
                <a:uLnTx/>
                <a:uFillTx/>
                <a:ea typeface="Arial Unicode MS" pitchFamily="34" charset="-128"/>
                <a:cs typeface="Arial Unicode MS" pitchFamily="34" charset="-128"/>
              </a:rPr>
              <a:t>32bit </a:t>
            </a:r>
            <a:r>
              <a:rPr kumimoji="0" lang="de-DE" sz="1100" b="0" i="0" u="none" strike="noStrike" kern="0" cap="none" spc="0" normalizeH="0" baseline="0" noProof="0" dirty="0" err="1">
                <a:ln>
                  <a:noFill/>
                </a:ln>
                <a:effectLst/>
                <a:uLnTx/>
                <a:uFillTx/>
                <a:ea typeface="Arial Unicode MS" pitchFamily="34" charset="-128"/>
                <a:cs typeface="Arial Unicode MS" pitchFamily="34" charset="-128"/>
              </a:rPr>
              <a:t>index</a:t>
            </a:r>
            <a:endParaRPr kumimoji="0" lang="de-DE" sz="1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Rectangle 36">
            <a:extLst>
              <a:ext uri="{FF2B5EF4-FFF2-40B4-BE49-F238E27FC236}">
                <a16:creationId xmlns:a16="http://schemas.microsoft.com/office/drawing/2014/main" id="{7DB8D7B9-6127-47D5-A4AE-31FB9B79A289}"/>
              </a:ext>
            </a:extLst>
          </p:cNvPr>
          <p:cNvSpPr/>
          <p:nvPr/>
        </p:nvSpPr>
        <p:spPr bwMode="gray">
          <a:xfrm>
            <a:off x="6523543" y="2643450"/>
            <a:ext cx="1055716" cy="3983491"/>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9" name="Straight Arrow Connector 38">
            <a:extLst>
              <a:ext uri="{FF2B5EF4-FFF2-40B4-BE49-F238E27FC236}">
                <a16:creationId xmlns:a16="http://schemas.microsoft.com/office/drawing/2014/main" id="{C6F9132B-170B-4E2D-8FCA-4DF095050EEB}"/>
              </a:ext>
            </a:extLst>
          </p:cNvPr>
          <p:cNvCxnSpPr>
            <a:cxnSpLocks/>
          </p:cNvCxnSpPr>
          <p:nvPr/>
        </p:nvCxnSpPr>
        <p:spPr>
          <a:xfrm>
            <a:off x="6416997" y="1683595"/>
            <a:ext cx="0" cy="1196041"/>
          </a:xfrm>
          <a:prstGeom prst="straightConnector1">
            <a:avLst/>
          </a:prstGeom>
          <a:ln w="25400">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A2BBDF3-C920-4685-A995-6063EA066868}"/>
              </a:ext>
            </a:extLst>
          </p:cNvPr>
          <p:cNvCxnSpPr/>
          <p:nvPr/>
        </p:nvCxnSpPr>
        <p:spPr>
          <a:xfrm flipH="1">
            <a:off x="7726827" y="1671992"/>
            <a:ext cx="791228"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2EF4A01-606D-46A7-A3A6-79101546C76C}"/>
              </a:ext>
            </a:extLst>
          </p:cNvPr>
          <p:cNvSpPr txBox="1"/>
          <p:nvPr/>
        </p:nvSpPr>
        <p:spPr>
          <a:xfrm>
            <a:off x="8634968" y="1526750"/>
            <a:ext cx="50013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base</a:t>
            </a:r>
            <a:endParaRPr lang="en-US" sz="1800" kern="0" dirty="0" err="1">
              <a:ea typeface="Arial Unicode MS" pitchFamily="34" charset="-128"/>
              <a:cs typeface="Arial Unicode MS" pitchFamily="34" charset="-128"/>
            </a:endParaRPr>
          </a:p>
        </p:txBody>
      </p:sp>
      <p:sp>
        <p:nvSpPr>
          <p:cNvPr id="46" name="Right Brace 45">
            <a:extLst>
              <a:ext uri="{FF2B5EF4-FFF2-40B4-BE49-F238E27FC236}">
                <a16:creationId xmlns:a16="http://schemas.microsoft.com/office/drawing/2014/main" id="{B04BAA76-3575-4DC8-B408-7162AA304D89}"/>
              </a:ext>
            </a:extLst>
          </p:cNvPr>
          <p:cNvSpPr/>
          <p:nvPr/>
        </p:nvSpPr>
        <p:spPr>
          <a:xfrm>
            <a:off x="7726827" y="2643450"/>
            <a:ext cx="500137" cy="3983473"/>
          </a:xfrm>
          <a:prstGeom prst="rightBrace">
            <a:avLst>
              <a:gd name="adj1" fmla="val 8333"/>
              <a:gd name="adj2" fmla="val 49800"/>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40761EE7-DBDB-42AA-ACA3-9B0B72685309}"/>
              </a:ext>
            </a:extLst>
          </p:cNvPr>
          <p:cNvSpPr txBox="1"/>
          <p:nvPr/>
        </p:nvSpPr>
        <p:spPr>
          <a:xfrm>
            <a:off x="8419845" y="4125783"/>
            <a:ext cx="266739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Compressed Class Space</a:t>
            </a:r>
            <a:endParaRPr lang="en-US" sz="1800" kern="0" dirty="0" err="1">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3F5715F5-4269-43E3-B222-D84B9EBB93D4}"/>
              </a:ext>
            </a:extLst>
          </p:cNvPr>
          <p:cNvSpPr txBox="1"/>
          <p:nvPr/>
        </p:nvSpPr>
        <p:spPr>
          <a:xfrm>
            <a:off x="4182287" y="1276636"/>
            <a:ext cx="55143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Heap</a:t>
            </a:r>
            <a:endParaRPr lang="en-US" sz="1800" kern="0" dirty="0" err="1">
              <a:ea typeface="Arial Unicode MS" pitchFamily="34" charset="-128"/>
              <a:cs typeface="Arial Unicode MS" pitchFamily="34" charset="-128"/>
            </a:endParaRPr>
          </a:p>
        </p:txBody>
      </p:sp>
      <p:cxnSp>
        <p:nvCxnSpPr>
          <p:cNvPr id="12" name="Straight Connector 11">
            <a:extLst>
              <a:ext uri="{FF2B5EF4-FFF2-40B4-BE49-F238E27FC236}">
                <a16:creationId xmlns:a16="http://schemas.microsoft.com/office/drawing/2014/main" id="{D56BB869-CFC8-4A64-A5D2-60C12D10DFE3}"/>
              </a:ext>
            </a:extLst>
          </p:cNvPr>
          <p:cNvCxnSpPr/>
          <p:nvPr/>
        </p:nvCxnSpPr>
        <p:spPr>
          <a:xfrm>
            <a:off x="6523543" y="1671992"/>
            <a:ext cx="0" cy="5102881"/>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155D8F-342E-4157-A0FB-A1D2DEC23EB9}"/>
              </a:ext>
            </a:extLst>
          </p:cNvPr>
          <p:cNvCxnSpPr/>
          <p:nvPr/>
        </p:nvCxnSpPr>
        <p:spPr>
          <a:xfrm>
            <a:off x="7579259" y="1671992"/>
            <a:ext cx="0" cy="5102881"/>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773AEC7-3ED5-4F39-9F61-80D4197806B5}"/>
              </a:ext>
            </a:extLst>
          </p:cNvPr>
          <p:cNvSpPr/>
          <p:nvPr/>
        </p:nvSpPr>
        <p:spPr bwMode="gray">
          <a:xfrm>
            <a:off x="6523543" y="1683595"/>
            <a:ext cx="1055710" cy="56412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err="1">
                <a:ln>
                  <a:noFill/>
                </a:ln>
                <a:effectLst/>
                <a:uLnTx/>
                <a:uFillTx/>
                <a:ea typeface="Arial Unicode MS" pitchFamily="34" charset="-128"/>
                <a:cs typeface="Arial Unicode MS" pitchFamily="34" charset="-128"/>
              </a:rPr>
              <a:t>Shared</a:t>
            </a:r>
            <a:r>
              <a:rPr kumimoji="0" lang="de-DE" sz="1000" b="0" i="0" u="none" strike="noStrike" kern="0" cap="none" spc="0" normalizeH="0" baseline="0" noProof="0" dirty="0">
                <a:ln>
                  <a:noFill/>
                </a:ln>
                <a:effectLst/>
                <a:uLnTx/>
                <a:uFillTx/>
                <a:ea typeface="Arial Unicode MS" pitchFamily="34" charset="-128"/>
                <a:cs typeface="Arial Unicode MS" pitchFamily="34" charset="-128"/>
              </a:rPr>
              <a:t> </a:t>
            </a:r>
            <a:r>
              <a:rPr kumimoji="0" lang="de-DE" sz="1000" b="0" i="0" u="none" strike="noStrike" kern="0" cap="none" spc="0" normalizeH="0" baseline="0" noProof="0" dirty="0" err="1">
                <a:ln>
                  <a:noFill/>
                </a:ln>
                <a:effectLst/>
                <a:uLnTx/>
                <a:uFillTx/>
                <a:ea typeface="Arial Unicode MS" pitchFamily="34" charset="-128"/>
                <a:cs typeface="Arial Unicode MS" pitchFamily="34" charset="-128"/>
              </a:rPr>
              <a:t>classes</a:t>
            </a: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694BC8A0-22E8-4C75-BD2E-0F9E3369EF0D}"/>
              </a:ext>
            </a:extLst>
          </p:cNvPr>
          <p:cNvSpPr txBox="1"/>
          <p:nvPr/>
        </p:nvSpPr>
        <p:spPr>
          <a:xfrm>
            <a:off x="2077750" y="5683561"/>
            <a:ext cx="366767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Klass</a:t>
            </a:r>
            <a:r>
              <a:rPr lang="de-DE" sz="1800" kern="0" dirty="0">
                <a:ea typeface="Arial Unicode MS" pitchFamily="34" charset="-128"/>
                <a:cs typeface="Arial Unicode MS" pitchFamily="34" charset="-128"/>
              </a:rPr>
              <a:t>* = (</a:t>
            </a:r>
            <a:r>
              <a:rPr lang="de-DE" sz="1800" kern="0" dirty="0" err="1">
                <a:ea typeface="Arial Unicode MS" pitchFamily="34" charset="-128"/>
                <a:cs typeface="Arial Unicode MS" pitchFamily="34" charset="-128"/>
              </a:rPr>
              <a:t>base</a:t>
            </a:r>
            <a:r>
              <a:rPr lang="de-DE" sz="1800" kern="0" dirty="0">
                <a:ea typeface="Arial Unicode MS" pitchFamily="34" charset="-128"/>
                <a:cs typeface="Arial Unicode MS" pitchFamily="34" charset="-128"/>
              </a:rPr>
              <a:t> + 32 </a:t>
            </a:r>
            <a:r>
              <a:rPr lang="de-DE" sz="1800" kern="0" dirty="0" err="1">
                <a:ea typeface="Arial Unicode MS" pitchFamily="34" charset="-128"/>
                <a:cs typeface="Arial Unicode MS" pitchFamily="34" charset="-128"/>
              </a:rPr>
              <a:t>bit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index</a:t>
            </a:r>
            <a:r>
              <a:rPr lang="de-DE" sz="1800" kern="0" dirty="0">
                <a:ea typeface="Arial Unicode MS" pitchFamily="34" charset="-128"/>
                <a:cs typeface="Arial Unicode MS" pitchFamily="34" charset="-128"/>
              </a:rPr>
              <a:t>) [&lt;&lt; 3]</a:t>
            </a:r>
            <a:endParaRPr 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600705945"/>
      </p:ext>
    </p:extLst>
  </p:cSld>
  <p:clrMapOvr>
    <a:masterClrMapping/>
  </p:clrMapOvr>
</p:sld>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4820F3033455448A19E237BA15264A3" ma:contentTypeVersion="5" ma:contentTypeDescription="Create a new document." ma:contentTypeScope="" ma:versionID="fb7d78bfc537911b7ecb6c172eaa31dd">
  <xsd:schema xmlns:xsd="http://www.w3.org/2001/XMLSchema" xmlns:xs="http://www.w3.org/2001/XMLSchema" xmlns:p="http://schemas.microsoft.com/office/2006/metadata/properties" xmlns:ns3="539b3f7f-e5d7-4bb6-ae0a-be8b7e472059" xmlns:ns4="377f1e07-9c56-47c0-8830-951c6e87014a" targetNamespace="http://schemas.microsoft.com/office/2006/metadata/properties" ma:root="true" ma:fieldsID="ffb0375e03073133fb5c4b07c3884aae" ns3:_="" ns4:_="">
    <xsd:import namespace="539b3f7f-e5d7-4bb6-ae0a-be8b7e472059"/>
    <xsd:import namespace="377f1e07-9c56-47c0-8830-951c6e87014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9b3f7f-e5d7-4bb6-ae0a-be8b7e47205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7f1e07-9c56-47c0-8830-951c6e87014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4041A7-B1FC-4E4F-B59C-ED44C99CF61B}">
  <ds:schemaRefs>
    <ds:schemaRef ds:uri="http://schemas.openxmlformats.org/package/2006/metadata/core-properties"/>
    <ds:schemaRef ds:uri="http://schemas.microsoft.com/office/2006/documentManagement/types"/>
    <ds:schemaRef ds:uri="http://schemas.microsoft.com/office/infopath/2007/PartnerControls"/>
    <ds:schemaRef ds:uri="377f1e07-9c56-47c0-8830-951c6e87014a"/>
    <ds:schemaRef ds:uri="http://purl.org/dc/elements/1.1/"/>
    <ds:schemaRef ds:uri="http://schemas.microsoft.com/office/2006/metadata/properties"/>
    <ds:schemaRef ds:uri="539b3f7f-e5d7-4bb6-ae0a-be8b7e472059"/>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71637513-A7BB-4F0D-B797-65C0420498DD}">
  <ds:schemaRefs>
    <ds:schemaRef ds:uri="http://schemas.microsoft.com/sharepoint/v3/contenttype/forms"/>
  </ds:schemaRefs>
</ds:datastoreItem>
</file>

<file path=customXml/itemProps3.xml><?xml version="1.0" encoding="utf-8"?>
<ds:datastoreItem xmlns:ds="http://schemas.openxmlformats.org/officeDocument/2006/customXml" ds:itemID="{FBD10B9F-0C9E-490E-BE9D-00951A3386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9b3f7f-e5d7-4bb6-ae0a-be8b7e472059"/>
    <ds:schemaRef ds:uri="377f1e07-9c56-47c0-8830-951c6e8701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SAP_2019_16x9_white</Template>
  <TotalTime>3607</TotalTime>
  <Words>1675</Words>
  <Application>Microsoft Office PowerPoint</Application>
  <PresentationFormat>Custom</PresentationFormat>
  <Paragraphs>460</Paragraphs>
  <Slides>42</Slides>
  <Notes>42</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42</vt:i4>
      </vt:variant>
    </vt:vector>
  </HeadingPairs>
  <TitlesOfParts>
    <vt:vector size="50" baseType="lpstr">
      <vt:lpstr>Arial</vt:lpstr>
      <vt:lpstr>Consolas</vt:lpstr>
      <vt:lpstr>Courier New</vt:lpstr>
      <vt:lpstr>Symbol</vt:lpstr>
      <vt:lpstr>Wingdings</vt:lpstr>
      <vt:lpstr>Wingdings</vt:lpstr>
      <vt:lpstr>SAP 2019 16x9 white</vt:lpstr>
      <vt:lpstr>SAP 2019 16x9 blue</vt:lpstr>
      <vt:lpstr>Taming Metaspace</vt:lpstr>
      <vt:lpstr>PowerPoint Presentation</vt:lpstr>
      <vt:lpstr>Why do we care? </vt:lpstr>
      <vt:lpstr>How did we get here?</vt:lpstr>
      <vt:lpstr>Basics</vt:lpstr>
      <vt:lpstr>Metaspace</vt:lpstr>
      <vt:lpstr>Metadata lifecycle</vt:lpstr>
      <vt:lpstr>Compressed Class Space (1)</vt:lpstr>
      <vt:lpstr>Compressed Class Space (2)</vt:lpstr>
      <vt:lpstr>Metaspace has two parts</vt:lpstr>
      <vt:lpstr>Limits</vt:lpstr>
      <vt:lpstr>Metaspace induced GCs </vt:lpstr>
      <vt:lpstr>Current implementation </vt:lpstr>
      <vt:lpstr>Current implementation (1) (much simplified)</vt:lpstr>
      <vt:lpstr>Current implementation (2) (much simplified)</vt:lpstr>
      <vt:lpstr>Current implementation (3) (much simplified)</vt:lpstr>
      <vt:lpstr>Current implementation (4) (much simplified)</vt:lpstr>
      <vt:lpstr>Current implementation (5) (very much simplified)</vt:lpstr>
      <vt:lpstr>Monitoring with jcmd VM.metaspace  (since JDK11)</vt:lpstr>
      <vt:lpstr>Problems with the current implementation </vt:lpstr>
      <vt:lpstr>Huge freelists: Committed vs used space, after class unloading</vt:lpstr>
      <vt:lpstr>Huge Freelists (jcmd VM.metaspace output)</vt:lpstr>
      <vt:lpstr>Reimplementation </vt:lpstr>
      <vt:lpstr>Basic idea</vt:lpstr>
      <vt:lpstr>Concern: keep number of vm areas low</vt:lpstr>
      <vt:lpstr>Commit granules</vt:lpstr>
      <vt:lpstr>Pow 2 based buddy allocator for chunks</vt:lpstr>
      <vt:lpstr>Buddy allocator: Allocation</vt:lpstr>
      <vt:lpstr>Buddy allocator: Deallocation</vt:lpstr>
      <vt:lpstr>Chunk headers needed to go</vt:lpstr>
      <vt:lpstr>Granules and chunks</vt:lpstr>
      <vt:lpstr>Granules and chunks</vt:lpstr>
      <vt:lpstr>Other Changes</vt:lpstr>
      <vt:lpstr>Result: Committed vs used, Stock JDK14</vt:lpstr>
      <vt:lpstr>Result: Committed vs used, Patched JDK14</vt:lpstr>
      <vt:lpstr>Result: committed Metaspace, Stock vs Patched VM</vt:lpstr>
      <vt:lpstr>Result: RSS, Stock vs Patched VM</vt:lpstr>
      <vt:lpstr>Modest decrease in consumption beyond class unloading:</vt:lpstr>
      <vt:lpstr>Show me the code</vt:lpstr>
      <vt:lpstr>How do we go from here?</vt:lpstr>
      <vt:lpstr>Thank you.</vt:lpstr>
      <vt:lpstr>Q/A</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Stuefe, Thomas</dc:creator>
  <cp:keywords>2019/16:9/white</cp:keywords>
  <cp:lastModifiedBy>Stuefe, Thomas</cp:lastModifiedBy>
  <cp:revision>347</cp:revision>
  <dcterms:created xsi:type="dcterms:W3CDTF">2020-01-18T09:58:50Z</dcterms:created>
  <dcterms:modified xsi:type="dcterms:W3CDTF">2020-01-29T08:58:39Z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0x01010054820F3033455448A19E237BA15264A3</vt:lpwstr>
  </property>
</Properties>
</file>