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sldImg"/>
          </p:nvPr>
        </p:nvSpPr>
        <p:spPr>
          <a:xfrm>
            <a:off x="1143000" y="685800"/>
            <a:ext cx="4572000" cy="3429000"/>
          </a:xfrm>
          <a:prstGeom prst="rect">
            <a:avLst/>
          </a:prstGeom>
        </p:spPr>
        <p:txBody>
          <a:bodyPr/>
          <a:lstStyle/>
          <a:p>
            <a:pPr/>
          </a:p>
        </p:txBody>
      </p:sp>
      <p:sp>
        <p:nvSpPr>
          <p:cNvPr id="118" name="Shape 1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Discuss Improvements that TLS 1.3 brings</a:t>
            </a:r>
          </a:p>
          <a:p>
            <a:pPr/>
            <a:r>
              <a:t>-&gt; Security Properties, Confidentiality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-&gt; Whole first one sucks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-&gt; No authenticity, anon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-&gt; CBC Beast (TLS 1.0), Lucky13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-&gt; Your turn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highlight no random values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Highlight mostly all AES</a:t>
            </a:r>
          </a:p>
          <a:p>
            <a:pPr/>
            <a:r>
              <a:t>Highlight AEAD Modes</a:t>
            </a:r>
          </a:p>
          <a:p>
            <a:pPr/>
            <a:r>
              <a:t>AES for hardware support, ChaCha20 for software</a:t>
            </a:r>
          </a:p>
          <a:p>
            <a:pPr/>
            <a:r>
              <a:t>CCM (zigbee) for those low-end devices that have hardware support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Where is the key exchange mode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ALL FORWARD SECRECY ALL THE TIME*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TKTK Add the picture from the mailing list</a:t>
            </a:r>
          </a:p>
          <a:p>
            <a:pPr/>
            <a:r>
              <a:t>          Add Kenny G’s response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how can we improve on this elegant design ? anyone want to take a guess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marL="271638" indent="-271638">
              <a:buSzPct val="75000"/>
              <a:buChar char="*"/>
            </a:pPr>
            <a:r>
              <a:t>Need a shared secret</a:t>
            </a:r>
          </a:p>
          <a:p>
            <a:pPr lvl="1" marL="716138" indent="-271638">
              <a:buSzPct val="75000"/>
              <a:buChar char="*"/>
            </a:pPr>
            <a:r>
              <a:t>Key Exchange, we’ll dive into this later</a:t>
            </a:r>
          </a:p>
          <a:p>
            <a:pPr/>
            <a:r>
              <a:t>-&gt; Authenticity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Guess at the cipher suite</a:t>
            </a:r>
          </a:p>
          <a:p>
            <a:pPr/>
            <a:r>
              <a:t>Corps dont use TLS bc the idea it is slow (internal traffic)</a:t>
            </a:r>
          </a:p>
          <a:p>
            <a:pPr/>
            <a:r>
              <a:t>PPL in the world who don't have access to fast internet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TKTK: Add a slide after emphasizing the only ‘secret’ items all the keys depend on are the resumption key (if present) and the shared secret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sldImg"/>
          </p:nvPr>
        </p:nvSpPr>
        <p:spPr>
          <a:prstGeom prst="rect">
            <a:avLst/>
          </a:prstGeom>
        </p:spPr>
        <p:txBody>
          <a:bodyPr/>
          <a:lstStyle/>
          <a:p>
            <a:pPr/>
          </a:p>
        </p:txBody>
      </p:sp>
      <p:sp>
        <p:nvSpPr>
          <p:cNvPr id="360" name="Shape 360"/>
          <p:cNvSpPr/>
          <p:nvPr>
            <p:ph type="body" sz="quarter" idx="1"/>
          </p:nvPr>
        </p:nvSpPr>
        <p:spPr>
          <a:prstGeom prst="rect">
            <a:avLst/>
          </a:prstGeom>
        </p:spPr>
        <p:txBody>
          <a:bodyPr/>
          <a:lstStyle/>
          <a:p>
            <a:pPr/>
            <a:r>
              <a:t>TKTK Add Application data arrows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r>
              <a:t>Click: server_key</a:t>
            </a:r>
          </a:p>
          <a:p>
            <a:pPr/>
            <a:r>
              <a:t>Click: encrypt(blob) the client holds on to</a:t>
            </a:r>
          </a:p>
          <a:p>
            <a:pPr/>
            <a:r>
              <a:t>Click: session ticket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lvl1pPr marL="388055" indent="-388055">
              <a:buSzPct val="100000"/>
              <a:buAutoNum type="arabicPeriod" startAt="1"/>
            </a:lvl1pPr>
          </a:lstStyle>
          <a:p>
            <a:pPr/>
            <a:r>
              <a:t>Look ma, no cert or sig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sldImg"/>
          </p:nvPr>
        </p:nvSpPr>
        <p:spPr>
          <a:prstGeom prst="rect">
            <a:avLst/>
          </a:prstGeom>
        </p:spPr>
        <p:txBody>
          <a:bodyPr/>
          <a:lstStyle/>
          <a:p>
            <a:pPr/>
          </a:p>
        </p:txBody>
      </p:sp>
      <p:sp>
        <p:nvSpPr>
          <p:cNvPr id="471" name="Shape 471"/>
          <p:cNvSpPr/>
          <p:nvPr>
            <p:ph type="body" sz="quarter" idx="1"/>
          </p:nvPr>
        </p:nvSpPr>
        <p:spPr>
          <a:prstGeom prst="rect">
            <a:avLst/>
          </a:prstGeom>
        </p:spPr>
        <p:txBody>
          <a:bodyPr/>
          <a:lstStyle/>
          <a:p>
            <a:pPr/>
            <a:r>
              <a:t>Awesome, but let’s focus on the second session…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sldImg"/>
          </p:nvPr>
        </p:nvSpPr>
        <p:spPr>
          <a:prstGeom prst="rect">
            <a:avLst/>
          </a:prstGeom>
        </p:spPr>
        <p:txBody>
          <a:bodyPr/>
          <a:lstStyle/>
          <a:p>
            <a:pPr/>
          </a:p>
        </p:txBody>
      </p:sp>
      <p:sp>
        <p:nvSpPr>
          <p:cNvPr id="600" name="Shape 600"/>
          <p:cNvSpPr/>
          <p:nvPr>
            <p:ph type="body" sz="quarter" idx="1"/>
          </p:nvPr>
        </p:nvSpPr>
        <p:spPr>
          <a:prstGeom prst="rect">
            <a:avLst/>
          </a:prstGeom>
        </p:spPr>
        <p:txBody>
          <a:bodyPr/>
          <a:lstStyle/>
          <a:p>
            <a:pPr/>
            <a:r>
              <a:t>Click: Talk about TLS 1.2 resumption woes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 name="Shape 640"/>
          <p:cNvSpPr/>
          <p:nvPr>
            <p:ph type="sldImg"/>
          </p:nvPr>
        </p:nvSpPr>
        <p:spPr>
          <a:prstGeom prst="rect">
            <a:avLst/>
          </a:prstGeom>
        </p:spPr>
        <p:txBody>
          <a:bodyPr/>
          <a:lstStyle/>
          <a:p>
            <a:pPr/>
          </a:p>
        </p:txBody>
      </p:sp>
      <p:sp>
        <p:nvSpPr>
          <p:cNvPr id="641" name="Shape 641"/>
          <p:cNvSpPr/>
          <p:nvPr>
            <p:ph type="body" sz="quarter" idx="1"/>
          </p:nvPr>
        </p:nvSpPr>
        <p:spPr>
          <a:prstGeom prst="rect">
            <a:avLst/>
          </a:prstGeom>
        </p:spPr>
        <p:txBody>
          <a:bodyPr/>
          <a:lstStyle/>
          <a:p>
            <a:pPr/>
            <a:r>
              <a:t>TKTK Add Application data arrows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 name="Shape 669"/>
          <p:cNvSpPr/>
          <p:nvPr>
            <p:ph type="sldImg"/>
          </p:nvPr>
        </p:nvSpPr>
        <p:spPr>
          <a:prstGeom prst="rect">
            <a:avLst/>
          </a:prstGeom>
        </p:spPr>
        <p:txBody>
          <a:bodyPr/>
          <a:lstStyle/>
          <a:p>
            <a:pPr/>
          </a:p>
        </p:txBody>
      </p:sp>
      <p:sp>
        <p:nvSpPr>
          <p:cNvPr id="670" name="Shape 670"/>
          <p:cNvSpPr/>
          <p:nvPr>
            <p:ph type="body" sz="quarter" idx="1"/>
          </p:nvPr>
        </p:nvSpPr>
        <p:spPr>
          <a:prstGeom prst="rect">
            <a:avLst/>
          </a:prstGeom>
        </p:spPr>
        <p:txBody>
          <a:bodyPr/>
          <a:lstStyle/>
          <a:p>
            <a:pPr/>
            <a:r>
              <a:t>TKTK, emphasize 0RTT key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one-way and two-way authenticity via certs</a:t>
            </a:r>
          </a:p>
          <a:p>
            <a:pPr/>
            <a:r>
              <a:t>-&gt; Integrity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Provided by HMAC or AEAD mode</a:t>
            </a:r>
          </a:p>
          <a:p>
            <a:pPr/>
            <a:r>
              <a:t>-&gt; Forward Secrecy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What key exchange mechanisms does this exclude ?</a:t>
            </a:r>
          </a:p>
          <a:p>
            <a:pPr/>
            <a:r>
              <a:t>-&gt; Doesn’t TLS 1.2 give us these things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229 cipher suites available</a:t>
            </a:r>
          </a:p>
          <a:p>
            <a:pPr/>
            <a:r>
              <a:t>TLS 1.2 defines 37 in spec + a few more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-&gt; RSA, no FS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-&gt; RC4, Biases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-&gt; MD5, Sloth</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4" name="Shape 94"/>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5" name="Shape 95"/>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3" name="Shape 103"/>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pic>
        <p:nvPicPr>
          <p:cNvPr id="56" name="pasted-image.png"/>
          <p:cNvPicPr>
            <a:picLocks noChangeAspect="1"/>
          </p:cNvPicPr>
          <p:nvPr/>
        </p:nvPicPr>
        <p:blipFill>
          <a:blip r:embed="rId2">
            <a:extLst/>
          </a:blip>
          <a:stretch>
            <a:fillRect/>
          </a:stretch>
        </p:blipFill>
        <p:spPr>
          <a:xfrm>
            <a:off x="-37652" y="-3811"/>
            <a:ext cx="3810001" cy="1358901"/>
          </a:xfrm>
          <a:prstGeom prst="rect">
            <a:avLst/>
          </a:prstGeom>
          <a:ln w="12700">
            <a:miter lim="400000"/>
          </a:ln>
        </p:spPr>
      </p:pic>
      <p:sp>
        <p:nvSpPr>
          <p:cNvPr id="57" name="Shape 57"/>
          <p:cNvSpPr/>
          <p:nvPr>
            <p:ph type="title"/>
          </p:nvPr>
        </p:nvSpPr>
        <p:spPr>
          <a:prstGeom prst="rect">
            <a:avLst/>
          </a:prstGeom>
        </p:spPr>
        <p:txBody>
          <a:bodyPr/>
          <a:lstStyle/>
          <a:p>
            <a:pPr/>
            <a:r>
              <a:t>Title Text</a:t>
            </a:r>
          </a:p>
        </p:txBody>
      </p:sp>
      <p:sp>
        <p:nvSpPr>
          <p:cNvPr id="58" name="Shape 5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6" name="Shape 66"/>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7" name="Shape 67"/>
          <p:cNvSpPr/>
          <p:nvPr>
            <p:ph type="title"/>
          </p:nvPr>
        </p:nvSpPr>
        <p:spPr>
          <a:prstGeom prst="rect">
            <a:avLst/>
          </a:prstGeom>
        </p:spPr>
        <p:txBody>
          <a:bodyPr/>
          <a:lstStyle/>
          <a:p>
            <a:pPr/>
            <a:r>
              <a:t>Title Text</a:t>
            </a:r>
          </a:p>
        </p:txBody>
      </p:sp>
      <p:sp>
        <p:nvSpPr>
          <p:cNvPr id="68" name="Shape 68"/>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9" name="Shape 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6" name="Shape 76"/>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4" name="Shape 84"/>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5" name="Shape 85"/>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6" name="Shape 86"/>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hyperlink" Target="mailto:alex.balducci@nccgroup.trust" TargetMode="External"/><Relationship Id="rId4" Type="http://schemas.openxmlformats.org/officeDocument/2006/relationships/hyperlink" Target="http://www.cryptopals.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ctrTitle"/>
          </p:nvPr>
        </p:nvSpPr>
        <p:spPr>
          <a:prstGeom prst="rect">
            <a:avLst/>
          </a:prstGeom>
        </p:spPr>
        <p:txBody>
          <a:bodyPr/>
          <a:lstStyle/>
          <a:p>
            <a:pPr/>
            <a:r>
              <a:t>TLS 1.3</a:t>
            </a:r>
          </a:p>
        </p:txBody>
      </p:sp>
      <p:sp>
        <p:nvSpPr>
          <p:cNvPr id="121" name="Shape 121"/>
          <p:cNvSpPr/>
          <p:nvPr>
            <p:ph type="subTitle" sz="half" idx="1"/>
          </p:nvPr>
        </p:nvSpPr>
        <p:spPr>
          <a:xfrm>
            <a:off x="1270000" y="5029200"/>
            <a:ext cx="10464800" cy="4566047"/>
          </a:xfrm>
          <a:prstGeom prst="rect">
            <a:avLst/>
          </a:prstGeom>
        </p:spPr>
        <p:txBody>
          <a:bodyPr/>
          <a:lstStyle/>
          <a:p>
            <a:pPr/>
            <a:r>
              <a:t>A Very Short Story About TLS </a:t>
            </a:r>
          </a:p>
          <a:p>
            <a:pPr/>
          </a:p>
          <a:p>
            <a:pPr/>
          </a:p>
          <a:p>
            <a:pPr/>
          </a:p>
          <a:p>
            <a:pPr/>
          </a:p>
          <a:p>
            <a:pPr/>
          </a:p>
          <a:p>
            <a:pPr/>
          </a:p>
          <a:p>
            <a:pPr/>
          </a:p>
          <a:p>
            <a:pPr/>
            <a:r>
              <a:t>Alex Balducci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body" idx="1"/>
          </p:nvPr>
        </p:nvSpPr>
        <p:spPr>
          <a:xfrm>
            <a:off x="952500" y="2609850"/>
            <a:ext cx="11099800" cy="6286500"/>
          </a:xfrm>
          <a:prstGeom prst="rect">
            <a:avLst/>
          </a:prstGeom>
        </p:spPr>
        <p:txBody>
          <a:bodyPr/>
          <a:lstStyle/>
          <a:p>
            <a:pPr/>
            <a:r>
              <a:t>TLS_</a:t>
            </a:r>
            <a:r>
              <a:rPr strike="sngStrike">
                <a:solidFill>
                  <a:srgbClr val="941100"/>
                </a:solidFill>
              </a:rPr>
              <a:t>RSA</a:t>
            </a:r>
            <a:r>
              <a:t>_WITH_</a:t>
            </a:r>
            <a:r>
              <a:rPr strike="sngStrike">
                <a:solidFill>
                  <a:srgbClr val="941100"/>
                </a:solidFill>
              </a:rPr>
              <a:t>RC4</a:t>
            </a:r>
            <a:r>
              <a:t>_128_MD5 </a:t>
            </a:r>
          </a:p>
          <a:p>
            <a:pPr/>
            <a:r>
              <a:t>TLS_DH_anon_WITH_AES_128_CBC_SHA256</a:t>
            </a:r>
          </a:p>
          <a:p>
            <a:pPr/>
            <a:r>
              <a:t>TLS_DHE_RSA_WITH_AES_128_GCM_SHA256</a:t>
            </a:r>
          </a:p>
        </p:txBody>
      </p:sp>
      <p:sp>
        <p:nvSpPr>
          <p:cNvPr id="164" name="Shape 164"/>
          <p:cNvSpPr/>
          <p:nvPr>
            <p:ph type="title"/>
          </p:nvPr>
        </p:nvSpPr>
        <p:spPr>
          <a:xfrm>
            <a:off x="952500" y="1308743"/>
            <a:ext cx="11099800" cy="2159001"/>
          </a:xfrm>
          <a:prstGeom prst="rect">
            <a:avLst/>
          </a:prstGeom>
        </p:spPr>
        <p:txBody>
          <a:bodyPr/>
          <a:lstStyle>
            <a:lvl1pPr defTabSz="490727">
              <a:defRPr sz="6719"/>
            </a:lvl1pPr>
          </a:lstStyle>
          <a:p>
            <a:pPr/>
            <a:r>
              <a:t>Are all cipher suites created equal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body" idx="1"/>
          </p:nvPr>
        </p:nvSpPr>
        <p:spPr>
          <a:xfrm>
            <a:off x="952500" y="2609850"/>
            <a:ext cx="11099800" cy="6286500"/>
          </a:xfrm>
          <a:prstGeom prst="rect">
            <a:avLst/>
          </a:prstGeom>
        </p:spPr>
        <p:txBody>
          <a:bodyPr/>
          <a:lstStyle/>
          <a:p>
            <a:pPr/>
            <a:r>
              <a:t>TLS_</a:t>
            </a:r>
            <a:r>
              <a:rPr strike="sngStrike">
                <a:solidFill>
                  <a:srgbClr val="941100"/>
                </a:solidFill>
              </a:rPr>
              <a:t>RSA</a:t>
            </a:r>
            <a:r>
              <a:t>_WITH_</a:t>
            </a:r>
            <a:r>
              <a:rPr strike="sngStrike">
                <a:solidFill>
                  <a:srgbClr val="941100"/>
                </a:solidFill>
              </a:rPr>
              <a:t>RC4</a:t>
            </a:r>
            <a:r>
              <a:t>_128_</a:t>
            </a:r>
            <a:r>
              <a:rPr strike="sngStrike">
                <a:solidFill>
                  <a:srgbClr val="941100"/>
                </a:solidFill>
              </a:rPr>
              <a:t>MD5</a:t>
            </a:r>
            <a:r>
              <a:t> </a:t>
            </a:r>
          </a:p>
          <a:p>
            <a:pPr/>
            <a:r>
              <a:t>TLS_DH_anon_WITH_AES_128_CBC_SHA256</a:t>
            </a:r>
          </a:p>
          <a:p>
            <a:pPr/>
            <a:r>
              <a:t>TLS_DHE_RSA_WITH_AES_128_GCM_SHA256</a:t>
            </a:r>
          </a:p>
        </p:txBody>
      </p:sp>
      <p:sp>
        <p:nvSpPr>
          <p:cNvPr id="169" name="Shape 169"/>
          <p:cNvSpPr/>
          <p:nvPr>
            <p:ph type="title"/>
          </p:nvPr>
        </p:nvSpPr>
        <p:spPr>
          <a:xfrm>
            <a:off x="952500" y="1308743"/>
            <a:ext cx="11099800" cy="2159001"/>
          </a:xfrm>
          <a:prstGeom prst="rect">
            <a:avLst/>
          </a:prstGeom>
        </p:spPr>
        <p:txBody>
          <a:bodyPr/>
          <a:lstStyle>
            <a:lvl1pPr defTabSz="490727">
              <a:defRPr sz="6719"/>
            </a:lvl1pPr>
          </a:lstStyle>
          <a:p>
            <a:pPr/>
            <a:r>
              <a:t>Are all cipher suites created equal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
          </p:nvPr>
        </p:nvSpPr>
        <p:spPr>
          <a:xfrm>
            <a:off x="952500" y="2609850"/>
            <a:ext cx="11099800" cy="6286500"/>
          </a:xfrm>
          <a:prstGeom prst="rect">
            <a:avLst/>
          </a:prstGeom>
        </p:spPr>
        <p:txBody>
          <a:bodyPr/>
          <a:lstStyle/>
          <a:p>
            <a:pPr>
              <a:defRPr strike="sngStrike">
                <a:solidFill>
                  <a:srgbClr val="941100"/>
                </a:solidFill>
              </a:defRPr>
            </a:pPr>
            <a:r>
              <a:t>TLS_RSA_WITH_RC4_128_MD5 </a:t>
            </a:r>
          </a:p>
          <a:p>
            <a:pPr/>
            <a:r>
              <a:t>TLS_DH_anon_WITH_AES_128_CBC_SHA256</a:t>
            </a:r>
          </a:p>
          <a:p>
            <a:pPr/>
            <a:r>
              <a:t>TLS_DHE_RSA_WITH_AES_128_GCM_SHA256</a:t>
            </a:r>
          </a:p>
        </p:txBody>
      </p:sp>
      <p:sp>
        <p:nvSpPr>
          <p:cNvPr id="174" name="Shape 174"/>
          <p:cNvSpPr/>
          <p:nvPr>
            <p:ph type="title"/>
          </p:nvPr>
        </p:nvSpPr>
        <p:spPr>
          <a:xfrm>
            <a:off x="952500" y="1308743"/>
            <a:ext cx="11099800" cy="2159001"/>
          </a:xfrm>
          <a:prstGeom prst="rect">
            <a:avLst/>
          </a:prstGeom>
        </p:spPr>
        <p:txBody>
          <a:bodyPr/>
          <a:lstStyle>
            <a:lvl1pPr defTabSz="490727">
              <a:defRPr sz="6719"/>
            </a:lvl1pPr>
          </a:lstStyle>
          <a:p>
            <a:pPr/>
            <a:r>
              <a:t>Are all cipher suites created equal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
          </p:nvPr>
        </p:nvSpPr>
        <p:spPr>
          <a:xfrm>
            <a:off x="952500" y="2609850"/>
            <a:ext cx="11099800" cy="6286500"/>
          </a:xfrm>
          <a:prstGeom prst="rect">
            <a:avLst/>
          </a:prstGeom>
        </p:spPr>
        <p:txBody>
          <a:bodyPr/>
          <a:lstStyle/>
          <a:p>
            <a:pPr>
              <a:defRPr strike="sngStrike">
                <a:solidFill>
                  <a:srgbClr val="941100"/>
                </a:solidFill>
              </a:defRPr>
            </a:pPr>
            <a:r>
              <a:t>TLS_RSA_WITH_RC4_128_MD5 </a:t>
            </a:r>
          </a:p>
          <a:p>
            <a:pPr/>
            <a:r>
              <a:t>TLS_</a:t>
            </a:r>
            <a:r>
              <a:rPr strike="sngStrike">
                <a:solidFill>
                  <a:srgbClr val="941100"/>
                </a:solidFill>
              </a:rPr>
              <a:t>DH_anon</a:t>
            </a:r>
            <a:r>
              <a:t>_WITH_AES_128_CBC_SHA256</a:t>
            </a:r>
          </a:p>
          <a:p>
            <a:pPr/>
            <a:r>
              <a:t>TLS_DHE_RSA_WITH_AES_128_GCM_SHA256</a:t>
            </a:r>
          </a:p>
        </p:txBody>
      </p:sp>
      <p:sp>
        <p:nvSpPr>
          <p:cNvPr id="179" name="Shape 179"/>
          <p:cNvSpPr/>
          <p:nvPr>
            <p:ph type="title"/>
          </p:nvPr>
        </p:nvSpPr>
        <p:spPr>
          <a:xfrm>
            <a:off x="952500" y="1308743"/>
            <a:ext cx="11099800" cy="2159001"/>
          </a:xfrm>
          <a:prstGeom prst="rect">
            <a:avLst/>
          </a:prstGeom>
        </p:spPr>
        <p:txBody>
          <a:bodyPr/>
          <a:lstStyle>
            <a:lvl1pPr defTabSz="490727">
              <a:defRPr sz="6719"/>
            </a:lvl1pPr>
          </a:lstStyle>
          <a:p>
            <a:pPr/>
            <a:r>
              <a:t>Are all cipher suites created equal ?</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
          </p:nvPr>
        </p:nvSpPr>
        <p:spPr>
          <a:xfrm>
            <a:off x="952500" y="2609850"/>
            <a:ext cx="11099800" cy="6286500"/>
          </a:xfrm>
          <a:prstGeom prst="rect">
            <a:avLst/>
          </a:prstGeom>
        </p:spPr>
        <p:txBody>
          <a:bodyPr/>
          <a:lstStyle/>
          <a:p>
            <a:pPr>
              <a:defRPr strike="sngStrike">
                <a:solidFill>
                  <a:srgbClr val="941100"/>
                </a:solidFill>
              </a:defRPr>
            </a:pPr>
            <a:r>
              <a:t>TLS_RSA_WITH_RC4_128_MD5 </a:t>
            </a:r>
          </a:p>
          <a:p>
            <a:pPr/>
            <a:r>
              <a:t>TLS_</a:t>
            </a:r>
            <a:r>
              <a:rPr strike="sngStrike">
                <a:solidFill>
                  <a:srgbClr val="941100"/>
                </a:solidFill>
              </a:rPr>
              <a:t>DH_anon</a:t>
            </a:r>
            <a:r>
              <a:t>_WITH_AES_128_</a:t>
            </a:r>
            <a:r>
              <a:rPr strike="sngStrike">
                <a:solidFill>
                  <a:srgbClr val="941100"/>
                </a:solidFill>
              </a:rPr>
              <a:t>CBC</a:t>
            </a:r>
            <a:r>
              <a:t>_SHA256</a:t>
            </a:r>
          </a:p>
          <a:p>
            <a:pPr/>
            <a:r>
              <a:t>TLS_DHE_RSA_WITH_AES_128_GCM_SHA256</a:t>
            </a:r>
          </a:p>
        </p:txBody>
      </p:sp>
      <p:sp>
        <p:nvSpPr>
          <p:cNvPr id="184" name="Shape 184"/>
          <p:cNvSpPr/>
          <p:nvPr>
            <p:ph type="title"/>
          </p:nvPr>
        </p:nvSpPr>
        <p:spPr>
          <a:xfrm>
            <a:off x="952500" y="1308743"/>
            <a:ext cx="11099800" cy="2159001"/>
          </a:xfrm>
          <a:prstGeom prst="rect">
            <a:avLst/>
          </a:prstGeom>
        </p:spPr>
        <p:txBody>
          <a:bodyPr/>
          <a:lstStyle>
            <a:lvl1pPr defTabSz="490727">
              <a:defRPr sz="6719"/>
            </a:lvl1pPr>
          </a:lstStyle>
          <a:p>
            <a:pPr/>
            <a:r>
              <a:t>Are all cipher suites created equal ?</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body" idx="1"/>
          </p:nvPr>
        </p:nvSpPr>
        <p:spPr>
          <a:xfrm>
            <a:off x="952500" y="2609850"/>
            <a:ext cx="11099800" cy="6286500"/>
          </a:xfrm>
          <a:prstGeom prst="rect">
            <a:avLst/>
          </a:prstGeom>
        </p:spPr>
        <p:txBody>
          <a:bodyPr/>
          <a:lstStyle/>
          <a:p>
            <a:pPr>
              <a:defRPr strike="sngStrike">
                <a:solidFill>
                  <a:srgbClr val="941100"/>
                </a:solidFill>
              </a:defRPr>
            </a:pPr>
            <a:r>
              <a:t>TLS_RSA_WITH_RC4_128_MD5 </a:t>
            </a:r>
          </a:p>
          <a:p>
            <a:pPr>
              <a:defRPr strike="sngStrike">
                <a:solidFill>
                  <a:srgbClr val="941100"/>
                </a:solidFill>
              </a:defRPr>
            </a:pPr>
            <a:r>
              <a:t>TLS_DH_anon_WITH_AES_128_CBC_SHA256</a:t>
            </a:r>
          </a:p>
          <a:p>
            <a:pPr/>
            <a:r>
              <a:t>TLS_DHE_RSA_WITH_AES_128_GCM_SHA256</a:t>
            </a:r>
          </a:p>
        </p:txBody>
      </p:sp>
      <p:sp>
        <p:nvSpPr>
          <p:cNvPr id="189" name="Shape 189"/>
          <p:cNvSpPr/>
          <p:nvPr>
            <p:ph type="title"/>
          </p:nvPr>
        </p:nvSpPr>
        <p:spPr>
          <a:xfrm>
            <a:off x="952500" y="1308743"/>
            <a:ext cx="11099800" cy="2159001"/>
          </a:xfrm>
          <a:prstGeom prst="rect">
            <a:avLst/>
          </a:prstGeom>
        </p:spPr>
        <p:txBody>
          <a:bodyPr/>
          <a:lstStyle>
            <a:lvl1pPr defTabSz="490727">
              <a:defRPr sz="6719"/>
            </a:lvl1pPr>
          </a:lstStyle>
          <a:p>
            <a:pPr/>
            <a:r>
              <a:t>Are all cipher suites created equal ?</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GCM Mode</a:t>
            </a:r>
          </a:p>
        </p:txBody>
      </p:sp>
      <p:sp>
        <p:nvSpPr>
          <p:cNvPr id="192" name="Shape 192"/>
          <p:cNvSpPr/>
          <p:nvPr>
            <p:ph type="body" idx="1"/>
          </p:nvPr>
        </p:nvSpPr>
        <p:spPr>
          <a:prstGeom prst="rect">
            <a:avLst/>
          </a:prstGeom>
        </p:spPr>
        <p:txBody>
          <a:bodyPr/>
          <a:lstStyle/>
          <a:p>
            <a:pPr/>
            <a:r>
              <a:t>GCM uses CTR mode and </a:t>
            </a:r>
            <a:r>
              <a:rPr b="1">
                <a:latin typeface="Helvetica"/>
                <a:ea typeface="Helvetica"/>
                <a:cs typeface="Helvetica"/>
                <a:sym typeface="Helvetica"/>
              </a:rPr>
              <a:t>authentication magic</a:t>
            </a:r>
          </a:p>
          <a:p>
            <a:pPr/>
            <a:r>
              <a:t>CTR Mode repeated nonce gives:</a:t>
            </a:r>
          </a:p>
          <a:p>
            <a:pPr lvl="1"/>
            <a:r>
              <a:t>p</a:t>
            </a:r>
            <a:r>
              <a:rPr baseline="-5999"/>
              <a:t>1</a:t>
            </a:r>
            <a:r>
              <a:t> ^ p</a:t>
            </a:r>
            <a:r>
              <a:rPr baseline="-5999"/>
              <a:t>2</a:t>
            </a:r>
            <a:r>
              <a:t> = c</a:t>
            </a:r>
            <a:r>
              <a:rPr baseline="-5999"/>
              <a:t>1</a:t>
            </a:r>
            <a:r>
              <a:t> ^ c</a:t>
            </a:r>
            <a:r>
              <a:rPr baseline="-5999"/>
              <a:t>2</a:t>
            </a:r>
          </a:p>
          <a:p>
            <a:pPr/>
            <a:r>
              <a:t>GCM Mode repeated nonce gives:</a:t>
            </a:r>
          </a:p>
          <a:p>
            <a:pPr lvl="1"/>
            <a:r>
              <a:t>p</a:t>
            </a:r>
            <a:r>
              <a:rPr baseline="-5999"/>
              <a:t>1</a:t>
            </a:r>
            <a:r>
              <a:t> ^ p</a:t>
            </a:r>
            <a:r>
              <a:rPr baseline="-5999"/>
              <a:t>2</a:t>
            </a:r>
            <a:r>
              <a:t> = c</a:t>
            </a:r>
            <a:r>
              <a:rPr baseline="-5999"/>
              <a:t>1</a:t>
            </a:r>
            <a:r>
              <a:t> ^ c</a:t>
            </a:r>
            <a:r>
              <a:rPr baseline="-5999"/>
              <a:t>2</a:t>
            </a:r>
          </a:p>
          <a:p>
            <a:pPr lvl="1"/>
            <a:r>
              <a:t>Authentication key</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2"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TLS 1.3 Nonces</a:t>
            </a:r>
          </a:p>
        </p:txBody>
      </p:sp>
      <p:sp>
        <p:nvSpPr>
          <p:cNvPr id="195" name="Shape 195"/>
          <p:cNvSpPr/>
          <p:nvPr>
            <p:ph type="body" idx="1"/>
          </p:nvPr>
        </p:nvSpPr>
        <p:spPr>
          <a:prstGeom prst="rect">
            <a:avLst/>
          </a:prstGeom>
        </p:spPr>
        <p:txBody>
          <a:bodyPr/>
          <a:lstStyle/>
          <a:p>
            <a:pPr/>
            <a:r>
              <a:t>Explicitly defined</a:t>
            </a:r>
          </a:p>
          <a:p>
            <a:pPr/>
            <a:r>
              <a:t>IV = HKDF(shared_key) ^ counter</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TLS 1.3 Ciphersuites</a:t>
            </a:r>
          </a:p>
        </p:txBody>
      </p:sp>
      <p:sp>
        <p:nvSpPr>
          <p:cNvPr id="200" name="Shape 200"/>
          <p:cNvSpPr/>
          <p:nvPr>
            <p:ph type="body" idx="1"/>
          </p:nvPr>
        </p:nvSpPr>
        <p:spPr>
          <a:prstGeom prst="rect">
            <a:avLst/>
          </a:prstGeom>
        </p:spPr>
        <p:txBody>
          <a:bodyPr/>
          <a:lstStyle/>
          <a:p>
            <a:pPr marL="635000" indent="-635000">
              <a:buSzPct val="100000"/>
              <a:buAutoNum type="arabicPeriod" startAt="1"/>
            </a:pPr>
            <a:r>
              <a:t>TLS_AES_128_GCM_SHA256</a:t>
            </a:r>
          </a:p>
          <a:p>
            <a:pPr marL="635000" indent="-635000">
              <a:buSzPct val="100000"/>
              <a:buAutoNum type="arabicPeriod" startAt="1"/>
            </a:pPr>
            <a:r>
              <a:t>TLS_AES_256_GCM_SHA384</a:t>
            </a:r>
          </a:p>
          <a:p>
            <a:pPr marL="635000" indent="-635000">
              <a:buSzPct val="100000"/>
              <a:buAutoNum type="arabicPeriod" startAt="1"/>
            </a:pPr>
            <a:r>
              <a:t>TLS_AES_128_CCM_SHA256</a:t>
            </a:r>
          </a:p>
          <a:p>
            <a:pPr marL="635000" indent="-635000">
              <a:buSzPct val="100000"/>
              <a:buAutoNum type="arabicPeriod" startAt="1"/>
            </a:pPr>
            <a:r>
              <a:t>TLS_AES_128_CCM_8_SHA256</a:t>
            </a:r>
          </a:p>
          <a:p>
            <a:pPr marL="635000" indent="-635000">
              <a:buSzPct val="100000"/>
              <a:buAutoNum type="arabicPeriod" startAt="1"/>
            </a:pPr>
            <a:r>
              <a:t>TLS_CHACHA20_POLY1305_SHA256</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Then vs Now</a:t>
            </a:r>
          </a:p>
        </p:txBody>
      </p:sp>
      <p:graphicFrame>
        <p:nvGraphicFramePr>
          <p:cNvPr id="205" name="Table 205"/>
          <p:cNvGraphicFramePr/>
          <p:nvPr/>
        </p:nvGraphicFramePr>
        <p:xfrm>
          <a:off x="1303923" y="2509863"/>
          <a:ext cx="10409654" cy="649917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465651"/>
                <a:gridCol w="3465651"/>
                <a:gridCol w="3465651"/>
              </a:tblGrid>
              <a:tr h="2162157">
                <a:tc gridSpan="2">
                  <a:txBody>
                    <a:bodyPr/>
                    <a:lstStyle/>
                    <a:p>
                      <a:pPr defTabSz="914400"/>
                      <a:r>
                        <a:rPr b="1" sz="3400">
                          <a:latin typeface="Helvetica"/>
                          <a:ea typeface="Helvetica"/>
                          <a:cs typeface="Helvetica"/>
                          <a:sym typeface="Helvetica"/>
                        </a:rPr>
                        <a:t>&lt;= TLS 1.2</a:t>
                      </a:r>
                    </a:p>
                  </a:txBody>
                  <a:tcPr marL="50800" marR="50800" marT="50800" marB="50800" anchor="ctr" anchorCtr="0" horzOverflow="overflow">
                    <a:lnL w="12700">
                      <a:solidFill>
                        <a:srgbClr val="000000"/>
                      </a:solidFill>
                      <a:miter lim="400000"/>
                    </a:lnL>
                    <a:lnT w="12700">
                      <a:solidFill>
                        <a:srgbClr val="000000"/>
                      </a:solidFill>
                      <a:miter lim="400000"/>
                    </a:lnT>
                  </a:tcPr>
                </a:tc>
                <a:tc hMerge="1">
                  <a:tcPr/>
                </a:tc>
                <a:tc>
                  <a:txBody>
                    <a:bodyPr/>
                    <a:lstStyle/>
                    <a:p>
                      <a:pPr defTabSz="914400"/>
                      <a:r>
                        <a:rPr b="1" sz="3400">
                          <a:latin typeface="Helvetica"/>
                          <a:ea typeface="Helvetica"/>
                          <a:cs typeface="Helvetica"/>
                          <a:sym typeface="Helvetica"/>
                        </a:rPr>
                        <a:t>TLS 1.3</a:t>
                      </a:r>
                    </a:p>
                  </a:txBody>
                  <a:tcPr marL="50800" marR="50800" marT="50800" marB="50800" anchor="ctr" anchorCtr="0" horzOverflow="overflow">
                    <a:lnR w="12700">
                      <a:solidFill>
                        <a:srgbClr val="000000"/>
                      </a:solidFill>
                      <a:miter lim="400000"/>
                    </a:lnR>
                    <a:lnT w="12700">
                      <a:solidFill>
                        <a:srgbClr val="000000"/>
                      </a:solidFill>
                      <a:miter lim="400000"/>
                    </a:lnT>
                  </a:tcPr>
                </a:tc>
              </a:tr>
              <a:tr h="2162157">
                <a:tc>
                  <a:txBody>
                    <a:bodyPr/>
                    <a:lstStyle/>
                    <a:p>
                      <a:pPr defTabSz="914400"/>
                      <a:r>
                        <a:rPr b="1" i="1" sz="2600">
                          <a:latin typeface="Helvetica"/>
                          <a:ea typeface="Helvetica"/>
                          <a:cs typeface="Helvetica"/>
                          <a:sym typeface="Helvetica"/>
                        </a:rPr>
                        <a:t>Cause</a:t>
                      </a:r>
                    </a:p>
                  </a:txBody>
                  <a:tcPr marL="50800" marR="50800" marT="50800" marB="50800" anchor="ctr" anchorCtr="0" horzOverflow="overflow">
                    <a:lnL w="12700">
                      <a:solidFill>
                        <a:srgbClr val="000000"/>
                      </a:solidFill>
                      <a:miter lim="400000"/>
                    </a:lnL>
                  </a:tcPr>
                </a:tc>
                <a:tc>
                  <a:txBody>
                    <a:bodyPr/>
                    <a:lstStyle/>
                    <a:p>
                      <a:pPr defTabSz="914400"/>
                      <a:r>
                        <a:rPr b="1" i="1" sz="2600">
                          <a:latin typeface="Helvetica"/>
                          <a:ea typeface="Helvetica"/>
                          <a:cs typeface="Helvetica"/>
                          <a:sym typeface="Helvetica"/>
                        </a:rPr>
                        <a:t>Attack</a:t>
                      </a:r>
                    </a:p>
                  </a:txBody>
                  <a:tcPr marL="50800" marR="50800" marT="50800" marB="50800" anchor="ctr" anchorCtr="0" horzOverflow="overflow"/>
                </a:tc>
                <a:tc>
                  <a:txBody>
                    <a:bodyPr/>
                    <a:lstStyle/>
                    <a:p>
                      <a:pPr defTabSz="914400"/>
                      <a:r>
                        <a:rPr b="1" i="1" sz="2600">
                          <a:latin typeface="Helvetica"/>
                          <a:ea typeface="Helvetica"/>
                          <a:cs typeface="Helvetica"/>
                          <a:sym typeface="Helvetica"/>
                        </a:rPr>
                        <a:t>Solution</a:t>
                      </a:r>
                    </a:p>
                  </a:txBody>
                  <a:tcPr marL="50800" marR="50800" marT="50800" marB="50800" anchor="ctr" anchorCtr="0" horzOverflow="overflow">
                    <a:lnR w="12700">
                      <a:solidFill>
                        <a:srgbClr val="000000"/>
                      </a:solidFill>
                      <a:miter lim="400000"/>
                    </a:lnR>
                  </a:tcPr>
                </a:tc>
              </a:tr>
              <a:tr h="2162157">
                <a:tc>
                  <a:txBody>
                    <a:bodyPr/>
                    <a:lstStyle/>
                    <a:p>
                      <a:pPr defTabSz="914400"/>
                      <a:r>
                        <a:rPr b="1" sz="2600">
                          <a:latin typeface="Helvetica"/>
                          <a:ea typeface="Helvetica"/>
                          <a:cs typeface="Helvetica"/>
                          <a:sym typeface="Helvetica"/>
                        </a:rPr>
                        <a:t>Weak ciphers, modes, hashes</a:t>
                      </a:r>
                    </a:p>
                  </a:txBody>
                  <a:tcPr marL="50800" marR="50800" marT="50800" marB="50800" anchor="ctr" anchorCtr="0" horzOverflow="overflow">
                    <a:lnL w="12700">
                      <a:solidFill>
                        <a:srgbClr val="000000"/>
                      </a:solidFill>
                      <a:miter lim="400000"/>
                    </a:lnL>
                    <a:lnB w="12700">
                      <a:solidFill>
                        <a:srgbClr val="000000"/>
                      </a:solidFill>
                      <a:miter lim="400000"/>
                    </a:lnB>
                  </a:tcPr>
                </a:tc>
                <a:tc>
                  <a:txBody>
                    <a:bodyPr/>
                    <a:lstStyle/>
                    <a:p>
                      <a:pPr defTabSz="914400"/>
                      <a:r>
                        <a:rPr b="1" sz="2600">
                          <a:latin typeface="Helvetica"/>
                          <a:ea typeface="Helvetica"/>
                          <a:cs typeface="Helvetica"/>
                          <a:sym typeface="Helvetica"/>
                        </a:rPr>
                        <a:t>BEAST, POODLE, LUCKY13, SLOTH, SWEET32, RC4NOMORE</a:t>
                      </a:r>
                    </a:p>
                  </a:txBody>
                  <a:tcPr marL="50800" marR="50800" marT="50800" marB="50800" anchor="ctr" anchorCtr="0" horzOverflow="overflow">
                    <a:lnB w="12700">
                      <a:solidFill>
                        <a:srgbClr val="000000"/>
                      </a:solidFill>
                      <a:miter lim="400000"/>
                    </a:lnB>
                  </a:tcPr>
                </a:tc>
                <a:tc>
                  <a:txBody>
                    <a:bodyPr/>
                    <a:lstStyle/>
                    <a:p>
                      <a:pPr defTabSz="914400"/>
                      <a:r>
                        <a:rPr b="1" sz="2600">
                          <a:latin typeface="Helvetica"/>
                          <a:ea typeface="Helvetica"/>
                          <a:cs typeface="Helvetica"/>
                          <a:sym typeface="Helvetica"/>
                        </a:rPr>
                        <a:t>AEAD Modes Only, Sane Ciphers, Limited Choice</a:t>
                      </a:r>
                    </a:p>
                  </a:txBody>
                  <a:tcPr marL="50800" marR="50800" marT="50800" marB="50800" anchor="ctr" anchorCtr="0" horzOverflow="overflow">
                    <a:lnR w="12700">
                      <a:solidFill>
                        <a:srgbClr val="000000"/>
                      </a:solidFill>
                      <a:miter lim="400000"/>
                    </a:lnR>
                    <a:lnB w="12700">
                      <a:solidFill>
                        <a:srgbClr val="000000"/>
                      </a:solidFill>
                      <a:miter lim="400000"/>
                    </a:lnB>
                  </a:tcPr>
                </a:tc>
              </a:tr>
            </a:tbl>
          </a:graphicData>
        </a:graphic>
      </p:graphicFrame>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5" name="pasted-image.png"/>
          <p:cNvPicPr>
            <a:picLocks noChangeAspect="1"/>
          </p:cNvPicPr>
          <p:nvPr/>
        </p:nvPicPr>
        <p:blipFill>
          <a:blip r:embed="rId2">
            <a:extLst/>
          </a:blip>
          <a:stretch>
            <a:fillRect/>
          </a:stretch>
        </p:blipFill>
        <p:spPr>
          <a:xfrm>
            <a:off x="2475110" y="517128"/>
            <a:ext cx="8054718" cy="2013680"/>
          </a:xfrm>
          <a:prstGeom prst="rect">
            <a:avLst/>
          </a:prstGeom>
          <a:ln w="12700">
            <a:miter lim="400000"/>
          </a:ln>
        </p:spPr>
      </p:pic>
      <p:sp>
        <p:nvSpPr>
          <p:cNvPr id="126" name="Shape 126"/>
          <p:cNvSpPr/>
          <p:nvPr/>
        </p:nvSpPr>
        <p:spPr>
          <a:xfrm>
            <a:off x="3217417" y="4457699"/>
            <a:ext cx="6569965" cy="337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Alex Balducci</a:t>
            </a:r>
          </a:p>
          <a:p>
            <a:pPr/>
            <a:r>
              <a:rPr u="sng">
                <a:hlinkClick r:id="rId3" invalidUrl="" action="" tgtFrame="" tooltip="" history="1" highlightClick="0" endSnd="0"/>
              </a:rPr>
              <a:t>alex.balducci@nccgroup.trust</a:t>
            </a:r>
          </a:p>
          <a:p>
            <a:pPr/>
          </a:p>
          <a:p>
            <a:pPr/>
            <a:r>
              <a:t>Cryptography Services</a:t>
            </a:r>
          </a:p>
          <a:p>
            <a:pPr/>
          </a:p>
          <a:p>
            <a:pPr/>
            <a:r>
              <a:rPr u="sng">
                <a:hlinkClick r:id="rId4" invalidUrl="" action="" tgtFrame="" tooltip="" history="1" highlightClick="0" endSnd="0"/>
              </a:rPr>
              <a:t>http://www.cryptopals.com</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a:r>
              <a:t>Wait a second…</a:t>
            </a:r>
          </a:p>
        </p:txBody>
      </p:sp>
      <p:sp>
        <p:nvSpPr>
          <p:cNvPr id="208" name="Shape 208"/>
          <p:cNvSpPr/>
          <p:nvPr>
            <p:ph type="body" idx="1"/>
          </p:nvPr>
        </p:nvSpPr>
        <p:spPr>
          <a:xfrm>
            <a:off x="4558584" y="2609850"/>
            <a:ext cx="11099801" cy="6286500"/>
          </a:xfrm>
          <a:prstGeom prst="rect">
            <a:avLst/>
          </a:prstGeom>
        </p:spPr>
        <p:txBody>
          <a:bodyPr/>
          <a:lstStyle/>
          <a:p>
            <a:pPr marL="635000" indent="-635000">
              <a:buSzPct val="100000"/>
              <a:buAutoNum type="arabicPeriod" startAt="1"/>
            </a:pPr>
            <a:r>
              <a:t>TLS_AES_128_GCM_SHA256</a:t>
            </a:r>
          </a:p>
          <a:p>
            <a:pPr marL="635000" indent="-635000">
              <a:buSzPct val="100000"/>
              <a:buAutoNum type="arabicPeriod" startAt="1"/>
            </a:pPr>
            <a:r>
              <a:t>TLS_AES_256_GCM_SHA384</a:t>
            </a:r>
          </a:p>
          <a:p>
            <a:pPr marL="635000" indent="-635000">
              <a:buSzPct val="100000"/>
              <a:buAutoNum type="arabicPeriod" startAt="1"/>
            </a:pPr>
            <a:r>
              <a:t>TLS_AES_128_CCM_SHA256</a:t>
            </a:r>
          </a:p>
          <a:p>
            <a:pPr marL="635000" indent="-635000">
              <a:buSzPct val="100000"/>
              <a:buAutoNum type="arabicPeriod" startAt="1"/>
            </a:pPr>
            <a:r>
              <a:t>TLS_AES_128_CCM_8_SHA256</a:t>
            </a:r>
          </a:p>
          <a:p>
            <a:pPr marL="635000" indent="-635000">
              <a:buSzPct val="100000"/>
              <a:buAutoNum type="arabicPeriod" startAt="1"/>
            </a:pPr>
            <a:r>
              <a:t>TLS_CHACHA20_POLY1305_SHA256</a:t>
            </a:r>
          </a:p>
        </p:txBody>
      </p:sp>
      <p:sp>
        <p:nvSpPr>
          <p:cNvPr id="209" name="Shape 209"/>
          <p:cNvSpPr/>
          <p:nvPr/>
        </p:nvSpPr>
        <p:spPr>
          <a:xfrm>
            <a:off x="932711" y="4883149"/>
            <a:ext cx="2553463"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TLS_RSA_*</a:t>
            </a:r>
          </a:p>
          <a:p>
            <a:pPr/>
            <a:r>
              <a:t>TLS_DH_*</a:t>
            </a:r>
          </a:p>
          <a:p>
            <a:pPr/>
            <a:r>
              <a:t>TLS_DHE_*</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952500" y="1308743"/>
            <a:ext cx="11099800" cy="2159001"/>
          </a:xfrm>
          <a:prstGeom prst="rect">
            <a:avLst/>
          </a:prstGeom>
        </p:spPr>
        <p:txBody>
          <a:bodyPr/>
          <a:lstStyle>
            <a:lvl1pPr defTabSz="490727">
              <a:defRPr sz="6719"/>
            </a:lvl1pPr>
          </a:lstStyle>
          <a:p>
            <a:pPr/>
            <a:r>
              <a:t>TLS 1.3 Key Exchange Modes</a:t>
            </a:r>
          </a:p>
        </p:txBody>
      </p:sp>
      <p:sp>
        <p:nvSpPr>
          <p:cNvPr id="214" name="Shape 214"/>
          <p:cNvSpPr/>
          <p:nvPr>
            <p:ph type="body" idx="1"/>
          </p:nvPr>
        </p:nvSpPr>
        <p:spPr>
          <a:prstGeom prst="rect">
            <a:avLst/>
          </a:prstGeom>
        </p:spPr>
        <p:txBody>
          <a:bodyPr/>
          <a:lstStyle/>
          <a:p>
            <a:pPr/>
            <a:r>
              <a:t>DHE</a:t>
            </a:r>
          </a:p>
          <a:p>
            <a:pPr/>
            <a:r>
              <a:t>ECDHE</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One consequence…</a:t>
            </a:r>
          </a:p>
        </p:txBody>
      </p:sp>
      <p:sp>
        <p:nvSpPr>
          <p:cNvPr id="219" name="Shape 219"/>
          <p:cNvSpPr/>
          <p:nvPr/>
        </p:nvSpPr>
        <p:spPr>
          <a:xfrm>
            <a:off x="639390" y="3089909"/>
            <a:ext cx="117260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The impact on supervision will be particularly severe.</a:t>
            </a:r>
          </a:p>
        </p:txBody>
      </p:sp>
      <p:sp>
        <p:nvSpPr>
          <p:cNvPr id="220" name="Shape 220"/>
          <p:cNvSpPr/>
          <p:nvPr/>
        </p:nvSpPr>
        <p:spPr>
          <a:xfrm>
            <a:off x="337743" y="4137099"/>
            <a:ext cx="12329313"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Deprecation of the RSA key exchange in TLS 1.3 will cause significant problems for financial institutions</a:t>
            </a:r>
          </a:p>
        </p:txBody>
      </p:sp>
      <p:sp>
        <p:nvSpPr>
          <p:cNvPr id="221" name="Shape 221"/>
          <p:cNvSpPr/>
          <p:nvPr/>
        </p:nvSpPr>
        <p:spPr>
          <a:xfrm>
            <a:off x="3301" y="5730389"/>
            <a:ext cx="12998197"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Although TLS 1.3 has been designed to meet the evolving security needs of the Internet, it is vital to recognize that TLS is also being run extensively inside the firewall by private enterprises</a:t>
            </a:r>
          </a:p>
        </p:txBody>
      </p:sp>
      <p:pic>
        <p:nvPicPr>
          <p:cNvPr id="222" name="kennyp.png"/>
          <p:cNvPicPr>
            <a:picLocks noChangeAspect="1"/>
          </p:cNvPicPr>
          <p:nvPr/>
        </p:nvPicPr>
        <p:blipFill>
          <a:blip r:embed="rId3">
            <a:extLst/>
          </a:blip>
          <a:stretch>
            <a:fillRect/>
          </a:stretch>
        </p:blipFill>
        <p:spPr>
          <a:xfrm>
            <a:off x="85488" y="2990188"/>
            <a:ext cx="25282103" cy="5009457"/>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4"/>
      <p:bldP build="whole" bldLvl="1" animBg="1" rev="0" advAuto="0" spid="219" grpId="1"/>
      <p:bldP build="whole" bldLvl="1" animBg="1" rev="0" advAuto="0" spid="220" grpId="2"/>
      <p:bldP build="whole" bldLvl="1" animBg="1" rev="0" advAuto="0" spid="221" grpId="3"/>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TLS 1.2 DHE</a:t>
            </a:r>
          </a:p>
        </p:txBody>
      </p:sp>
      <p:sp>
        <p:nvSpPr>
          <p:cNvPr id="227" name="Shape 227"/>
          <p:cNvSpPr/>
          <p:nvPr/>
        </p:nvSpPr>
        <p:spPr>
          <a:xfrm>
            <a:off x="5000137"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228" name="Shape 228"/>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grpSp>
        <p:nvGrpSpPr>
          <p:cNvPr id="233" name="Group 233"/>
          <p:cNvGrpSpPr/>
          <p:nvPr/>
        </p:nvGrpSpPr>
        <p:grpSpPr>
          <a:xfrm>
            <a:off x="4397230" y="3116717"/>
            <a:ext cx="4431763" cy="1088648"/>
            <a:chOff x="0" y="0"/>
            <a:chExt cx="4431762" cy="1088646"/>
          </a:xfrm>
        </p:grpSpPr>
        <p:sp>
          <p:nvSpPr>
            <p:cNvPr id="229" name="Shape 229"/>
            <p:cNvSpPr/>
            <p:nvPr/>
          </p:nvSpPr>
          <p:spPr>
            <a:xfrm>
              <a:off x="3035724" y="582465"/>
              <a:ext cx="139603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30" name="Shape 230"/>
            <p:cNvSpPr/>
            <p:nvPr/>
          </p:nvSpPr>
          <p:spPr>
            <a:xfrm>
              <a:off x="892152" y="0"/>
              <a:ext cx="115580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Hello</a:t>
              </a:r>
            </a:p>
          </p:txBody>
        </p:sp>
        <p:sp>
          <p:nvSpPr>
            <p:cNvPr id="231" name="Shape 231"/>
            <p:cNvSpPr/>
            <p:nvPr/>
          </p:nvSpPr>
          <p:spPr>
            <a:xfrm>
              <a:off x="66448" y="345954"/>
              <a:ext cx="280720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Cipher suites</a:t>
              </a:r>
            </a:p>
          </p:txBody>
        </p:sp>
        <p:sp>
          <p:nvSpPr>
            <p:cNvPr id="232" name="Shape 232"/>
            <p:cNvSpPr/>
            <p:nvPr/>
          </p:nvSpPr>
          <p:spPr>
            <a:xfrm>
              <a:off x="0" y="76285"/>
              <a:ext cx="2940106" cy="1012362"/>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238" name="Group 238"/>
          <p:cNvGrpSpPr/>
          <p:nvPr/>
        </p:nvGrpSpPr>
        <p:grpSpPr>
          <a:xfrm>
            <a:off x="4367311" y="5495282"/>
            <a:ext cx="4191527" cy="1070782"/>
            <a:chOff x="0" y="0"/>
            <a:chExt cx="4191526" cy="1070781"/>
          </a:xfrm>
        </p:grpSpPr>
        <p:sp>
          <p:nvSpPr>
            <p:cNvPr id="234" name="Shape 234"/>
            <p:cNvSpPr/>
            <p:nvPr/>
          </p:nvSpPr>
          <p:spPr>
            <a:xfrm>
              <a:off x="3035724" y="537929"/>
              <a:ext cx="115580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35" name="Shape 235"/>
            <p:cNvSpPr/>
            <p:nvPr/>
          </p:nvSpPr>
          <p:spPr>
            <a:xfrm>
              <a:off x="955702" y="0"/>
              <a:ext cx="10287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DHc</a:t>
              </a:r>
            </a:p>
          </p:txBody>
        </p:sp>
        <p:sp>
          <p:nvSpPr>
            <p:cNvPr id="236" name="Shape 236"/>
            <p:cNvSpPr/>
            <p:nvPr/>
          </p:nvSpPr>
          <p:spPr>
            <a:xfrm>
              <a:off x="549023" y="423081"/>
              <a:ext cx="184205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Finished</a:t>
              </a:r>
            </a:p>
          </p:txBody>
        </p:sp>
        <p:sp>
          <p:nvSpPr>
            <p:cNvPr id="237" name="Shape 237"/>
            <p:cNvSpPr/>
            <p:nvPr/>
          </p:nvSpPr>
          <p:spPr>
            <a:xfrm>
              <a:off x="0" y="31749"/>
              <a:ext cx="2940106" cy="1012362"/>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242" name="Group 242"/>
          <p:cNvGrpSpPr/>
          <p:nvPr/>
        </p:nvGrpSpPr>
        <p:grpSpPr>
          <a:xfrm>
            <a:off x="8534514" y="6858454"/>
            <a:ext cx="3979690" cy="1012362"/>
            <a:chOff x="0" y="0"/>
            <a:chExt cx="3979689" cy="1012360"/>
          </a:xfrm>
        </p:grpSpPr>
        <p:sp>
          <p:nvSpPr>
            <p:cNvPr id="239" name="Shape 239"/>
            <p:cNvSpPr/>
            <p:nvPr/>
          </p:nvSpPr>
          <p:spPr>
            <a:xfrm flipH="1" flipV="1">
              <a:off x="0" y="506180"/>
              <a:ext cx="1155802"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40" name="Shape 240"/>
            <p:cNvSpPr/>
            <p:nvPr/>
          </p:nvSpPr>
          <p:spPr>
            <a:xfrm>
              <a:off x="1588606" y="160772"/>
              <a:ext cx="184206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Finished</a:t>
              </a:r>
            </a:p>
          </p:txBody>
        </p:sp>
        <p:sp>
          <p:nvSpPr>
            <p:cNvPr id="241" name="Shape 241"/>
            <p:cNvSpPr/>
            <p:nvPr/>
          </p:nvSpPr>
          <p:spPr>
            <a:xfrm>
              <a:off x="1039583" y="0"/>
              <a:ext cx="2940107" cy="1012361"/>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247" name="Group 247"/>
          <p:cNvGrpSpPr/>
          <p:nvPr/>
        </p:nvGrpSpPr>
        <p:grpSpPr>
          <a:xfrm>
            <a:off x="5968135" y="8279064"/>
            <a:ext cx="5043444" cy="1012362"/>
            <a:chOff x="0" y="0"/>
            <a:chExt cx="5043442" cy="1012360"/>
          </a:xfrm>
        </p:grpSpPr>
        <p:sp>
          <p:nvSpPr>
            <p:cNvPr id="243" name="Shape 243"/>
            <p:cNvSpPr/>
            <p:nvPr/>
          </p:nvSpPr>
          <p:spPr>
            <a:xfrm>
              <a:off x="1473590" y="182330"/>
              <a:ext cx="207066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App Data</a:t>
              </a:r>
            </a:p>
          </p:txBody>
        </p:sp>
        <p:sp>
          <p:nvSpPr>
            <p:cNvPr id="244" name="Shape 244"/>
            <p:cNvSpPr/>
            <p:nvPr/>
          </p:nvSpPr>
          <p:spPr>
            <a:xfrm>
              <a:off x="1038866" y="0"/>
              <a:ext cx="2940107" cy="1012361"/>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45" name="Shape 245"/>
            <p:cNvSpPr/>
            <p:nvPr/>
          </p:nvSpPr>
          <p:spPr>
            <a:xfrm flipH="1" flipV="1">
              <a:off x="-1" y="506180"/>
              <a:ext cx="100309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46" name="Shape 246"/>
            <p:cNvSpPr/>
            <p:nvPr/>
          </p:nvSpPr>
          <p:spPr>
            <a:xfrm>
              <a:off x="4014742" y="506180"/>
              <a:ext cx="102870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255" name="Group 255"/>
          <p:cNvGrpSpPr/>
          <p:nvPr/>
        </p:nvGrpSpPr>
        <p:grpSpPr>
          <a:xfrm>
            <a:off x="8493706" y="3892304"/>
            <a:ext cx="3990579" cy="2139484"/>
            <a:chOff x="0" y="0"/>
            <a:chExt cx="3990578" cy="2139482"/>
          </a:xfrm>
        </p:grpSpPr>
        <p:sp>
          <p:nvSpPr>
            <p:cNvPr id="248" name="Shape 248"/>
            <p:cNvSpPr/>
            <p:nvPr/>
          </p:nvSpPr>
          <p:spPr>
            <a:xfrm>
              <a:off x="2018976" y="1476783"/>
              <a:ext cx="100309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DHs</a:t>
              </a:r>
            </a:p>
          </p:txBody>
        </p:sp>
        <p:grpSp>
          <p:nvGrpSpPr>
            <p:cNvPr id="254" name="Group 254"/>
            <p:cNvGrpSpPr/>
            <p:nvPr/>
          </p:nvGrpSpPr>
          <p:grpSpPr>
            <a:xfrm>
              <a:off x="0" y="0"/>
              <a:ext cx="3990579" cy="2139483"/>
              <a:chOff x="0" y="0"/>
              <a:chExt cx="3990578" cy="2139482"/>
            </a:xfrm>
          </p:grpSpPr>
          <p:sp>
            <p:nvSpPr>
              <p:cNvPr id="249" name="Shape 249"/>
              <p:cNvSpPr/>
              <p:nvPr/>
            </p:nvSpPr>
            <p:spPr>
              <a:xfrm flipH="1" flipV="1">
                <a:off x="0" y="822797"/>
                <a:ext cx="102870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50" name="Shape 250"/>
              <p:cNvSpPr/>
              <p:nvPr/>
            </p:nvSpPr>
            <p:spPr>
              <a:xfrm>
                <a:off x="1303458" y="482886"/>
                <a:ext cx="243413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Server Cert</a:t>
                </a:r>
              </a:p>
            </p:txBody>
          </p:sp>
          <p:sp>
            <p:nvSpPr>
              <p:cNvPr id="251" name="Shape 251"/>
              <p:cNvSpPr/>
              <p:nvPr/>
            </p:nvSpPr>
            <p:spPr>
              <a:xfrm>
                <a:off x="1050473" y="43982"/>
                <a:ext cx="2940106" cy="2095501"/>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52" name="Shape 252"/>
              <p:cNvSpPr/>
              <p:nvPr/>
            </p:nvSpPr>
            <p:spPr>
              <a:xfrm>
                <a:off x="1949961" y="0"/>
                <a:ext cx="115580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Hello</a:t>
                </a:r>
              </a:p>
            </p:txBody>
          </p:sp>
          <p:sp>
            <p:nvSpPr>
              <p:cNvPr id="253" name="Shape 253"/>
              <p:cNvSpPr/>
              <p:nvPr/>
            </p:nvSpPr>
            <p:spPr>
              <a:xfrm>
                <a:off x="1529051" y="902315"/>
                <a:ext cx="206243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Signature</a:t>
                </a:r>
              </a:p>
            </p:txBody>
          </p:sp>
        </p:grpSp>
      </p:grpSp>
      <p:grpSp>
        <p:nvGrpSpPr>
          <p:cNvPr id="258" name="Group 258"/>
          <p:cNvGrpSpPr/>
          <p:nvPr/>
        </p:nvGrpSpPr>
        <p:grpSpPr>
          <a:xfrm>
            <a:off x="141955" y="2442514"/>
            <a:ext cx="3421681" cy="6996104"/>
            <a:chOff x="0" y="0"/>
            <a:chExt cx="3421680" cy="6996102"/>
          </a:xfrm>
        </p:grpSpPr>
        <p:sp>
          <p:nvSpPr>
            <p:cNvPr id="256" name="Shape 256"/>
            <p:cNvSpPr/>
            <p:nvPr/>
          </p:nvSpPr>
          <p:spPr>
            <a:xfrm flipV="1">
              <a:off x="3421680" y="185293"/>
              <a:ext cx="1" cy="6810810"/>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57" name="Shape 257"/>
            <p:cNvSpPr/>
            <p:nvPr/>
          </p:nvSpPr>
          <p:spPr>
            <a:xfrm>
              <a:off x="0" y="0"/>
              <a:ext cx="311266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Key Schedule</a:t>
              </a:r>
            </a:p>
          </p:txBody>
        </p:sp>
      </p:grpSp>
      <p:sp>
        <p:nvSpPr>
          <p:cNvPr id="259" name="Shape 259"/>
          <p:cNvSpPr/>
          <p:nvPr/>
        </p:nvSpPr>
        <p:spPr>
          <a:xfrm>
            <a:off x="49168" y="6767734"/>
            <a:ext cx="3298241"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Encrypted with</a:t>
            </a:r>
          </a:p>
          <a:p>
            <a:pPr>
              <a:defRPr>
                <a:solidFill>
                  <a:srgbClr val="008F00"/>
                </a:solidFill>
              </a:defRPr>
            </a:pPr>
            <a:r>
              <a:t>master key</a:t>
            </a:r>
          </a:p>
        </p:txBody>
      </p:sp>
      <p:grpSp>
        <p:nvGrpSpPr>
          <p:cNvPr id="262" name="Group 262"/>
          <p:cNvGrpSpPr/>
          <p:nvPr/>
        </p:nvGrpSpPr>
        <p:grpSpPr>
          <a:xfrm>
            <a:off x="-102610" y="4375190"/>
            <a:ext cx="13210021" cy="1658023"/>
            <a:chOff x="0" y="0"/>
            <a:chExt cx="13210020" cy="1658022"/>
          </a:xfrm>
        </p:grpSpPr>
        <p:sp>
          <p:nvSpPr>
            <p:cNvPr id="260" name="Shape 260"/>
            <p:cNvSpPr/>
            <p:nvPr/>
          </p:nvSpPr>
          <p:spPr>
            <a:xfrm>
              <a:off x="266077" y="0"/>
              <a:ext cx="30696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Not Encrypted</a:t>
              </a:r>
            </a:p>
          </p:txBody>
        </p:sp>
        <p:sp>
          <p:nvSpPr>
            <p:cNvPr id="261" name="Shape 261"/>
            <p:cNvSpPr/>
            <p:nvPr/>
          </p:nvSpPr>
          <p:spPr>
            <a:xfrm>
              <a:off x="0" y="1658022"/>
              <a:ext cx="13210021" cy="1"/>
            </a:xfrm>
            <a:prstGeom prst="line">
              <a:avLst/>
            </a:prstGeom>
            <a:noFill/>
            <a:ln w="38100" cap="rnd">
              <a:solidFill>
                <a:srgbClr val="008F00"/>
              </a:solidFill>
              <a:custDash>
                <a:ds d="100000" sp="200000"/>
              </a:custDash>
              <a:miter lim="400000"/>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5" grpId="2"/>
      <p:bldP build="whole" bldLvl="1" animBg="1" rev="0" advAuto="0" spid="247" grpId="5"/>
      <p:bldP build="whole" bldLvl="1" animBg="1" rev="0" advAuto="0" spid="233" grpId="1"/>
      <p:bldP build="whole" bldLvl="1" animBg="1" rev="0" advAuto="0" spid="238" grpId="3"/>
      <p:bldP build="whole" bldLvl="1" animBg="1" rev="0" advAuto="0" spid="262" grpId="6"/>
      <p:bldP build="whole" bldLvl="1" animBg="1" rev="0" advAuto="0" spid="259" grpId="7"/>
      <p:bldP build="whole" bldLvl="1" animBg="1" rev="0" advAuto="0" spid="242" grpId="4"/>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TLS 1.3 Handshake</a:t>
            </a:r>
          </a:p>
        </p:txBody>
      </p:sp>
      <p:sp>
        <p:nvSpPr>
          <p:cNvPr id="267" name="Shape 267"/>
          <p:cNvSpPr/>
          <p:nvPr/>
        </p:nvSpPr>
        <p:spPr>
          <a:xfrm>
            <a:off x="5000137"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268" name="Shape 268"/>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grpSp>
        <p:nvGrpSpPr>
          <p:cNvPr id="273" name="Group 273"/>
          <p:cNvGrpSpPr/>
          <p:nvPr/>
        </p:nvGrpSpPr>
        <p:grpSpPr>
          <a:xfrm>
            <a:off x="4397230" y="3116717"/>
            <a:ext cx="4440535" cy="1088648"/>
            <a:chOff x="0" y="0"/>
            <a:chExt cx="4440534" cy="1088646"/>
          </a:xfrm>
        </p:grpSpPr>
        <p:sp>
          <p:nvSpPr>
            <p:cNvPr id="269" name="Shape 269"/>
            <p:cNvSpPr/>
            <p:nvPr/>
          </p:nvSpPr>
          <p:spPr>
            <a:xfrm>
              <a:off x="3044496" y="613100"/>
              <a:ext cx="139603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70" name="Shape 270"/>
            <p:cNvSpPr/>
            <p:nvPr/>
          </p:nvSpPr>
          <p:spPr>
            <a:xfrm>
              <a:off x="892152" y="0"/>
              <a:ext cx="115580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Hello</a:t>
              </a:r>
            </a:p>
          </p:txBody>
        </p:sp>
        <p:sp>
          <p:nvSpPr>
            <p:cNvPr id="271" name="Shape 271"/>
            <p:cNvSpPr/>
            <p:nvPr/>
          </p:nvSpPr>
          <p:spPr>
            <a:xfrm>
              <a:off x="955702" y="345954"/>
              <a:ext cx="10287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DHc</a:t>
              </a:r>
            </a:p>
          </p:txBody>
        </p:sp>
        <p:sp>
          <p:nvSpPr>
            <p:cNvPr id="272" name="Shape 272"/>
            <p:cNvSpPr/>
            <p:nvPr/>
          </p:nvSpPr>
          <p:spPr>
            <a:xfrm>
              <a:off x="0" y="76285"/>
              <a:ext cx="2940106" cy="1012362"/>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277" name="Group 277"/>
          <p:cNvGrpSpPr/>
          <p:nvPr/>
        </p:nvGrpSpPr>
        <p:grpSpPr>
          <a:xfrm>
            <a:off x="4367311" y="5501040"/>
            <a:ext cx="4012013" cy="647701"/>
            <a:chOff x="0" y="0"/>
            <a:chExt cx="4012012" cy="647700"/>
          </a:xfrm>
        </p:grpSpPr>
        <p:sp>
          <p:nvSpPr>
            <p:cNvPr id="274" name="Shape 274"/>
            <p:cNvSpPr/>
            <p:nvPr/>
          </p:nvSpPr>
          <p:spPr>
            <a:xfrm>
              <a:off x="2856210" y="323850"/>
              <a:ext cx="1155803"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75" name="Shape 275"/>
            <p:cNvSpPr/>
            <p:nvPr/>
          </p:nvSpPr>
          <p:spPr>
            <a:xfrm>
              <a:off x="549023" y="0"/>
              <a:ext cx="184205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Finished</a:t>
              </a:r>
            </a:p>
          </p:txBody>
        </p:sp>
        <p:sp>
          <p:nvSpPr>
            <p:cNvPr id="276" name="Shape 276"/>
            <p:cNvSpPr/>
            <p:nvPr/>
          </p:nvSpPr>
          <p:spPr>
            <a:xfrm>
              <a:off x="0" y="25991"/>
              <a:ext cx="2940106" cy="595718"/>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sp>
        <p:nvSpPr>
          <p:cNvPr id="278" name="Shape 278"/>
          <p:cNvSpPr/>
          <p:nvPr/>
        </p:nvSpPr>
        <p:spPr>
          <a:xfrm flipV="1">
            <a:off x="3563635" y="2627808"/>
            <a:ext cx="1" cy="6810810"/>
          </a:xfrm>
          <a:prstGeom prst="line">
            <a:avLst/>
          </a:prstGeom>
          <a:ln w="76200">
            <a:solidFill>
              <a:srgbClr val="000000"/>
            </a:solidFill>
            <a:miter lim="400000"/>
          </a:ln>
        </p:spPr>
        <p:txBody>
          <a:bodyPr lIns="50800" tIns="50800" rIns="50800" bIns="50800" anchor="ctr"/>
          <a:lstStyle/>
          <a:p>
            <a:pPr>
              <a:defRPr sz="2400"/>
            </a:pPr>
          </a:p>
        </p:txBody>
      </p:sp>
      <p:sp>
        <p:nvSpPr>
          <p:cNvPr id="279" name="Shape 279"/>
          <p:cNvSpPr/>
          <p:nvPr/>
        </p:nvSpPr>
        <p:spPr>
          <a:xfrm>
            <a:off x="141955" y="2442514"/>
            <a:ext cx="311266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Key Schedule</a:t>
            </a:r>
          </a:p>
        </p:txBody>
      </p:sp>
      <p:grpSp>
        <p:nvGrpSpPr>
          <p:cNvPr id="282" name="Group 282"/>
          <p:cNvGrpSpPr/>
          <p:nvPr/>
        </p:nvGrpSpPr>
        <p:grpSpPr>
          <a:xfrm>
            <a:off x="-102611" y="3727562"/>
            <a:ext cx="13210022" cy="987541"/>
            <a:chOff x="0" y="0"/>
            <a:chExt cx="13210020" cy="987540"/>
          </a:xfrm>
        </p:grpSpPr>
        <p:sp>
          <p:nvSpPr>
            <p:cNvPr id="280" name="Shape 280"/>
            <p:cNvSpPr/>
            <p:nvPr/>
          </p:nvSpPr>
          <p:spPr>
            <a:xfrm>
              <a:off x="266077" y="0"/>
              <a:ext cx="30696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Not Encrypted</a:t>
              </a:r>
            </a:p>
          </p:txBody>
        </p:sp>
        <p:sp>
          <p:nvSpPr>
            <p:cNvPr id="281" name="Shape 281"/>
            <p:cNvSpPr/>
            <p:nvPr/>
          </p:nvSpPr>
          <p:spPr>
            <a:xfrm>
              <a:off x="0" y="987540"/>
              <a:ext cx="13210021" cy="1"/>
            </a:xfrm>
            <a:prstGeom prst="line">
              <a:avLst/>
            </a:prstGeom>
            <a:noFill/>
            <a:ln w="38100" cap="rnd">
              <a:solidFill>
                <a:srgbClr val="008F00"/>
              </a:solidFill>
              <a:custDash>
                <a:ds d="100000" sp="200000"/>
              </a:custDash>
              <a:miter lim="400000"/>
            </a:ln>
            <a:effectLst/>
          </p:spPr>
          <p:txBody>
            <a:bodyPr wrap="square" lIns="50800" tIns="50800" rIns="50800" bIns="50800" numCol="1" anchor="ctr">
              <a:noAutofit/>
            </a:bodyPr>
            <a:lstStyle/>
            <a:p>
              <a:pPr>
                <a:defRPr sz="2400"/>
              </a:pPr>
            </a:p>
          </p:txBody>
        </p:sp>
      </p:grpSp>
      <p:grpSp>
        <p:nvGrpSpPr>
          <p:cNvPr id="290" name="Group 290"/>
          <p:cNvGrpSpPr/>
          <p:nvPr/>
        </p:nvGrpSpPr>
        <p:grpSpPr>
          <a:xfrm>
            <a:off x="8486064" y="3613424"/>
            <a:ext cx="3990579" cy="2838611"/>
            <a:chOff x="0" y="0"/>
            <a:chExt cx="3990578" cy="2838609"/>
          </a:xfrm>
        </p:grpSpPr>
        <p:sp>
          <p:nvSpPr>
            <p:cNvPr id="283" name="Shape 283"/>
            <p:cNvSpPr/>
            <p:nvPr/>
          </p:nvSpPr>
          <p:spPr>
            <a:xfrm>
              <a:off x="2048895" y="507194"/>
              <a:ext cx="100309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DHs</a:t>
              </a:r>
            </a:p>
          </p:txBody>
        </p:sp>
        <p:sp>
          <p:nvSpPr>
            <p:cNvPr id="284" name="Shape 284"/>
            <p:cNvSpPr/>
            <p:nvPr/>
          </p:nvSpPr>
          <p:spPr>
            <a:xfrm flipH="1" flipV="1">
              <a:off x="0" y="822797"/>
              <a:ext cx="102870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85" name="Shape 285"/>
            <p:cNvSpPr/>
            <p:nvPr/>
          </p:nvSpPr>
          <p:spPr>
            <a:xfrm>
              <a:off x="1310795" y="1056983"/>
              <a:ext cx="243413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Server Cert</a:t>
              </a:r>
            </a:p>
          </p:txBody>
        </p:sp>
        <p:sp>
          <p:nvSpPr>
            <p:cNvPr id="286" name="Shape 286"/>
            <p:cNvSpPr/>
            <p:nvPr/>
          </p:nvSpPr>
          <p:spPr>
            <a:xfrm>
              <a:off x="1050473" y="43982"/>
              <a:ext cx="2940106" cy="2794628"/>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87" name="Shape 287"/>
            <p:cNvSpPr/>
            <p:nvPr/>
          </p:nvSpPr>
          <p:spPr>
            <a:xfrm>
              <a:off x="1949961" y="0"/>
              <a:ext cx="115580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Hello</a:t>
              </a:r>
            </a:p>
          </p:txBody>
        </p:sp>
        <p:sp>
          <p:nvSpPr>
            <p:cNvPr id="288" name="Shape 288"/>
            <p:cNvSpPr/>
            <p:nvPr/>
          </p:nvSpPr>
          <p:spPr>
            <a:xfrm>
              <a:off x="1519229" y="1421863"/>
              <a:ext cx="206243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Signature</a:t>
              </a:r>
            </a:p>
          </p:txBody>
        </p:sp>
        <p:sp>
          <p:nvSpPr>
            <p:cNvPr id="289" name="Shape 289"/>
            <p:cNvSpPr/>
            <p:nvPr/>
          </p:nvSpPr>
          <p:spPr>
            <a:xfrm>
              <a:off x="1637057" y="2095938"/>
              <a:ext cx="184205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Finished</a:t>
              </a:r>
            </a:p>
          </p:txBody>
        </p:sp>
      </p:grpSp>
      <p:grpSp>
        <p:nvGrpSpPr>
          <p:cNvPr id="295" name="Group 295"/>
          <p:cNvGrpSpPr/>
          <p:nvPr/>
        </p:nvGrpSpPr>
        <p:grpSpPr>
          <a:xfrm>
            <a:off x="6147649" y="7329856"/>
            <a:ext cx="5043444" cy="1012362"/>
            <a:chOff x="0" y="0"/>
            <a:chExt cx="5043442" cy="1012360"/>
          </a:xfrm>
        </p:grpSpPr>
        <p:sp>
          <p:nvSpPr>
            <p:cNvPr id="291" name="Shape 291"/>
            <p:cNvSpPr/>
            <p:nvPr/>
          </p:nvSpPr>
          <p:spPr>
            <a:xfrm>
              <a:off x="1473589" y="182330"/>
              <a:ext cx="207066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5493"/>
                  </a:solidFill>
                </a:defRPr>
              </a:lvl1pPr>
            </a:lstStyle>
            <a:p>
              <a:pPr/>
              <a:r>
                <a:t>App Data</a:t>
              </a:r>
            </a:p>
          </p:txBody>
        </p:sp>
        <p:sp>
          <p:nvSpPr>
            <p:cNvPr id="292" name="Shape 292"/>
            <p:cNvSpPr/>
            <p:nvPr/>
          </p:nvSpPr>
          <p:spPr>
            <a:xfrm>
              <a:off x="1038866" y="0"/>
              <a:ext cx="2940106" cy="1012361"/>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293" name="Shape 293"/>
            <p:cNvSpPr/>
            <p:nvPr/>
          </p:nvSpPr>
          <p:spPr>
            <a:xfrm flipH="1" flipV="1">
              <a:off x="-1" y="506180"/>
              <a:ext cx="100309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294" name="Shape 294"/>
            <p:cNvSpPr/>
            <p:nvPr/>
          </p:nvSpPr>
          <p:spPr>
            <a:xfrm>
              <a:off x="4014742" y="506180"/>
              <a:ext cx="102870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296" name="Shape 296"/>
          <p:cNvSpPr/>
          <p:nvPr/>
        </p:nvSpPr>
        <p:spPr>
          <a:xfrm>
            <a:off x="49168" y="7239137"/>
            <a:ext cx="3298241"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Encrypted with</a:t>
            </a:r>
          </a:p>
          <a:p>
            <a:pPr>
              <a:defRPr>
                <a:solidFill>
                  <a:srgbClr val="005493"/>
                </a:solidFill>
              </a:defRPr>
            </a:pPr>
            <a:r>
              <a:t>app data key</a:t>
            </a:r>
          </a:p>
        </p:txBody>
      </p:sp>
      <p:grpSp>
        <p:nvGrpSpPr>
          <p:cNvPr id="299" name="Group 299"/>
          <p:cNvGrpSpPr/>
          <p:nvPr/>
        </p:nvGrpSpPr>
        <p:grpSpPr>
          <a:xfrm>
            <a:off x="-102611" y="5640175"/>
            <a:ext cx="13210022" cy="1405993"/>
            <a:chOff x="0" y="0"/>
            <a:chExt cx="13210020" cy="1405992"/>
          </a:xfrm>
        </p:grpSpPr>
        <p:sp>
          <p:nvSpPr>
            <p:cNvPr id="297" name="Shape 297"/>
            <p:cNvSpPr/>
            <p:nvPr/>
          </p:nvSpPr>
          <p:spPr>
            <a:xfrm>
              <a:off x="151778" y="0"/>
              <a:ext cx="3298241"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Encrypted with</a:t>
              </a:r>
            </a:p>
            <a:p>
              <a:pPr>
                <a:defRPr>
                  <a:solidFill>
                    <a:srgbClr val="008F00"/>
                  </a:solidFill>
                </a:defRPr>
              </a:pPr>
              <a:r>
                <a:t>handshake key</a:t>
              </a:r>
            </a:p>
          </p:txBody>
        </p:sp>
        <p:sp>
          <p:nvSpPr>
            <p:cNvPr id="298" name="Shape 298"/>
            <p:cNvSpPr/>
            <p:nvPr/>
          </p:nvSpPr>
          <p:spPr>
            <a:xfrm>
              <a:off x="0" y="1405992"/>
              <a:ext cx="13210021" cy="1"/>
            </a:xfrm>
            <a:prstGeom prst="line">
              <a:avLst/>
            </a:prstGeom>
            <a:noFill/>
            <a:ln w="38100" cap="rnd">
              <a:solidFill>
                <a:srgbClr val="005493"/>
              </a:solidFill>
              <a:custDash>
                <a:ds d="100000" sp="200000"/>
              </a:custDash>
              <a:miter lim="400000"/>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2" grpId="3"/>
      <p:bldP build="whole" bldLvl="1" animBg="1" rev="0" advAuto="0" spid="295" grpId="6"/>
      <p:bldP build="whole" bldLvl="1" animBg="1" rev="0" advAuto="0" spid="273" grpId="1"/>
      <p:bldP build="whole" bldLvl="1" animBg="1" rev="0" advAuto="0" spid="290" grpId="2"/>
      <p:bldP build="whole" bldLvl="1" animBg="1" rev="0" advAuto="0" spid="296" grpId="7"/>
      <p:bldP build="whole" bldLvl="1" animBg="1" rev="0" advAuto="0" spid="277" grpId="5"/>
      <p:bldP build="whole" bldLvl="1" animBg="1" rev="0" advAuto="0" spid="299" grpId="4"/>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prstGeom prst="rect">
            <a:avLst/>
          </a:prstGeom>
        </p:spPr>
        <p:txBody>
          <a:bodyPr/>
          <a:lstStyle/>
          <a:p>
            <a:pPr/>
            <a:r>
              <a:t>0RTT</a:t>
            </a:r>
          </a:p>
        </p:txBody>
      </p:sp>
      <p:sp>
        <p:nvSpPr>
          <p:cNvPr id="304" name="Shape 304"/>
          <p:cNvSpPr/>
          <p:nvPr>
            <p:ph type="body" idx="1"/>
          </p:nvPr>
        </p:nvSpPr>
        <p:spPr>
          <a:prstGeom prst="rect">
            <a:avLst/>
          </a:prstGeom>
        </p:spPr>
        <p:txBody>
          <a:bodyPr/>
          <a:lstStyle/>
          <a:p>
            <a:pPr/>
            <a:r>
              <a:t>Key Schedule</a:t>
            </a:r>
          </a:p>
          <a:p>
            <a:pPr/>
            <a:r>
              <a:t>Resumption</a:t>
            </a:r>
          </a:p>
          <a:p>
            <a:pPr/>
            <a:r>
              <a:t>0RTT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4"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pPr/>
            <a:r>
              <a:t>Key Schedule</a:t>
            </a:r>
          </a:p>
        </p:txBody>
      </p:sp>
      <p:sp>
        <p:nvSpPr>
          <p:cNvPr id="307" name="Shape 307"/>
          <p:cNvSpPr/>
          <p:nvPr/>
        </p:nvSpPr>
        <p:spPr>
          <a:xfrm>
            <a:off x="351173" y="2902047"/>
            <a:ext cx="3772794"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If resuming:</a:t>
            </a:r>
          </a:p>
          <a:p>
            <a:pPr>
              <a:defRPr b="1">
                <a:latin typeface="Helvetica"/>
                <a:ea typeface="Helvetica"/>
                <a:cs typeface="Helvetica"/>
                <a:sym typeface="Helvetica"/>
              </a:defRPr>
            </a:pPr>
            <a:r>
              <a:t>Resumption key</a:t>
            </a:r>
          </a:p>
          <a:p>
            <a:pPr/>
            <a:r>
              <a:t>else:</a:t>
            </a:r>
          </a:p>
          <a:p>
            <a:pPr>
              <a:defRPr b="1">
                <a:latin typeface="Helvetica"/>
                <a:ea typeface="Helvetica"/>
                <a:cs typeface="Helvetica"/>
                <a:sym typeface="Helvetica"/>
              </a:defRPr>
            </a:pPr>
            <a:r>
              <a:t>“0000000000”</a:t>
            </a:r>
          </a:p>
        </p:txBody>
      </p:sp>
      <p:sp>
        <p:nvSpPr>
          <p:cNvPr id="308" name="Shape 308"/>
          <p:cNvSpPr/>
          <p:nvPr/>
        </p:nvSpPr>
        <p:spPr>
          <a:xfrm>
            <a:off x="8959874" y="5429250"/>
            <a:ext cx="336682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8F00"/>
                </a:solidFill>
              </a:defRPr>
            </a:lvl1pPr>
          </a:lstStyle>
          <a:p>
            <a:pPr/>
            <a:r>
              <a:t>Handshake Key</a:t>
            </a:r>
          </a:p>
        </p:txBody>
      </p:sp>
      <p:sp>
        <p:nvSpPr>
          <p:cNvPr id="309" name="Shape 309"/>
          <p:cNvSpPr/>
          <p:nvPr/>
        </p:nvSpPr>
        <p:spPr>
          <a:xfrm>
            <a:off x="659280" y="5429250"/>
            <a:ext cx="31892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Shared Secret</a:t>
            </a:r>
          </a:p>
        </p:txBody>
      </p:sp>
      <p:grpSp>
        <p:nvGrpSpPr>
          <p:cNvPr id="314" name="Group 314"/>
          <p:cNvGrpSpPr/>
          <p:nvPr/>
        </p:nvGrpSpPr>
        <p:grpSpPr>
          <a:xfrm>
            <a:off x="4186737" y="3613970"/>
            <a:ext cx="7500793" cy="773532"/>
            <a:chOff x="0" y="0"/>
            <a:chExt cx="7500791" cy="773531"/>
          </a:xfrm>
        </p:grpSpPr>
        <p:sp>
          <p:nvSpPr>
            <p:cNvPr id="310" name="Shape 310"/>
            <p:cNvSpPr/>
            <p:nvPr/>
          </p:nvSpPr>
          <p:spPr>
            <a:xfrm>
              <a:off x="5412301" y="107227"/>
              <a:ext cx="208849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F92"/>
                  </a:solidFill>
                </a:defRPr>
              </a:lvl1pPr>
            </a:lstStyle>
            <a:p>
              <a:pPr/>
              <a:r>
                <a:t>0RTT Key</a:t>
              </a:r>
            </a:p>
          </p:txBody>
        </p:sp>
        <p:sp>
          <p:nvSpPr>
            <p:cNvPr id="311" name="Shape 311"/>
            <p:cNvSpPr/>
            <p:nvPr/>
          </p:nvSpPr>
          <p:spPr>
            <a:xfrm>
              <a:off x="1540100"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312" name="Shape 312"/>
            <p:cNvSpPr/>
            <p:nvPr/>
          </p:nvSpPr>
          <p:spPr>
            <a:xfrm flipV="1">
              <a:off x="0" y="431077"/>
              <a:ext cx="127000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13" name="Shape 313"/>
            <p:cNvSpPr/>
            <p:nvPr/>
          </p:nvSpPr>
          <p:spPr>
            <a:xfrm flipV="1">
              <a:off x="3080200" y="431077"/>
              <a:ext cx="127000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317" name="Group 317"/>
          <p:cNvGrpSpPr/>
          <p:nvPr/>
        </p:nvGrpSpPr>
        <p:grpSpPr>
          <a:xfrm>
            <a:off x="7145347" y="6990488"/>
            <a:ext cx="5714901" cy="647701"/>
            <a:chOff x="0" y="0"/>
            <a:chExt cx="5714899" cy="647700"/>
          </a:xfrm>
        </p:grpSpPr>
        <p:sp>
          <p:nvSpPr>
            <p:cNvPr id="315" name="Shape 315"/>
            <p:cNvSpPr/>
            <p:nvPr/>
          </p:nvSpPr>
          <p:spPr>
            <a:xfrm>
              <a:off x="1280974" y="0"/>
              <a:ext cx="443392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5493"/>
                  </a:solidFill>
                </a:defRPr>
              </a:lvl1pPr>
            </a:lstStyle>
            <a:p>
              <a:pPr/>
              <a:r>
                <a:t>Application Data Key</a:t>
              </a:r>
            </a:p>
          </p:txBody>
        </p:sp>
        <p:sp>
          <p:nvSpPr>
            <p:cNvPr id="316" name="Shape 316"/>
            <p:cNvSpPr/>
            <p:nvPr/>
          </p:nvSpPr>
          <p:spPr>
            <a:xfrm flipV="1">
              <a:off x="0" y="323849"/>
              <a:ext cx="1270000" cy="2"/>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322" name="Group 322"/>
          <p:cNvGrpSpPr/>
          <p:nvPr/>
        </p:nvGrpSpPr>
        <p:grpSpPr>
          <a:xfrm>
            <a:off x="696785" y="6014165"/>
            <a:ext cx="6300054" cy="1686940"/>
            <a:chOff x="0" y="0"/>
            <a:chExt cx="6300053" cy="1686938"/>
          </a:xfrm>
        </p:grpSpPr>
        <p:sp>
          <p:nvSpPr>
            <p:cNvPr id="318" name="Shape 318"/>
            <p:cNvSpPr/>
            <p:nvPr/>
          </p:nvSpPr>
          <p:spPr>
            <a:xfrm>
              <a:off x="0" y="976323"/>
              <a:ext cx="311422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“0000000000”</a:t>
              </a:r>
            </a:p>
          </p:txBody>
        </p:sp>
        <p:sp>
          <p:nvSpPr>
            <p:cNvPr id="319" name="Shape 319"/>
            <p:cNvSpPr/>
            <p:nvPr/>
          </p:nvSpPr>
          <p:spPr>
            <a:xfrm>
              <a:off x="5030053" y="913407"/>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320" name="Shape 320"/>
            <p:cNvSpPr/>
            <p:nvPr/>
          </p:nvSpPr>
          <p:spPr>
            <a:xfrm>
              <a:off x="5665052" y="0"/>
              <a:ext cx="1" cy="73332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21" name="Shape 321"/>
            <p:cNvSpPr/>
            <p:nvPr/>
          </p:nvSpPr>
          <p:spPr>
            <a:xfrm flipV="1">
              <a:off x="3489952" y="1255861"/>
              <a:ext cx="127000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327" name="Group 327"/>
          <p:cNvGrpSpPr/>
          <p:nvPr/>
        </p:nvGrpSpPr>
        <p:grpSpPr>
          <a:xfrm>
            <a:off x="4110320" y="4398872"/>
            <a:ext cx="4305028" cy="1645431"/>
            <a:chOff x="0" y="0"/>
            <a:chExt cx="4305027" cy="1645430"/>
          </a:xfrm>
        </p:grpSpPr>
        <p:sp>
          <p:nvSpPr>
            <p:cNvPr id="323" name="Shape 323"/>
            <p:cNvSpPr/>
            <p:nvPr/>
          </p:nvSpPr>
          <p:spPr>
            <a:xfrm>
              <a:off x="1616517" y="871898"/>
              <a:ext cx="1270001" cy="77353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324" name="Shape 324"/>
            <p:cNvSpPr/>
            <p:nvPr/>
          </p:nvSpPr>
          <p:spPr>
            <a:xfrm>
              <a:off x="2212565" y="0"/>
              <a:ext cx="1" cy="73332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25" name="Shape 325"/>
            <p:cNvSpPr/>
            <p:nvPr/>
          </p:nvSpPr>
          <p:spPr>
            <a:xfrm flipV="1">
              <a:off x="0" y="1354227"/>
              <a:ext cx="127000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26" name="Shape 326"/>
            <p:cNvSpPr/>
            <p:nvPr/>
          </p:nvSpPr>
          <p:spPr>
            <a:xfrm flipV="1">
              <a:off x="3035027" y="1354227"/>
              <a:ext cx="127000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330" name="Group 330"/>
          <p:cNvGrpSpPr/>
          <p:nvPr/>
        </p:nvGrpSpPr>
        <p:grpSpPr>
          <a:xfrm>
            <a:off x="7272284" y="7410972"/>
            <a:ext cx="5105161" cy="1315837"/>
            <a:chOff x="0" y="0"/>
            <a:chExt cx="5105159" cy="1315835"/>
          </a:xfrm>
        </p:grpSpPr>
        <p:sp>
          <p:nvSpPr>
            <p:cNvPr id="328" name="Shape 328"/>
            <p:cNvSpPr/>
            <p:nvPr/>
          </p:nvSpPr>
          <p:spPr>
            <a:xfrm>
              <a:off x="1636840" y="668135"/>
              <a:ext cx="346832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942193"/>
                  </a:solidFill>
                </a:defRPr>
              </a:lvl1pPr>
            </a:lstStyle>
            <a:p>
              <a:pPr/>
              <a:r>
                <a:t>Resumption Key</a:t>
              </a:r>
            </a:p>
          </p:txBody>
        </p:sp>
        <p:sp>
          <p:nvSpPr>
            <p:cNvPr id="329" name="Shape 329"/>
            <p:cNvSpPr/>
            <p:nvPr/>
          </p:nvSpPr>
          <p:spPr>
            <a:xfrm>
              <a:off x="-1" y="0"/>
              <a:ext cx="1266392" cy="76298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4" grpId="2"/>
      <p:bldP build="whole" bldLvl="1" animBg="1" rev="0" advAuto="0" spid="308" grpId="5"/>
      <p:bldP build="whole" bldLvl="1" animBg="1" rev="0" advAuto="0" spid="330" grpId="8"/>
      <p:bldP build="whole" bldLvl="1" animBg="1" rev="0" advAuto="0" spid="309" grpId="3"/>
      <p:bldP build="whole" bldLvl="1" animBg="1" rev="0" advAuto="0" spid="307" grpId="1"/>
      <p:bldP build="whole" bldLvl="1" animBg="1" rev="0" advAuto="0" spid="327" grpId="4"/>
      <p:bldP build="whole" bldLvl="1" animBg="1" rev="0" advAuto="0" spid="317" grpId="7"/>
      <p:bldP build="whole" bldLvl="1" animBg="1" rev="0" advAuto="0" spid="322" grpId="6"/>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title"/>
          </p:nvPr>
        </p:nvSpPr>
        <p:spPr>
          <a:prstGeom prst="rect">
            <a:avLst/>
          </a:prstGeom>
        </p:spPr>
        <p:txBody>
          <a:bodyPr/>
          <a:lstStyle/>
          <a:p>
            <a:pPr/>
            <a:r>
              <a:t>TLS 1.3 Handshake</a:t>
            </a:r>
          </a:p>
        </p:txBody>
      </p:sp>
      <p:sp>
        <p:nvSpPr>
          <p:cNvPr id="335" name="Shape 335"/>
          <p:cNvSpPr/>
          <p:nvPr/>
        </p:nvSpPr>
        <p:spPr>
          <a:xfrm>
            <a:off x="5000137"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336" name="Shape 336"/>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sp>
        <p:nvSpPr>
          <p:cNvPr id="337" name="Shape 337"/>
          <p:cNvSpPr/>
          <p:nvPr/>
        </p:nvSpPr>
        <p:spPr>
          <a:xfrm>
            <a:off x="7441726" y="3489381"/>
            <a:ext cx="1396039"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38" name="Shape 338"/>
          <p:cNvSpPr/>
          <p:nvPr/>
        </p:nvSpPr>
        <p:spPr>
          <a:xfrm>
            <a:off x="4705080" y="3116717"/>
            <a:ext cx="23244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 DHc</a:t>
            </a:r>
          </a:p>
        </p:txBody>
      </p:sp>
      <p:sp>
        <p:nvSpPr>
          <p:cNvPr id="339" name="Shape 339"/>
          <p:cNvSpPr/>
          <p:nvPr/>
        </p:nvSpPr>
        <p:spPr>
          <a:xfrm>
            <a:off x="7302452" y="4607243"/>
            <a:ext cx="1155803"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40" name="Shape 340"/>
          <p:cNvSpPr/>
          <p:nvPr/>
        </p:nvSpPr>
        <p:spPr>
          <a:xfrm>
            <a:off x="4995265" y="4283393"/>
            <a:ext cx="18420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8F00"/>
                </a:solidFill>
              </a:defRPr>
            </a:lvl1pPr>
          </a:lstStyle>
          <a:p>
            <a:pPr/>
            <a:r>
              <a:t>Finished</a:t>
            </a:r>
          </a:p>
        </p:txBody>
      </p:sp>
      <p:sp>
        <p:nvSpPr>
          <p:cNvPr id="341" name="Shape 341"/>
          <p:cNvSpPr/>
          <p:nvPr/>
        </p:nvSpPr>
        <p:spPr>
          <a:xfrm>
            <a:off x="4397230" y="3193003"/>
            <a:ext cx="2940106" cy="655710"/>
          </a:xfrm>
          <a:prstGeom prst="rect">
            <a:avLst/>
          </a:prstGeom>
          <a:ln w="63500">
            <a:solidFill>
              <a:srgbClr val="000000"/>
            </a:solidFill>
            <a:miter lim="400000"/>
          </a:ln>
        </p:spPr>
        <p:txBody>
          <a:bodyPr lIns="50800" tIns="50800" rIns="50800" bIns="50800" anchor="ctr"/>
          <a:lstStyle/>
          <a:p>
            <a:pPr>
              <a:defRPr sz="2400"/>
            </a:pPr>
          </a:p>
        </p:txBody>
      </p:sp>
      <p:sp>
        <p:nvSpPr>
          <p:cNvPr id="342" name="Shape 342"/>
          <p:cNvSpPr/>
          <p:nvPr/>
        </p:nvSpPr>
        <p:spPr>
          <a:xfrm flipH="1">
            <a:off x="8501457" y="4051412"/>
            <a:ext cx="1028701"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43" name="Shape 343"/>
          <p:cNvSpPr/>
          <p:nvPr/>
        </p:nvSpPr>
        <p:spPr>
          <a:xfrm>
            <a:off x="9639638" y="3949473"/>
            <a:ext cx="276468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8F00"/>
                </a:solidFill>
              </a:defRPr>
            </a:lvl1pPr>
          </a:lstStyle>
          <a:p>
            <a:pPr/>
            <a:r>
              <a:t>Cert, Sig, Fin</a:t>
            </a:r>
          </a:p>
        </p:txBody>
      </p:sp>
      <p:sp>
        <p:nvSpPr>
          <p:cNvPr id="344" name="Shape 344"/>
          <p:cNvSpPr/>
          <p:nvPr/>
        </p:nvSpPr>
        <p:spPr>
          <a:xfrm>
            <a:off x="9551930" y="3486262"/>
            <a:ext cx="2940106" cy="1130301"/>
          </a:xfrm>
          <a:prstGeom prst="rect">
            <a:avLst/>
          </a:prstGeom>
          <a:ln w="63500">
            <a:solidFill>
              <a:srgbClr val="000000"/>
            </a:solidFill>
            <a:miter lim="400000"/>
          </a:ln>
        </p:spPr>
        <p:txBody>
          <a:bodyPr lIns="50800" tIns="50800" rIns="50800" bIns="50800" anchor="ctr"/>
          <a:lstStyle/>
          <a:p>
            <a:pPr>
              <a:defRPr sz="2400"/>
            </a:pPr>
          </a:p>
        </p:txBody>
      </p:sp>
      <p:sp>
        <p:nvSpPr>
          <p:cNvPr id="345" name="Shape 345"/>
          <p:cNvSpPr/>
          <p:nvPr/>
        </p:nvSpPr>
        <p:spPr>
          <a:xfrm>
            <a:off x="9849699" y="3454512"/>
            <a:ext cx="22988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 DHs</a:t>
            </a:r>
          </a:p>
        </p:txBody>
      </p:sp>
      <p:sp>
        <p:nvSpPr>
          <p:cNvPr id="346" name="Shape 346"/>
          <p:cNvSpPr/>
          <p:nvPr/>
        </p:nvSpPr>
        <p:spPr>
          <a:xfrm>
            <a:off x="4446242" y="4309385"/>
            <a:ext cx="2940106" cy="595718"/>
          </a:xfrm>
          <a:prstGeom prst="rect">
            <a:avLst/>
          </a:prstGeom>
          <a:ln w="63500">
            <a:solidFill>
              <a:srgbClr val="000000"/>
            </a:solidFill>
            <a:miter lim="400000"/>
          </a:ln>
        </p:spPr>
        <p:txBody>
          <a:bodyPr lIns="50800" tIns="50800" rIns="50800" bIns="50800" anchor="ctr"/>
          <a:lstStyle/>
          <a:p>
            <a:pPr>
              <a:defRPr sz="2400"/>
            </a:pPr>
          </a:p>
        </p:txBody>
      </p:sp>
      <p:sp>
        <p:nvSpPr>
          <p:cNvPr id="347" name="Shape 347"/>
          <p:cNvSpPr/>
          <p:nvPr/>
        </p:nvSpPr>
        <p:spPr>
          <a:xfrm flipV="1">
            <a:off x="3563635" y="2627808"/>
            <a:ext cx="1" cy="6810810"/>
          </a:xfrm>
          <a:prstGeom prst="line">
            <a:avLst/>
          </a:prstGeom>
          <a:ln w="76200">
            <a:solidFill>
              <a:srgbClr val="000000"/>
            </a:solidFill>
            <a:miter lim="400000"/>
          </a:ln>
        </p:spPr>
        <p:txBody>
          <a:bodyPr lIns="50800" tIns="50800" rIns="50800" bIns="50800" anchor="ctr"/>
          <a:lstStyle/>
          <a:p>
            <a:pPr>
              <a:defRPr sz="2400"/>
            </a:pPr>
          </a:p>
        </p:txBody>
      </p:sp>
      <p:sp>
        <p:nvSpPr>
          <p:cNvPr id="348" name="Shape 348"/>
          <p:cNvSpPr/>
          <p:nvPr/>
        </p:nvSpPr>
        <p:spPr>
          <a:xfrm>
            <a:off x="141955" y="2442514"/>
            <a:ext cx="311266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Key Schedule</a:t>
            </a:r>
          </a:p>
        </p:txBody>
      </p:sp>
      <p:sp>
        <p:nvSpPr>
          <p:cNvPr id="349" name="Shape 349"/>
          <p:cNvSpPr/>
          <p:nvPr/>
        </p:nvSpPr>
        <p:spPr>
          <a:xfrm>
            <a:off x="163467" y="3002065"/>
            <a:ext cx="306964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Not Encrypted</a:t>
            </a:r>
          </a:p>
        </p:txBody>
      </p:sp>
      <p:sp>
        <p:nvSpPr>
          <p:cNvPr id="350" name="Shape 350"/>
          <p:cNvSpPr/>
          <p:nvPr/>
        </p:nvSpPr>
        <p:spPr>
          <a:xfrm>
            <a:off x="49168" y="4154323"/>
            <a:ext cx="3298241"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Encrypted with</a:t>
            </a:r>
          </a:p>
          <a:p>
            <a:pPr>
              <a:defRPr>
                <a:solidFill>
                  <a:srgbClr val="008F00"/>
                </a:solidFill>
              </a:defRPr>
            </a:pPr>
            <a:r>
              <a:t>handshake key</a:t>
            </a:r>
          </a:p>
        </p:txBody>
      </p:sp>
      <p:sp>
        <p:nvSpPr>
          <p:cNvPr id="351" name="Shape 351"/>
          <p:cNvSpPr/>
          <p:nvPr/>
        </p:nvSpPr>
        <p:spPr>
          <a:xfrm>
            <a:off x="-102611" y="4017392"/>
            <a:ext cx="13210022" cy="1"/>
          </a:xfrm>
          <a:prstGeom prst="line">
            <a:avLst/>
          </a:prstGeom>
          <a:ln w="38100" cap="rnd">
            <a:solidFill>
              <a:srgbClr val="008F00"/>
            </a:solidFill>
            <a:custDash>
              <a:ds d="100000" sp="200000"/>
            </a:custDash>
            <a:miter lim="400000"/>
          </a:ln>
        </p:spPr>
        <p:txBody>
          <a:bodyPr lIns="50800" tIns="50800" rIns="50800" bIns="50800" anchor="ctr"/>
          <a:lstStyle/>
          <a:p>
            <a:pPr>
              <a:defRPr sz="2400"/>
            </a:pPr>
          </a:p>
        </p:txBody>
      </p:sp>
      <p:sp>
        <p:nvSpPr>
          <p:cNvPr id="352" name="Shape 352"/>
          <p:cNvSpPr/>
          <p:nvPr/>
        </p:nvSpPr>
        <p:spPr>
          <a:xfrm>
            <a:off x="7621239" y="5504839"/>
            <a:ext cx="2070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5493"/>
                </a:solidFill>
              </a:defRPr>
            </a:lvl1pPr>
          </a:lstStyle>
          <a:p>
            <a:pPr/>
            <a:r>
              <a:t>App Data</a:t>
            </a:r>
          </a:p>
        </p:txBody>
      </p:sp>
      <p:sp>
        <p:nvSpPr>
          <p:cNvPr id="353" name="Shape 353"/>
          <p:cNvSpPr/>
          <p:nvPr/>
        </p:nvSpPr>
        <p:spPr>
          <a:xfrm>
            <a:off x="7186516" y="5435456"/>
            <a:ext cx="2940106" cy="738748"/>
          </a:xfrm>
          <a:prstGeom prst="rect">
            <a:avLst/>
          </a:prstGeom>
          <a:ln w="63500">
            <a:solidFill>
              <a:srgbClr val="000000"/>
            </a:solidFill>
            <a:miter lim="400000"/>
          </a:ln>
        </p:spPr>
        <p:txBody>
          <a:bodyPr lIns="50800" tIns="50800" rIns="50800" bIns="50800" anchor="ctr"/>
          <a:lstStyle/>
          <a:p>
            <a:pPr>
              <a:defRPr sz="2400"/>
            </a:pPr>
          </a:p>
        </p:txBody>
      </p:sp>
      <p:sp>
        <p:nvSpPr>
          <p:cNvPr id="354" name="Shape 354"/>
          <p:cNvSpPr/>
          <p:nvPr/>
        </p:nvSpPr>
        <p:spPr>
          <a:xfrm flipH="1">
            <a:off x="6208473" y="5804830"/>
            <a:ext cx="1003098"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55" name="Shape 355"/>
          <p:cNvSpPr/>
          <p:nvPr/>
        </p:nvSpPr>
        <p:spPr>
          <a:xfrm>
            <a:off x="10072634" y="5753100"/>
            <a:ext cx="1028701" cy="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56" name="Shape 356"/>
          <p:cNvSpPr/>
          <p:nvPr/>
        </p:nvSpPr>
        <p:spPr>
          <a:xfrm>
            <a:off x="49168" y="5207930"/>
            <a:ext cx="3298241"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Encrypted with</a:t>
            </a:r>
          </a:p>
          <a:p>
            <a:pPr>
              <a:defRPr>
                <a:solidFill>
                  <a:srgbClr val="005493"/>
                </a:solidFill>
              </a:defRPr>
            </a:pPr>
            <a:r>
              <a:t>app data key</a:t>
            </a:r>
          </a:p>
        </p:txBody>
      </p:sp>
      <p:sp>
        <p:nvSpPr>
          <p:cNvPr id="357" name="Shape 357"/>
          <p:cNvSpPr/>
          <p:nvPr/>
        </p:nvSpPr>
        <p:spPr>
          <a:xfrm>
            <a:off x="-688716" y="5360966"/>
            <a:ext cx="13210022" cy="1"/>
          </a:xfrm>
          <a:prstGeom prst="line">
            <a:avLst/>
          </a:prstGeom>
          <a:ln w="38100" cap="rnd">
            <a:solidFill>
              <a:srgbClr val="005493"/>
            </a:solidFill>
            <a:custDash>
              <a:ds d="100000" sp="200000"/>
            </a:custDash>
            <a:miter lim="400000"/>
          </a:ln>
        </p:spPr>
        <p:txBody>
          <a:bodyPr lIns="50800" tIns="50800" rIns="50800" bIns="50800" anchor="ctr"/>
          <a:lstStyle/>
          <a:p>
            <a:pPr>
              <a:defRPr sz="2400"/>
            </a:pPr>
          </a:p>
        </p:txBody>
      </p:sp>
      <p:sp>
        <p:nvSpPr>
          <p:cNvPr id="358" name="Shape 358"/>
          <p:cNvSpPr/>
          <p:nvPr/>
        </p:nvSpPr>
        <p:spPr>
          <a:xfrm>
            <a:off x="-424396" y="3029006"/>
            <a:ext cx="13210021"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title"/>
          </p:nvPr>
        </p:nvSpPr>
        <p:spPr>
          <a:prstGeom prst="rect">
            <a:avLst/>
          </a:prstGeom>
        </p:spPr>
        <p:txBody>
          <a:bodyPr/>
          <a:lstStyle/>
          <a:p>
            <a:pPr/>
            <a:r>
              <a:t>TLS 1.3 Resumption</a:t>
            </a:r>
          </a:p>
        </p:txBody>
      </p:sp>
      <p:sp>
        <p:nvSpPr>
          <p:cNvPr id="363" name="Shape 363"/>
          <p:cNvSpPr/>
          <p:nvPr/>
        </p:nvSpPr>
        <p:spPr>
          <a:xfrm>
            <a:off x="5000137"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364" name="Shape 364"/>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sp>
        <p:nvSpPr>
          <p:cNvPr id="365" name="Shape 365"/>
          <p:cNvSpPr/>
          <p:nvPr/>
        </p:nvSpPr>
        <p:spPr>
          <a:xfrm>
            <a:off x="7441726" y="3489381"/>
            <a:ext cx="1396039"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66" name="Shape 366"/>
          <p:cNvSpPr/>
          <p:nvPr/>
        </p:nvSpPr>
        <p:spPr>
          <a:xfrm>
            <a:off x="4705080" y="3116717"/>
            <a:ext cx="23244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 DHc</a:t>
            </a:r>
          </a:p>
        </p:txBody>
      </p:sp>
      <p:sp>
        <p:nvSpPr>
          <p:cNvPr id="367" name="Shape 367"/>
          <p:cNvSpPr/>
          <p:nvPr/>
        </p:nvSpPr>
        <p:spPr>
          <a:xfrm>
            <a:off x="4397230" y="3193003"/>
            <a:ext cx="2940106" cy="655710"/>
          </a:xfrm>
          <a:prstGeom prst="rect">
            <a:avLst/>
          </a:prstGeom>
          <a:ln w="63500">
            <a:solidFill>
              <a:srgbClr val="000000"/>
            </a:solidFill>
            <a:miter lim="400000"/>
          </a:ln>
        </p:spPr>
        <p:txBody>
          <a:bodyPr lIns="50800" tIns="50800" rIns="50800" bIns="50800" anchor="ctr"/>
          <a:lstStyle/>
          <a:p>
            <a:pPr>
              <a:defRPr sz="2400"/>
            </a:pPr>
          </a:p>
        </p:txBody>
      </p:sp>
      <p:sp>
        <p:nvSpPr>
          <p:cNvPr id="368" name="Shape 368"/>
          <p:cNvSpPr/>
          <p:nvPr/>
        </p:nvSpPr>
        <p:spPr>
          <a:xfrm flipH="1">
            <a:off x="8501457" y="4051412"/>
            <a:ext cx="1028701"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69" name="Shape 369"/>
          <p:cNvSpPr/>
          <p:nvPr/>
        </p:nvSpPr>
        <p:spPr>
          <a:xfrm>
            <a:off x="9639638" y="3949473"/>
            <a:ext cx="276468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8F00"/>
                </a:solidFill>
              </a:defRPr>
            </a:lvl1pPr>
          </a:lstStyle>
          <a:p>
            <a:pPr/>
            <a:r>
              <a:t>Cert, Sig, Fin</a:t>
            </a:r>
          </a:p>
        </p:txBody>
      </p:sp>
      <p:sp>
        <p:nvSpPr>
          <p:cNvPr id="370" name="Shape 370"/>
          <p:cNvSpPr/>
          <p:nvPr/>
        </p:nvSpPr>
        <p:spPr>
          <a:xfrm>
            <a:off x="9551930" y="3486262"/>
            <a:ext cx="2940106" cy="1130301"/>
          </a:xfrm>
          <a:prstGeom prst="rect">
            <a:avLst/>
          </a:prstGeom>
          <a:ln w="63500">
            <a:solidFill>
              <a:srgbClr val="000000"/>
            </a:solidFill>
            <a:miter lim="400000"/>
          </a:ln>
        </p:spPr>
        <p:txBody>
          <a:bodyPr lIns="50800" tIns="50800" rIns="50800" bIns="50800" anchor="ctr"/>
          <a:lstStyle/>
          <a:p>
            <a:pPr>
              <a:defRPr sz="2400"/>
            </a:pPr>
          </a:p>
        </p:txBody>
      </p:sp>
      <p:sp>
        <p:nvSpPr>
          <p:cNvPr id="371" name="Shape 371"/>
          <p:cNvSpPr/>
          <p:nvPr/>
        </p:nvSpPr>
        <p:spPr>
          <a:xfrm>
            <a:off x="9849699" y="3454512"/>
            <a:ext cx="22988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 DHs</a:t>
            </a:r>
          </a:p>
        </p:txBody>
      </p:sp>
      <p:sp>
        <p:nvSpPr>
          <p:cNvPr id="372" name="Shape 372"/>
          <p:cNvSpPr/>
          <p:nvPr/>
        </p:nvSpPr>
        <p:spPr>
          <a:xfrm>
            <a:off x="7302452" y="4607243"/>
            <a:ext cx="1155803"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373" name="Shape 373"/>
          <p:cNvSpPr/>
          <p:nvPr/>
        </p:nvSpPr>
        <p:spPr>
          <a:xfrm>
            <a:off x="4995265" y="4283393"/>
            <a:ext cx="18420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8F00"/>
                </a:solidFill>
              </a:defRPr>
            </a:lvl1pPr>
          </a:lstStyle>
          <a:p>
            <a:pPr/>
            <a:r>
              <a:t>Finished</a:t>
            </a:r>
          </a:p>
        </p:txBody>
      </p:sp>
      <p:sp>
        <p:nvSpPr>
          <p:cNvPr id="374" name="Shape 374"/>
          <p:cNvSpPr/>
          <p:nvPr/>
        </p:nvSpPr>
        <p:spPr>
          <a:xfrm>
            <a:off x="4446242" y="4309385"/>
            <a:ext cx="2940106" cy="595718"/>
          </a:xfrm>
          <a:prstGeom prst="rect">
            <a:avLst/>
          </a:prstGeom>
          <a:ln w="63500">
            <a:solidFill>
              <a:srgbClr val="000000"/>
            </a:solidFill>
            <a:miter lim="400000"/>
          </a:ln>
        </p:spPr>
        <p:txBody>
          <a:bodyPr lIns="50800" tIns="50800" rIns="50800" bIns="50800" anchor="ctr"/>
          <a:lstStyle/>
          <a:p>
            <a:pPr>
              <a:defRPr sz="2400"/>
            </a:pPr>
          </a:p>
        </p:txBody>
      </p:sp>
      <p:sp>
        <p:nvSpPr>
          <p:cNvPr id="375" name="Shape 375"/>
          <p:cNvSpPr/>
          <p:nvPr/>
        </p:nvSpPr>
        <p:spPr>
          <a:xfrm>
            <a:off x="141955" y="2442514"/>
            <a:ext cx="311266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Key Schedule</a:t>
            </a:r>
          </a:p>
        </p:txBody>
      </p:sp>
      <p:grpSp>
        <p:nvGrpSpPr>
          <p:cNvPr id="380" name="Group 380"/>
          <p:cNvGrpSpPr/>
          <p:nvPr/>
        </p:nvGrpSpPr>
        <p:grpSpPr>
          <a:xfrm>
            <a:off x="6022423" y="6223013"/>
            <a:ext cx="4892863" cy="738748"/>
            <a:chOff x="0" y="0"/>
            <a:chExt cx="4892861" cy="738747"/>
          </a:xfrm>
        </p:grpSpPr>
        <p:sp>
          <p:nvSpPr>
            <p:cNvPr id="376" name="Shape 376"/>
            <p:cNvSpPr/>
            <p:nvPr/>
          </p:nvSpPr>
          <p:spPr>
            <a:xfrm>
              <a:off x="1412766" y="69382"/>
              <a:ext cx="207066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5493"/>
                  </a:solidFill>
                </a:defRPr>
              </a:lvl1pPr>
            </a:lstStyle>
            <a:p>
              <a:pPr/>
              <a:r>
                <a:t>App Data</a:t>
              </a:r>
            </a:p>
          </p:txBody>
        </p:sp>
        <p:sp>
          <p:nvSpPr>
            <p:cNvPr id="377" name="Shape 377"/>
            <p:cNvSpPr/>
            <p:nvPr/>
          </p:nvSpPr>
          <p:spPr>
            <a:xfrm>
              <a:off x="978043" y="0"/>
              <a:ext cx="2940106" cy="738748"/>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78" name="Shape 378"/>
            <p:cNvSpPr/>
            <p:nvPr/>
          </p:nvSpPr>
          <p:spPr>
            <a:xfrm flipH="1" flipV="1">
              <a:off x="-1" y="369373"/>
              <a:ext cx="100309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379" name="Shape 379"/>
            <p:cNvSpPr/>
            <p:nvPr/>
          </p:nvSpPr>
          <p:spPr>
            <a:xfrm>
              <a:off x="3864161" y="317643"/>
              <a:ext cx="102870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381" name="Shape 381"/>
          <p:cNvSpPr/>
          <p:nvPr/>
        </p:nvSpPr>
        <p:spPr>
          <a:xfrm flipV="1">
            <a:off x="3563635" y="2627808"/>
            <a:ext cx="1" cy="6024539"/>
          </a:xfrm>
          <a:prstGeom prst="line">
            <a:avLst/>
          </a:prstGeom>
          <a:ln w="76200">
            <a:solidFill>
              <a:srgbClr val="000000"/>
            </a:solidFill>
            <a:miter lim="400000"/>
          </a:ln>
        </p:spPr>
        <p:txBody>
          <a:bodyPr lIns="50800" tIns="50800" rIns="50800" bIns="50800" anchor="ctr"/>
          <a:lstStyle/>
          <a:p>
            <a:pPr>
              <a:defRPr sz="2400"/>
            </a:pPr>
          </a:p>
        </p:txBody>
      </p:sp>
      <p:grpSp>
        <p:nvGrpSpPr>
          <p:cNvPr id="388" name="Group 388"/>
          <p:cNvGrpSpPr/>
          <p:nvPr/>
        </p:nvGrpSpPr>
        <p:grpSpPr>
          <a:xfrm>
            <a:off x="-688715" y="3002065"/>
            <a:ext cx="13796126" cy="3623021"/>
            <a:chOff x="0" y="0"/>
            <a:chExt cx="13796125" cy="3623020"/>
          </a:xfrm>
        </p:grpSpPr>
        <p:sp>
          <p:nvSpPr>
            <p:cNvPr id="382" name="Shape 382"/>
            <p:cNvSpPr/>
            <p:nvPr/>
          </p:nvSpPr>
          <p:spPr>
            <a:xfrm>
              <a:off x="852183" y="0"/>
              <a:ext cx="306964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Not Encrypted</a:t>
              </a:r>
            </a:p>
          </p:txBody>
        </p:sp>
        <p:sp>
          <p:nvSpPr>
            <p:cNvPr id="383" name="Shape 383"/>
            <p:cNvSpPr/>
            <p:nvPr/>
          </p:nvSpPr>
          <p:spPr>
            <a:xfrm>
              <a:off x="737883" y="1152257"/>
              <a:ext cx="3298241"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Encrypted with</a:t>
              </a:r>
            </a:p>
            <a:p>
              <a:pPr>
                <a:defRPr>
                  <a:solidFill>
                    <a:srgbClr val="008F00"/>
                  </a:solidFill>
                </a:defRPr>
              </a:pPr>
              <a:r>
                <a:t>handshake key</a:t>
              </a:r>
            </a:p>
          </p:txBody>
        </p:sp>
        <p:sp>
          <p:nvSpPr>
            <p:cNvPr id="384" name="Shape 384"/>
            <p:cNvSpPr/>
            <p:nvPr/>
          </p:nvSpPr>
          <p:spPr>
            <a:xfrm>
              <a:off x="586104" y="1015327"/>
              <a:ext cx="13210022" cy="1"/>
            </a:xfrm>
            <a:prstGeom prst="line">
              <a:avLst/>
            </a:prstGeom>
            <a:noFill/>
            <a:ln w="38100" cap="rnd">
              <a:solidFill>
                <a:srgbClr val="008F00"/>
              </a:solidFill>
              <a:custDash>
                <a:ds d="100000" sp="200000"/>
              </a:custDash>
              <a:miter lim="400000"/>
            </a:ln>
            <a:effectLst/>
          </p:spPr>
          <p:txBody>
            <a:bodyPr wrap="square" lIns="50800" tIns="50800" rIns="50800" bIns="50800" numCol="1" anchor="ctr">
              <a:noAutofit/>
            </a:bodyPr>
            <a:lstStyle/>
            <a:p>
              <a:pPr>
                <a:defRPr sz="2400"/>
              </a:pPr>
            </a:p>
          </p:txBody>
        </p:sp>
        <p:sp>
          <p:nvSpPr>
            <p:cNvPr id="385" name="Shape 385"/>
            <p:cNvSpPr/>
            <p:nvPr/>
          </p:nvSpPr>
          <p:spPr>
            <a:xfrm>
              <a:off x="737883" y="2429220"/>
              <a:ext cx="3298241"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Encrypted with</a:t>
              </a:r>
            </a:p>
            <a:p>
              <a:pPr>
                <a:defRPr>
                  <a:solidFill>
                    <a:srgbClr val="005493"/>
                  </a:solidFill>
                </a:defRPr>
              </a:pPr>
              <a:r>
                <a:t>app data key</a:t>
              </a:r>
            </a:p>
          </p:txBody>
        </p:sp>
        <p:sp>
          <p:nvSpPr>
            <p:cNvPr id="386" name="Shape 386"/>
            <p:cNvSpPr/>
            <p:nvPr/>
          </p:nvSpPr>
          <p:spPr>
            <a:xfrm>
              <a:off x="0" y="2358901"/>
              <a:ext cx="13210021" cy="1"/>
            </a:xfrm>
            <a:prstGeom prst="line">
              <a:avLst/>
            </a:prstGeom>
            <a:noFill/>
            <a:ln w="38100" cap="rnd">
              <a:solidFill>
                <a:srgbClr val="005493"/>
              </a:solidFill>
              <a:custDash>
                <a:ds d="100000" sp="200000"/>
              </a:custDash>
              <a:miter lim="400000"/>
            </a:ln>
            <a:effectLst/>
          </p:spPr>
          <p:txBody>
            <a:bodyPr wrap="square" lIns="50800" tIns="50800" rIns="50800" bIns="50800" numCol="1" anchor="ctr">
              <a:noAutofit/>
            </a:bodyPr>
            <a:lstStyle/>
            <a:p>
              <a:pPr>
                <a:defRPr sz="2400"/>
              </a:pPr>
            </a:p>
          </p:txBody>
        </p:sp>
        <p:sp>
          <p:nvSpPr>
            <p:cNvPr id="387" name="Shape 387"/>
            <p:cNvSpPr/>
            <p:nvPr/>
          </p:nvSpPr>
          <p:spPr>
            <a:xfrm>
              <a:off x="264319" y="26940"/>
              <a:ext cx="13210021" cy="1"/>
            </a:xfrm>
            <a:prstGeom prst="line">
              <a:avLst/>
            </a:prstGeom>
            <a:noFill/>
            <a:ln w="38100" cap="rnd">
              <a:solidFill>
                <a:srgbClr val="000000"/>
              </a:solidFill>
              <a:custDash>
                <a:ds d="100000" sp="200000"/>
              </a:custDash>
              <a:miter lim="400000"/>
            </a:ln>
            <a:effectLst/>
          </p:spPr>
          <p:txBody>
            <a:bodyPr wrap="square" lIns="50800" tIns="50800" rIns="50800" bIns="50800" numCol="1" anchor="ctr">
              <a:noAutofit/>
            </a:bodyPr>
            <a:lstStyle/>
            <a:p>
              <a:pPr>
                <a:defRPr sz="2400"/>
              </a:pPr>
            </a:p>
          </p:txBody>
        </p:sp>
      </p:grpSp>
      <p:grpSp>
        <p:nvGrpSpPr>
          <p:cNvPr id="392" name="Group 392"/>
          <p:cNvGrpSpPr/>
          <p:nvPr/>
        </p:nvGrpSpPr>
        <p:grpSpPr>
          <a:xfrm>
            <a:off x="4294961" y="5429386"/>
            <a:ext cx="8953849" cy="654528"/>
            <a:chOff x="0" y="0"/>
            <a:chExt cx="8953847" cy="654526"/>
          </a:xfrm>
        </p:grpSpPr>
        <p:sp>
          <p:nvSpPr>
            <p:cNvPr id="389" name="Shape 389"/>
            <p:cNvSpPr/>
            <p:nvPr/>
          </p:nvSpPr>
          <p:spPr>
            <a:xfrm>
              <a:off x="1059553" y="28726"/>
              <a:ext cx="7894295" cy="58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a:solidFill>
                    <a:srgbClr val="005493"/>
                  </a:solidFill>
                </a:defRPr>
              </a:pPr>
              <a:r>
                <a:t>Encrypt(</a:t>
              </a:r>
              <a:r>
                <a:rPr b="1">
                  <a:solidFill>
                    <a:srgbClr val="929000"/>
                  </a:solidFill>
                  <a:latin typeface="Helvetica"/>
                  <a:ea typeface="Helvetica"/>
                  <a:cs typeface="Helvetica"/>
                  <a:sym typeface="Helvetica"/>
                </a:rPr>
                <a:t>server_key, </a:t>
              </a:r>
              <a:r>
                <a:rPr>
                  <a:solidFill>
                    <a:srgbClr val="942193"/>
                  </a:solidFill>
                </a:rPr>
                <a:t>resumption key</a:t>
              </a:r>
              <a:r>
                <a:t>)</a:t>
              </a:r>
            </a:p>
          </p:txBody>
        </p:sp>
        <p:sp>
          <p:nvSpPr>
            <p:cNvPr id="390" name="Shape 390"/>
            <p:cNvSpPr/>
            <p:nvPr/>
          </p:nvSpPr>
          <p:spPr>
            <a:xfrm>
              <a:off x="1149916" y="0"/>
              <a:ext cx="7596698" cy="654527"/>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91" name="Shape 391"/>
            <p:cNvSpPr/>
            <p:nvPr/>
          </p:nvSpPr>
          <p:spPr>
            <a:xfrm flipH="1" flipV="1">
              <a:off x="0" y="319701"/>
              <a:ext cx="1155802"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393" name="Shape 393"/>
          <p:cNvSpPr/>
          <p:nvPr/>
        </p:nvSpPr>
        <p:spPr>
          <a:xfrm>
            <a:off x="9769816" y="1955800"/>
            <a:ext cx="25043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929000"/>
                </a:solidFill>
                <a:latin typeface="Helvetica"/>
                <a:ea typeface="Helvetica"/>
                <a:cs typeface="Helvetica"/>
                <a:sym typeface="Helvetica"/>
              </a:defRPr>
            </a:lvl1pPr>
          </a:lstStyle>
          <a:p>
            <a:pPr>
              <a:defRPr b="0">
                <a:solidFill>
                  <a:srgbClr val="005493"/>
                </a:solidFill>
                <a:latin typeface="+mn-lt"/>
                <a:ea typeface="+mn-ea"/>
                <a:cs typeface="+mn-cs"/>
                <a:sym typeface="Helvetica Light"/>
              </a:defRPr>
            </a:pPr>
            <a:r>
              <a:rPr b="1">
                <a:solidFill>
                  <a:srgbClr val="929000"/>
                </a:solidFill>
                <a:latin typeface="Helvetica"/>
                <a:ea typeface="Helvetica"/>
                <a:cs typeface="Helvetica"/>
                <a:sym typeface="Helvetica"/>
              </a:rPr>
              <a:t>server_key</a:t>
            </a:r>
          </a:p>
        </p:txBody>
      </p:sp>
      <p:grpSp>
        <p:nvGrpSpPr>
          <p:cNvPr id="396" name="Group 396"/>
          <p:cNvGrpSpPr/>
          <p:nvPr/>
        </p:nvGrpSpPr>
        <p:grpSpPr>
          <a:xfrm>
            <a:off x="1681985" y="6223014"/>
            <a:ext cx="11232707" cy="3216141"/>
            <a:chOff x="0" y="0"/>
            <a:chExt cx="11232705" cy="3216140"/>
          </a:xfrm>
        </p:grpSpPr>
        <p:sp>
          <p:nvSpPr>
            <p:cNvPr id="394" name="Shape 394"/>
            <p:cNvSpPr/>
            <p:nvPr/>
          </p:nvSpPr>
          <p:spPr>
            <a:xfrm>
              <a:off x="0" y="2568433"/>
              <a:ext cx="11232706" cy="6477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Session Ticket = Encrypt(</a:t>
              </a:r>
              <a:r>
                <a:rPr b="1">
                  <a:solidFill>
                    <a:srgbClr val="929000"/>
                  </a:solidFill>
                  <a:latin typeface="Helvetica"/>
                  <a:ea typeface="Helvetica"/>
                  <a:cs typeface="Helvetica"/>
                  <a:sym typeface="Helvetica"/>
                </a:rPr>
                <a:t>server_key, </a:t>
              </a:r>
              <a:r>
                <a:rPr>
                  <a:solidFill>
                    <a:srgbClr val="942193"/>
                  </a:solidFill>
                </a:rPr>
                <a:t>resumption key</a:t>
              </a:r>
              <a:r>
                <a:t>)</a:t>
              </a:r>
            </a:p>
          </p:txBody>
        </p:sp>
        <p:sp>
          <p:nvSpPr>
            <p:cNvPr id="395" name="Shape 395"/>
            <p:cNvSpPr/>
            <p:nvPr/>
          </p:nvSpPr>
          <p:spPr>
            <a:xfrm flipV="1">
              <a:off x="3372194" y="0"/>
              <a:ext cx="1510939" cy="241248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393"/>
                                        </p:tgtEl>
                                        <p:attrNameLst>
                                          <p:attrName>style.visibility</p:attrName>
                                        </p:attrNameLst>
                                      </p:cBhvr>
                                      <p:to>
                                        <p:strVal val="visible"/>
                                      </p:to>
                                    </p:set>
                                    <p:anim calcmode="lin" valueType="num">
                                      <p:cBhvr>
                                        <p:cTn id="7" dur="1000" fill="hold"/>
                                        <p:tgtEl>
                                          <p:spTgt spid="393"/>
                                        </p:tgtEl>
                                        <p:attrNameLst>
                                          <p:attrName>ppt_x</p:attrName>
                                        </p:attrNameLst>
                                      </p:cBhvr>
                                      <p:tavLst>
                                        <p:tav tm="0">
                                          <p:val>
                                            <p:strVal val="0-#ppt_w/2"/>
                                          </p:val>
                                        </p:tav>
                                        <p:tav tm="100000">
                                          <p:val>
                                            <p:strVal val="#ppt_x"/>
                                          </p:val>
                                        </p:tav>
                                      </p:tavLst>
                                    </p:anim>
                                    <p:anim calcmode="lin" valueType="num">
                                      <p:cBhvr>
                                        <p:cTn id="8" dur="1000" fill="hold"/>
                                        <p:tgtEl>
                                          <p:spTgt spid="393"/>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Class="emph" nodeType="afterEffect" presetSubtype="0" presetID="32" grpId="2" repeatCount="2000" fill="hold">
                                  <p:stCondLst>
                                    <p:cond delay="0"/>
                                  </p:stCondLst>
                                  <p:childTnLst>
                                    <p:animRot by="300000">
                                      <p:cBhvr>
                                        <p:cTn id="11" dur="50" fill="hold">
                                          <p:stCondLst>
                                            <p:cond delay="0"/>
                                          </p:stCondLst>
                                        </p:cTn>
                                        <p:tgtEl>
                                          <p:spTgt spid="393"/>
                                        </p:tgtEl>
                                        <p:attrNameLst>
                                          <p:attrName>r</p:attrName>
                                        </p:attrNameLst>
                                      </p:cBhvr>
                                    </p:animRot>
                                    <p:animRot by="-600000">
                                      <p:cBhvr>
                                        <p:cTn id="12" dur="100" fill="hold">
                                          <p:stCondLst>
                                            <p:cond delay="100"/>
                                          </p:stCondLst>
                                        </p:cTn>
                                        <p:tgtEl>
                                          <p:spTgt spid="393"/>
                                        </p:tgtEl>
                                        <p:attrNameLst>
                                          <p:attrName>r</p:attrName>
                                        </p:attrNameLst>
                                      </p:cBhvr>
                                    </p:animRot>
                                    <p:animRot by="600000">
                                      <p:cBhvr>
                                        <p:cTn id="13" dur="100" fill="hold">
                                          <p:stCondLst>
                                            <p:cond delay="200"/>
                                          </p:stCondLst>
                                        </p:cTn>
                                        <p:tgtEl>
                                          <p:spTgt spid="393"/>
                                        </p:tgtEl>
                                        <p:attrNameLst>
                                          <p:attrName>r</p:attrName>
                                        </p:attrNameLst>
                                      </p:cBhvr>
                                    </p:animRot>
                                    <p:animRot by="-600000">
                                      <p:cBhvr>
                                        <p:cTn id="14" dur="100" fill="hold">
                                          <p:stCondLst>
                                            <p:cond delay="300"/>
                                          </p:stCondLst>
                                        </p:cTn>
                                        <p:tgtEl>
                                          <p:spTgt spid="393"/>
                                        </p:tgtEl>
                                        <p:attrNameLst>
                                          <p:attrName>r</p:attrName>
                                        </p:attrNameLst>
                                      </p:cBhvr>
                                    </p:animRot>
                                    <p:animRot by="300000">
                                      <p:cBhvr>
                                        <p:cTn id="15" dur="100" fill="hold">
                                          <p:stCondLst>
                                            <p:cond delay="400"/>
                                          </p:stCondLst>
                                        </p:cTn>
                                        <p:tgtEl>
                                          <p:spTgt spid="39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3" fill="hold">
                                  <p:stCondLst>
                                    <p:cond delay="0"/>
                                  </p:stCondLst>
                                  <p:iterate type="el" backwards="0">
                                    <p:tmAbs val="0"/>
                                  </p:iterate>
                                  <p:childTnLst>
                                    <p:set>
                                      <p:cBhvr>
                                        <p:cTn id="19" fill="hold"/>
                                        <p:tgtEl>
                                          <p:spTgt spid="39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4" fill="hold">
                                  <p:stCondLst>
                                    <p:cond delay="0"/>
                                  </p:stCondLst>
                                  <p:iterate type="el" backwards="0">
                                    <p:tmAbs val="0"/>
                                  </p:iterate>
                                  <p:childTnLst>
                                    <p:set>
                                      <p:cBhvr>
                                        <p:cTn id="23" fill="hold"/>
                                        <p:tgtEl>
                                          <p:spTgt spid="38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5" fill="hold">
                                  <p:stCondLst>
                                    <p:cond delay="0"/>
                                  </p:stCondLst>
                                  <p:iterate type="el" backwards="0">
                                    <p:tmAbs val="0"/>
                                  </p:iterate>
                                  <p:childTnLst>
                                    <p:set>
                                      <p:cBhvr>
                                        <p:cTn id="27" fill="hold"/>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1"/>
      <p:bldP build="whole" bldLvl="1" animBg="1" rev="0" advAuto="0" spid="393" grpId="2"/>
      <p:bldP build="whole" bldLvl="1" animBg="1" rev="0" advAuto="0" spid="392" grpId="3"/>
      <p:bldP build="whole" bldLvl="1" animBg="1" rev="0" advAuto="0" spid="380" grpId="4"/>
      <p:bldP build="whole" bldLvl="1" animBg="1" rev="0" advAuto="0" spid="396" grpId="5"/>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lvl1pPr defTabSz="525779">
              <a:defRPr sz="7200"/>
            </a:lvl1pPr>
          </a:lstStyle>
          <a:p>
            <a:pPr/>
            <a:r>
              <a:t>TLS 1.3 Resumption Contd</a:t>
            </a:r>
          </a:p>
        </p:txBody>
      </p:sp>
      <p:sp>
        <p:nvSpPr>
          <p:cNvPr id="401" name="Shape 401"/>
          <p:cNvSpPr/>
          <p:nvPr/>
        </p:nvSpPr>
        <p:spPr>
          <a:xfrm>
            <a:off x="5000137"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402" name="Shape 402"/>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sp>
        <p:nvSpPr>
          <p:cNvPr id="403" name="Shape 403"/>
          <p:cNvSpPr/>
          <p:nvPr/>
        </p:nvSpPr>
        <p:spPr>
          <a:xfrm>
            <a:off x="141955" y="2442514"/>
            <a:ext cx="311266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Key Schedule</a:t>
            </a:r>
          </a:p>
        </p:txBody>
      </p:sp>
      <p:sp>
        <p:nvSpPr>
          <p:cNvPr id="404" name="Shape 404"/>
          <p:cNvSpPr/>
          <p:nvPr/>
        </p:nvSpPr>
        <p:spPr>
          <a:xfrm flipV="1">
            <a:off x="3563635" y="2627808"/>
            <a:ext cx="1" cy="7513790"/>
          </a:xfrm>
          <a:prstGeom prst="line">
            <a:avLst/>
          </a:prstGeom>
          <a:ln w="76200">
            <a:solidFill>
              <a:srgbClr val="000000"/>
            </a:solidFill>
            <a:miter lim="400000"/>
          </a:ln>
        </p:spPr>
        <p:txBody>
          <a:bodyPr lIns="50800" tIns="50800" rIns="50800" bIns="50800" anchor="ctr"/>
          <a:lstStyle/>
          <a:p>
            <a:pPr>
              <a:defRPr sz="2400"/>
            </a:pPr>
          </a:p>
        </p:txBody>
      </p:sp>
      <p:pic>
        <p:nvPicPr>
          <p:cNvPr id="405" name=""/>
          <p:cNvPicPr>
            <a:picLocks noChangeAspect="0"/>
          </p:cNvPicPr>
          <p:nvPr/>
        </p:nvPicPr>
        <p:blipFill>
          <a:blip r:embed="rId3">
            <a:extLst/>
          </a:blip>
          <a:stretch>
            <a:fillRect/>
          </a:stretch>
        </p:blipFill>
        <p:spPr>
          <a:xfrm>
            <a:off x="-23473" y="4389539"/>
            <a:ext cx="13094890" cy="76201"/>
          </a:xfrm>
          <a:prstGeom prst="rect">
            <a:avLst/>
          </a:prstGeom>
        </p:spPr>
      </p:pic>
      <p:grpSp>
        <p:nvGrpSpPr>
          <p:cNvPr id="410" name="Group 410"/>
          <p:cNvGrpSpPr/>
          <p:nvPr/>
        </p:nvGrpSpPr>
        <p:grpSpPr>
          <a:xfrm>
            <a:off x="3478391" y="4604661"/>
            <a:ext cx="5542159" cy="1235148"/>
            <a:chOff x="0" y="0"/>
            <a:chExt cx="5542157" cy="1235146"/>
          </a:xfrm>
        </p:grpSpPr>
        <p:sp>
          <p:nvSpPr>
            <p:cNvPr id="407" name="Shape 407"/>
            <p:cNvSpPr/>
            <p:nvPr/>
          </p:nvSpPr>
          <p:spPr>
            <a:xfrm>
              <a:off x="4059832" y="617572"/>
              <a:ext cx="1482326"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08" name="Shape 408"/>
            <p:cNvSpPr/>
            <p:nvPr/>
          </p:nvSpPr>
          <p:spPr>
            <a:xfrm>
              <a:off x="0" y="21202"/>
              <a:ext cx="4398388" cy="11927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Hello, Session Tix</a:t>
              </a:r>
            </a:p>
          </p:txBody>
        </p:sp>
        <p:sp>
          <p:nvSpPr>
            <p:cNvPr id="409" name="Shape 409"/>
            <p:cNvSpPr/>
            <p:nvPr/>
          </p:nvSpPr>
          <p:spPr>
            <a:xfrm>
              <a:off x="256846" y="0"/>
              <a:ext cx="3884696" cy="1235147"/>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415" name="Group 415"/>
          <p:cNvGrpSpPr/>
          <p:nvPr/>
        </p:nvGrpSpPr>
        <p:grpSpPr>
          <a:xfrm>
            <a:off x="9116963" y="5385265"/>
            <a:ext cx="3303726" cy="1388078"/>
            <a:chOff x="0" y="0"/>
            <a:chExt cx="3303724" cy="1388077"/>
          </a:xfrm>
        </p:grpSpPr>
        <p:sp>
          <p:nvSpPr>
            <p:cNvPr id="411" name="Shape 411"/>
            <p:cNvSpPr/>
            <p:nvPr/>
          </p:nvSpPr>
          <p:spPr>
            <a:xfrm>
              <a:off x="1068423" y="29242"/>
              <a:ext cx="2235302" cy="1358836"/>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412" name="Shape 412"/>
            <p:cNvSpPr/>
            <p:nvPr/>
          </p:nvSpPr>
          <p:spPr>
            <a:xfrm>
              <a:off x="1608173" y="0"/>
              <a:ext cx="115580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Hello</a:t>
              </a:r>
            </a:p>
          </p:txBody>
        </p:sp>
        <p:sp>
          <p:nvSpPr>
            <p:cNvPr id="413" name="Shape 413"/>
            <p:cNvSpPr/>
            <p:nvPr/>
          </p:nvSpPr>
          <p:spPr>
            <a:xfrm>
              <a:off x="1336211" y="718279"/>
              <a:ext cx="184205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942193"/>
                  </a:solidFill>
                </a:defRPr>
              </a:lvl1pPr>
            </a:lstStyle>
            <a:p>
              <a:pPr/>
              <a:r>
                <a:t>Finished</a:t>
              </a:r>
            </a:p>
          </p:txBody>
        </p:sp>
        <p:sp>
          <p:nvSpPr>
            <p:cNvPr id="414" name="Shape 414"/>
            <p:cNvSpPr/>
            <p:nvPr/>
          </p:nvSpPr>
          <p:spPr>
            <a:xfrm flipH="1" flipV="1">
              <a:off x="0" y="708659"/>
              <a:ext cx="102870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18" name="Group 418"/>
          <p:cNvGrpSpPr/>
          <p:nvPr/>
        </p:nvGrpSpPr>
        <p:grpSpPr>
          <a:xfrm>
            <a:off x="-81038" y="5385265"/>
            <a:ext cx="13210021" cy="711168"/>
            <a:chOff x="0" y="0"/>
            <a:chExt cx="13210020" cy="711167"/>
          </a:xfrm>
        </p:grpSpPr>
        <p:sp>
          <p:nvSpPr>
            <p:cNvPr id="416" name="Shape 416"/>
            <p:cNvSpPr/>
            <p:nvPr/>
          </p:nvSpPr>
          <p:spPr>
            <a:xfrm>
              <a:off x="266077" y="0"/>
              <a:ext cx="30696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Not Encrypted</a:t>
              </a:r>
            </a:p>
          </p:txBody>
        </p:sp>
        <p:sp>
          <p:nvSpPr>
            <p:cNvPr id="417" name="Shape 417"/>
            <p:cNvSpPr/>
            <p:nvPr/>
          </p:nvSpPr>
          <p:spPr>
            <a:xfrm>
              <a:off x="0" y="711167"/>
              <a:ext cx="13210021" cy="1"/>
            </a:xfrm>
            <a:prstGeom prst="line">
              <a:avLst/>
            </a:prstGeom>
            <a:noFill/>
            <a:ln w="38100" cap="rnd">
              <a:solidFill>
                <a:srgbClr val="942193"/>
              </a:solidFill>
              <a:custDash>
                <a:ds d="100000" sp="200000"/>
              </a:custDash>
              <a:miter lim="400000"/>
            </a:ln>
            <a:effectLst/>
          </p:spPr>
          <p:txBody>
            <a:bodyPr wrap="square" lIns="50800" tIns="50800" rIns="50800" bIns="50800" numCol="1" anchor="ctr">
              <a:noAutofit/>
            </a:bodyPr>
            <a:lstStyle/>
            <a:p>
              <a:pPr>
                <a:defRPr sz="2400"/>
              </a:pPr>
            </a:p>
          </p:txBody>
        </p:sp>
      </p:grpSp>
      <p:sp>
        <p:nvSpPr>
          <p:cNvPr id="419" name="Shape 419"/>
          <p:cNvSpPr/>
          <p:nvPr/>
        </p:nvSpPr>
        <p:spPr>
          <a:xfrm>
            <a:off x="-133027" y="5978729"/>
            <a:ext cx="3662630"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Encrypted with</a:t>
            </a:r>
          </a:p>
          <a:p>
            <a:pPr>
              <a:defRPr>
                <a:solidFill>
                  <a:srgbClr val="942193"/>
                </a:solidFill>
              </a:defRPr>
            </a:pPr>
            <a:r>
              <a:t>key derived from</a:t>
            </a:r>
          </a:p>
          <a:p>
            <a:pPr>
              <a:defRPr>
                <a:solidFill>
                  <a:srgbClr val="942193"/>
                </a:solidFill>
              </a:defRPr>
            </a:pPr>
            <a:r>
              <a:t>resumption key</a:t>
            </a:r>
          </a:p>
        </p:txBody>
      </p:sp>
      <p:sp>
        <p:nvSpPr>
          <p:cNvPr id="420" name="Shape 420"/>
          <p:cNvSpPr/>
          <p:nvPr/>
        </p:nvSpPr>
        <p:spPr>
          <a:xfrm>
            <a:off x="3970286" y="3142977"/>
            <a:ext cx="7203187"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First Session exchanged</a:t>
            </a:r>
          </a:p>
          <a:p>
            <a:pPr>
              <a:defRPr>
                <a:solidFill>
                  <a:srgbClr val="942193"/>
                </a:solidFill>
              </a:defRPr>
            </a:pPr>
            <a:r>
              <a:t>Resumption Key </a:t>
            </a:r>
            <a:r>
              <a:rPr>
                <a:solidFill>
                  <a:srgbClr val="000000"/>
                </a:solidFill>
              </a:rPr>
              <a:t>within Session Tix</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4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0" grpId="1"/>
      <p:bldP build="whole" bldLvl="1" animBg="1" rev="0" advAuto="0" spid="405" grpId="2"/>
      <p:bldP build="whole" bldLvl="1" animBg="1" rev="0" advAuto="0" spid="415" grpId="4"/>
      <p:bldP build="whole" bldLvl="1" animBg="1" rev="0" advAuto="0" spid="410" grpId="3"/>
      <p:bldP build="whole" bldLvl="1" animBg="1" rev="0" advAuto="0" spid="418" grpId="5"/>
      <p:bldP build="whole" bldLvl="1" animBg="1" rev="0" advAuto="0" spid="419" grpId="6"/>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defTabSz="496570">
              <a:defRPr sz="6800"/>
            </a:lvl1pPr>
          </a:lstStyle>
          <a:p>
            <a:pPr/>
            <a:r>
              <a:t>Security Properties We Want</a:t>
            </a:r>
          </a:p>
        </p:txBody>
      </p:sp>
      <p:sp>
        <p:nvSpPr>
          <p:cNvPr id="129" name="Shape 129"/>
          <p:cNvSpPr/>
          <p:nvPr>
            <p:ph type="body" idx="1"/>
          </p:nvPr>
        </p:nvSpPr>
        <p:spPr>
          <a:prstGeom prst="rect">
            <a:avLst/>
          </a:prstGeom>
        </p:spPr>
        <p:txBody>
          <a:bodyPr/>
          <a:lstStyle>
            <a:lvl1pPr>
              <a:defRPr b="1">
                <a:latin typeface="Helvetica"/>
                <a:ea typeface="Helvetica"/>
                <a:cs typeface="Helvetica"/>
                <a:sym typeface="Helvetica"/>
              </a:defRPr>
            </a:lvl1pPr>
            <a:lvl2pPr>
              <a:buChar char="➡"/>
            </a:lvl2pPr>
          </a:lstStyle>
          <a:p>
            <a:pPr/>
            <a:r>
              <a:t>Confidentiality</a:t>
            </a:r>
          </a:p>
          <a:p>
            <a:pPr lvl="1"/>
            <a:r>
              <a:t>Only the communicating parties can read messages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lvl1pPr defTabSz="519937">
              <a:defRPr sz="7119"/>
            </a:lvl1pPr>
          </a:lstStyle>
          <a:p>
            <a:pPr/>
            <a:r>
              <a:t>Key Schedule: Resumption</a:t>
            </a:r>
          </a:p>
        </p:txBody>
      </p:sp>
      <p:grpSp>
        <p:nvGrpSpPr>
          <p:cNvPr id="427" name="Group 427"/>
          <p:cNvGrpSpPr/>
          <p:nvPr/>
        </p:nvGrpSpPr>
        <p:grpSpPr>
          <a:xfrm>
            <a:off x="205494" y="2008259"/>
            <a:ext cx="2248943" cy="647701"/>
            <a:chOff x="0" y="0"/>
            <a:chExt cx="2248941" cy="647700"/>
          </a:xfrm>
        </p:grpSpPr>
        <p:sp>
          <p:nvSpPr>
            <p:cNvPr id="425" name="Shape 425"/>
            <p:cNvSpPr/>
            <p:nvPr/>
          </p:nvSpPr>
          <p:spPr>
            <a:xfrm>
              <a:off x="0" y="0"/>
              <a:ext cx="22489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Session 1</a:t>
              </a:r>
            </a:p>
          </p:txBody>
        </p:sp>
        <p:sp>
          <p:nvSpPr>
            <p:cNvPr id="426" name="Shape 426"/>
            <p:cNvSpPr/>
            <p:nvPr/>
          </p:nvSpPr>
          <p:spPr>
            <a:xfrm>
              <a:off x="182677" y="633138"/>
              <a:ext cx="188358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432" name="Group 432"/>
          <p:cNvGrpSpPr/>
          <p:nvPr/>
        </p:nvGrpSpPr>
        <p:grpSpPr>
          <a:xfrm>
            <a:off x="-45045" y="5818447"/>
            <a:ext cx="13094890" cy="830769"/>
            <a:chOff x="-38100" y="-38100"/>
            <a:chExt cx="13094889" cy="830767"/>
          </a:xfrm>
        </p:grpSpPr>
        <p:pic>
          <p:nvPicPr>
            <p:cNvPr id="428" name=""/>
            <p:cNvPicPr>
              <a:picLocks noChangeAspect="0"/>
            </p:cNvPicPr>
            <p:nvPr/>
          </p:nvPicPr>
          <p:blipFill>
            <a:blip r:embed="rId3">
              <a:extLst/>
            </a:blip>
            <a:stretch>
              <a:fillRect/>
            </a:stretch>
          </p:blipFill>
          <p:spPr>
            <a:xfrm>
              <a:off x="-38100" y="-38100"/>
              <a:ext cx="13094890" cy="76200"/>
            </a:xfrm>
            <a:prstGeom prst="rect">
              <a:avLst/>
            </a:prstGeom>
            <a:effectLst/>
          </p:spPr>
        </p:pic>
        <p:sp>
          <p:nvSpPr>
            <p:cNvPr id="430" name="Shape 430"/>
            <p:cNvSpPr/>
            <p:nvPr/>
          </p:nvSpPr>
          <p:spPr>
            <a:xfrm>
              <a:off x="212438" y="144967"/>
              <a:ext cx="224894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Session 2</a:t>
              </a:r>
            </a:p>
          </p:txBody>
        </p:sp>
        <p:sp>
          <p:nvSpPr>
            <p:cNvPr id="431" name="Shape 431"/>
            <p:cNvSpPr/>
            <p:nvPr/>
          </p:nvSpPr>
          <p:spPr>
            <a:xfrm>
              <a:off x="395116" y="778105"/>
              <a:ext cx="188358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437" name="Group 437"/>
          <p:cNvGrpSpPr/>
          <p:nvPr/>
        </p:nvGrpSpPr>
        <p:grpSpPr>
          <a:xfrm>
            <a:off x="63300" y="3320936"/>
            <a:ext cx="6137687" cy="773532"/>
            <a:chOff x="0" y="0"/>
            <a:chExt cx="6137685" cy="773531"/>
          </a:xfrm>
        </p:grpSpPr>
        <p:sp>
          <p:nvSpPr>
            <p:cNvPr id="433" name="Shape 433"/>
            <p:cNvSpPr/>
            <p:nvPr/>
          </p:nvSpPr>
          <p:spPr>
            <a:xfrm>
              <a:off x="-1" y="94373"/>
              <a:ext cx="3012035"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“0000000000”</a:t>
              </a:r>
            </a:p>
          </p:txBody>
        </p:sp>
        <p:sp>
          <p:nvSpPr>
            <p:cNvPr id="434" name="Shape 434"/>
            <p:cNvSpPr/>
            <p:nvPr/>
          </p:nvSpPr>
          <p:spPr>
            <a:xfrm>
              <a:off x="4354774"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35" name="Shape 435"/>
            <p:cNvSpPr/>
            <p:nvPr/>
          </p:nvSpPr>
          <p:spPr>
            <a:xfrm>
              <a:off x="3097101" y="418223"/>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36" name="Shape 436"/>
            <p:cNvSpPr/>
            <p:nvPr/>
          </p:nvSpPr>
          <p:spPr>
            <a:xfrm>
              <a:off x="5728225" y="386765"/>
              <a:ext cx="4094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41" name="Group 441"/>
          <p:cNvGrpSpPr/>
          <p:nvPr/>
        </p:nvGrpSpPr>
        <p:grpSpPr>
          <a:xfrm>
            <a:off x="5414918" y="2008259"/>
            <a:ext cx="3019807" cy="2117667"/>
            <a:chOff x="0" y="0"/>
            <a:chExt cx="3019805" cy="2117666"/>
          </a:xfrm>
        </p:grpSpPr>
        <p:sp>
          <p:nvSpPr>
            <p:cNvPr id="438" name="Shape 438"/>
            <p:cNvSpPr/>
            <p:nvPr/>
          </p:nvSpPr>
          <p:spPr>
            <a:xfrm>
              <a:off x="874902" y="1344135"/>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39" name="Shape 439"/>
            <p:cNvSpPr/>
            <p:nvPr/>
          </p:nvSpPr>
          <p:spPr>
            <a:xfrm>
              <a:off x="0" y="0"/>
              <a:ext cx="301980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Shared Secret</a:t>
              </a:r>
            </a:p>
          </p:txBody>
        </p:sp>
        <p:sp>
          <p:nvSpPr>
            <p:cNvPr id="440" name="Shape 440"/>
            <p:cNvSpPr/>
            <p:nvPr/>
          </p:nvSpPr>
          <p:spPr>
            <a:xfrm flipH="1">
              <a:off x="1509902" y="677295"/>
              <a:ext cx="1" cy="6477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44" name="Group 444"/>
          <p:cNvGrpSpPr/>
          <p:nvPr/>
        </p:nvGrpSpPr>
        <p:grpSpPr>
          <a:xfrm>
            <a:off x="7649884" y="2008259"/>
            <a:ext cx="4758064" cy="1700467"/>
            <a:chOff x="0" y="0"/>
            <a:chExt cx="4758063" cy="1700466"/>
          </a:xfrm>
        </p:grpSpPr>
        <p:sp>
          <p:nvSpPr>
            <p:cNvPr id="442" name="Shape 442"/>
            <p:cNvSpPr/>
            <p:nvPr/>
          </p:nvSpPr>
          <p:spPr>
            <a:xfrm>
              <a:off x="1391242" y="0"/>
              <a:ext cx="336682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Handshake Key</a:t>
              </a:r>
            </a:p>
          </p:txBody>
        </p:sp>
        <p:sp>
          <p:nvSpPr>
            <p:cNvPr id="443" name="Shape 443"/>
            <p:cNvSpPr/>
            <p:nvPr/>
          </p:nvSpPr>
          <p:spPr>
            <a:xfrm flipV="1">
              <a:off x="0" y="677296"/>
              <a:ext cx="1262379" cy="102317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47" name="Group 447"/>
          <p:cNvGrpSpPr/>
          <p:nvPr/>
        </p:nvGrpSpPr>
        <p:grpSpPr>
          <a:xfrm>
            <a:off x="7652196" y="3320936"/>
            <a:ext cx="2534983" cy="773532"/>
            <a:chOff x="0" y="0"/>
            <a:chExt cx="2534981" cy="773531"/>
          </a:xfrm>
        </p:grpSpPr>
        <p:sp>
          <p:nvSpPr>
            <p:cNvPr id="445" name="Shape 445"/>
            <p:cNvSpPr/>
            <p:nvPr/>
          </p:nvSpPr>
          <p:spPr>
            <a:xfrm>
              <a:off x="1264981"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46" name="Shape 446"/>
            <p:cNvSpPr/>
            <p:nvPr/>
          </p:nvSpPr>
          <p:spPr>
            <a:xfrm>
              <a:off x="0" y="418338"/>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50" name="Group 450"/>
          <p:cNvGrpSpPr/>
          <p:nvPr/>
        </p:nvGrpSpPr>
        <p:grpSpPr>
          <a:xfrm>
            <a:off x="8507573" y="4230606"/>
            <a:ext cx="4433927" cy="1533542"/>
            <a:chOff x="0" y="0"/>
            <a:chExt cx="4433925" cy="1533540"/>
          </a:xfrm>
        </p:grpSpPr>
        <p:sp>
          <p:nvSpPr>
            <p:cNvPr id="448" name="Shape 448"/>
            <p:cNvSpPr/>
            <p:nvPr/>
          </p:nvSpPr>
          <p:spPr>
            <a:xfrm>
              <a:off x="0" y="885840"/>
              <a:ext cx="443392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5493"/>
                  </a:solidFill>
                </a:defRPr>
              </a:lvl1pPr>
            </a:lstStyle>
            <a:p>
              <a:pPr/>
              <a:r>
                <a:t>Application Data Key</a:t>
              </a:r>
            </a:p>
          </p:txBody>
        </p:sp>
        <p:sp>
          <p:nvSpPr>
            <p:cNvPr id="449" name="Shape 449"/>
            <p:cNvSpPr/>
            <p:nvPr/>
          </p:nvSpPr>
          <p:spPr>
            <a:xfrm>
              <a:off x="1119169" y="-1"/>
              <a:ext cx="641063" cy="76615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451" name="Shape 451"/>
          <p:cNvSpPr/>
          <p:nvPr/>
        </p:nvSpPr>
        <p:spPr>
          <a:xfrm>
            <a:off x="4262096" y="5109123"/>
            <a:ext cx="34683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42193"/>
                </a:solidFill>
              </a:defRPr>
            </a:lvl1pPr>
          </a:lstStyle>
          <a:p>
            <a:pPr/>
            <a:r>
              <a:t>Resumption Key</a:t>
            </a:r>
          </a:p>
        </p:txBody>
      </p:sp>
      <p:sp>
        <p:nvSpPr>
          <p:cNvPr id="452" name="Shape 452"/>
          <p:cNvSpPr/>
          <p:nvPr/>
        </p:nvSpPr>
        <p:spPr>
          <a:xfrm flipH="1">
            <a:off x="7052661" y="4285462"/>
            <a:ext cx="2367576" cy="807398"/>
          </a:xfrm>
          <a:prstGeom prst="line">
            <a:avLst/>
          </a:prstGeom>
          <a:ln w="25400">
            <a:solidFill>
              <a:srgbClr val="000000"/>
            </a:solidFill>
            <a:miter lim="400000"/>
            <a:tailEnd type="triangle"/>
          </a:ln>
        </p:spPr>
        <p:txBody>
          <a:bodyPr lIns="50800" tIns="50800" rIns="50800" bIns="50800" anchor="ctr"/>
          <a:lstStyle/>
          <a:p>
            <a:pPr>
              <a:defRPr sz="2400"/>
            </a:pPr>
          </a:p>
        </p:txBody>
      </p:sp>
      <p:grpSp>
        <p:nvGrpSpPr>
          <p:cNvPr id="457" name="Group 457"/>
          <p:cNvGrpSpPr/>
          <p:nvPr/>
        </p:nvGrpSpPr>
        <p:grpSpPr>
          <a:xfrm>
            <a:off x="3582049" y="7268950"/>
            <a:ext cx="3977773" cy="804990"/>
            <a:chOff x="0" y="0"/>
            <a:chExt cx="3977771" cy="804989"/>
          </a:xfrm>
        </p:grpSpPr>
        <p:sp>
          <p:nvSpPr>
            <p:cNvPr id="453" name="Shape 453"/>
            <p:cNvSpPr/>
            <p:nvPr/>
          </p:nvSpPr>
          <p:spPr>
            <a:xfrm>
              <a:off x="836025"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54" name="Shape 454"/>
            <p:cNvSpPr/>
            <p:nvPr/>
          </p:nvSpPr>
          <p:spPr>
            <a:xfrm>
              <a:off x="2707771" y="31457"/>
              <a:ext cx="1270001" cy="77353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55" name="Shape 455"/>
            <p:cNvSpPr/>
            <p:nvPr/>
          </p:nvSpPr>
          <p:spPr>
            <a:xfrm>
              <a:off x="0" y="418223"/>
              <a:ext cx="75095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56" name="Shape 456"/>
            <p:cNvSpPr/>
            <p:nvPr/>
          </p:nvSpPr>
          <p:spPr>
            <a:xfrm>
              <a:off x="2209476" y="386765"/>
              <a:ext cx="4094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60" name="Group 460"/>
          <p:cNvGrpSpPr/>
          <p:nvPr/>
        </p:nvGrpSpPr>
        <p:grpSpPr>
          <a:xfrm>
            <a:off x="7649884" y="5956272"/>
            <a:ext cx="4758064" cy="1700468"/>
            <a:chOff x="0" y="0"/>
            <a:chExt cx="4758063" cy="1700466"/>
          </a:xfrm>
        </p:grpSpPr>
        <p:sp>
          <p:nvSpPr>
            <p:cNvPr id="458" name="Shape 458"/>
            <p:cNvSpPr/>
            <p:nvPr/>
          </p:nvSpPr>
          <p:spPr>
            <a:xfrm>
              <a:off x="1391242" y="0"/>
              <a:ext cx="336682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9193"/>
                  </a:solidFill>
                </a:defRPr>
              </a:lvl1pPr>
            </a:lstStyle>
            <a:p>
              <a:pPr/>
              <a:r>
                <a:t>Handshake Key</a:t>
              </a:r>
            </a:p>
          </p:txBody>
        </p:sp>
        <p:sp>
          <p:nvSpPr>
            <p:cNvPr id="459" name="Shape 459"/>
            <p:cNvSpPr/>
            <p:nvPr/>
          </p:nvSpPr>
          <p:spPr>
            <a:xfrm flipV="1">
              <a:off x="0" y="677296"/>
              <a:ext cx="1262379" cy="102317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63" name="Group 463"/>
          <p:cNvGrpSpPr/>
          <p:nvPr/>
        </p:nvGrpSpPr>
        <p:grpSpPr>
          <a:xfrm>
            <a:off x="7652196" y="7268950"/>
            <a:ext cx="2534983" cy="773532"/>
            <a:chOff x="0" y="0"/>
            <a:chExt cx="2534981" cy="773531"/>
          </a:xfrm>
        </p:grpSpPr>
        <p:sp>
          <p:nvSpPr>
            <p:cNvPr id="461" name="Shape 461"/>
            <p:cNvSpPr/>
            <p:nvPr/>
          </p:nvSpPr>
          <p:spPr>
            <a:xfrm>
              <a:off x="1264981"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62" name="Shape 462"/>
            <p:cNvSpPr/>
            <p:nvPr/>
          </p:nvSpPr>
          <p:spPr>
            <a:xfrm>
              <a:off x="0" y="418338"/>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68" name="Group 468"/>
          <p:cNvGrpSpPr/>
          <p:nvPr/>
        </p:nvGrpSpPr>
        <p:grpSpPr>
          <a:xfrm>
            <a:off x="4262096" y="8178619"/>
            <a:ext cx="8679404" cy="1533542"/>
            <a:chOff x="0" y="0"/>
            <a:chExt cx="8679403" cy="1533541"/>
          </a:xfrm>
        </p:grpSpPr>
        <p:sp>
          <p:nvSpPr>
            <p:cNvPr id="464" name="Shape 464"/>
            <p:cNvSpPr/>
            <p:nvPr/>
          </p:nvSpPr>
          <p:spPr>
            <a:xfrm>
              <a:off x="4245477" y="885841"/>
              <a:ext cx="4433927"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531B93"/>
                  </a:solidFill>
                </a:defRPr>
              </a:lvl1pPr>
            </a:lstStyle>
            <a:p>
              <a:pPr/>
              <a:r>
                <a:t>Application Data Key</a:t>
              </a:r>
            </a:p>
          </p:txBody>
        </p:sp>
        <p:sp>
          <p:nvSpPr>
            <p:cNvPr id="465" name="Shape 465"/>
            <p:cNvSpPr/>
            <p:nvPr/>
          </p:nvSpPr>
          <p:spPr>
            <a:xfrm>
              <a:off x="-1" y="878517"/>
              <a:ext cx="346832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600"/>
                  </a:solidFill>
                </a:defRPr>
              </a:lvl1pPr>
            </a:lstStyle>
            <a:p>
              <a:pPr/>
              <a:r>
                <a:t>Resumption Key</a:t>
              </a:r>
            </a:p>
          </p:txBody>
        </p:sp>
        <p:sp>
          <p:nvSpPr>
            <p:cNvPr id="466" name="Shape 466"/>
            <p:cNvSpPr/>
            <p:nvPr/>
          </p:nvSpPr>
          <p:spPr>
            <a:xfrm>
              <a:off x="5364647" y="-1"/>
              <a:ext cx="641063" cy="76615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67" name="Shape 467"/>
            <p:cNvSpPr/>
            <p:nvPr/>
          </p:nvSpPr>
          <p:spPr>
            <a:xfrm flipH="1">
              <a:off x="2790565" y="54856"/>
              <a:ext cx="2367575" cy="80739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469" name="Shape 469"/>
          <p:cNvSpPr/>
          <p:nvPr/>
        </p:nvSpPr>
        <p:spPr>
          <a:xfrm flipH="1">
            <a:off x="2556121" y="5861339"/>
            <a:ext cx="2508042" cy="130788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4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452"/>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8" fill="hold">
                                  <p:stCondLst>
                                    <p:cond delay="0"/>
                                  </p:stCondLst>
                                  <p:iterate type="el" backwards="0">
                                    <p:tmAbs val="0"/>
                                  </p:iterate>
                                  <p:childTnLst>
                                    <p:set>
                                      <p:cBhvr>
                                        <p:cTn id="33" fill="hold"/>
                                        <p:tgtEl>
                                          <p:spTgt spid="45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9" fill="hold">
                                  <p:stCondLst>
                                    <p:cond delay="0"/>
                                  </p:stCondLst>
                                  <p:iterate type="el" backwards="0">
                                    <p:tmAbs val="0"/>
                                  </p:iterate>
                                  <p:childTnLst>
                                    <p:set>
                                      <p:cBhvr>
                                        <p:cTn id="37" fill="hold"/>
                                        <p:tgtEl>
                                          <p:spTgt spid="43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0" fill="hold">
                                  <p:stCondLst>
                                    <p:cond delay="0"/>
                                  </p:stCondLst>
                                  <p:iterate type="el" backwards="0">
                                    <p:tmAbs val="0"/>
                                  </p:iterate>
                                  <p:childTnLst>
                                    <p:set>
                                      <p:cBhvr>
                                        <p:cTn id="41" fill="hold"/>
                                        <p:tgtEl>
                                          <p:spTgt spid="46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path" nodeType="clickEffect" presetSubtype="0" presetID="-1" grpId="11" accel="50000" decel="50000" fill="hold">
                                  <p:stCondLst>
                                    <p:cond delay="0"/>
                                  </p:stCondLst>
                                  <p:childTnLst>
                                    <p:animMotion path="M 0.000000 0.000000 L -0.320425 0.227964" origin="layout" pathEditMode="relative">
                                      <p:cBhvr>
                                        <p:cTn id="45" dur="1000" fill="hold"/>
                                        <p:tgtEl>
                                          <p:spTgt spid="451"/>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2" fill="hold">
                                  <p:stCondLst>
                                    <p:cond delay="0"/>
                                  </p:stCondLst>
                                  <p:iterate type="el" backwards="0">
                                    <p:tmAbs val="0"/>
                                  </p:iterate>
                                  <p:childTnLst>
                                    <p:set>
                                      <p:cBhvr>
                                        <p:cTn id="49" fill="hold"/>
                                        <p:tgtEl>
                                          <p:spTgt spid="45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13" fill="hold">
                                  <p:stCondLst>
                                    <p:cond delay="0"/>
                                  </p:stCondLst>
                                  <p:iterate type="el" backwards="0">
                                    <p:tmAbs val="0"/>
                                  </p:iterate>
                                  <p:childTnLst>
                                    <p:set>
                                      <p:cBhvr>
                                        <p:cTn id="53" fill="hold"/>
                                        <p:tgtEl>
                                          <p:spTgt spid="46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4" fill="hold">
                                  <p:stCondLst>
                                    <p:cond delay="0"/>
                                  </p:stCondLst>
                                  <p:iterate type="el" backwards="0">
                                    <p:tmAbs val="0"/>
                                  </p:iterate>
                                  <p:childTnLst>
                                    <p:set>
                                      <p:cBhvr>
                                        <p:cTn id="57" fill="hold"/>
                                        <p:tgtEl>
                                          <p:spTgt spid="46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15" fill="hold">
                                  <p:stCondLst>
                                    <p:cond delay="0"/>
                                  </p:stCondLst>
                                  <p:iterate type="el" backwards="0">
                                    <p:tmAbs val="0"/>
                                  </p:iterate>
                                  <p:childTnLst>
                                    <p:set>
                                      <p:cBhvr>
                                        <p:cTn id="61" fill="hold"/>
                                        <p:tgtEl>
                                          <p:spTgt spid="4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8" grpId="15"/>
      <p:bldP build="whole" bldLvl="1" animBg="1" rev="0" advAuto="0" spid="460" grpId="13"/>
      <p:bldP build="whole" bldLvl="1" animBg="1" rev="0" advAuto="0" spid="432" grpId="9"/>
      <p:bldP build="whole" bldLvl="1" animBg="1" rev="0" advAuto="0" spid="457" grpId="12"/>
      <p:bldP build="whole" bldLvl="1" animBg="1" rev="0" advAuto="0" spid="447" grpId="5"/>
      <p:bldP build="whole" bldLvl="1" animBg="1" rev="0" advAuto="0" spid="441" grpId="3"/>
      <p:bldP build="whole" bldLvl="1" animBg="1" rev="0" advAuto="0" spid="469" grpId="10"/>
      <p:bldP build="whole" bldLvl="1" animBg="1" rev="0" advAuto="0" spid="451" grpId="8"/>
      <p:bldP build="whole" bldLvl="1" animBg="1" rev="0" advAuto="0" spid="444" grpId="4"/>
      <p:bldP build="whole" bldLvl="1" animBg="1" rev="0" advAuto="0" spid="450" grpId="6"/>
      <p:bldP build="whole" bldLvl="1" animBg="1" rev="0" advAuto="0" spid="437" grpId="2"/>
      <p:bldP build="whole" bldLvl="1" animBg="1" rev="0" advAuto="0" spid="452" grpId="7"/>
      <p:bldP build="whole" bldLvl="1" animBg="1" rev="0" advAuto="0" spid="427" grpId="1"/>
      <p:bldP build="whole" bldLvl="1" animBg="1" rev="0" advAuto="0" spid="463" grpId="14"/>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title"/>
          </p:nvPr>
        </p:nvSpPr>
        <p:spPr>
          <a:prstGeom prst="rect">
            <a:avLst/>
          </a:prstGeom>
        </p:spPr>
        <p:txBody>
          <a:bodyPr/>
          <a:lstStyle>
            <a:lvl1pPr defTabSz="519937">
              <a:defRPr sz="7119"/>
            </a:lvl1pPr>
          </a:lstStyle>
          <a:p>
            <a:pPr/>
            <a:r>
              <a:t>Key Schedule: Resumption</a:t>
            </a:r>
          </a:p>
        </p:txBody>
      </p:sp>
      <p:grpSp>
        <p:nvGrpSpPr>
          <p:cNvPr id="476" name="Group 476"/>
          <p:cNvGrpSpPr/>
          <p:nvPr/>
        </p:nvGrpSpPr>
        <p:grpSpPr>
          <a:xfrm>
            <a:off x="205494" y="2008259"/>
            <a:ext cx="2248943" cy="647701"/>
            <a:chOff x="0" y="0"/>
            <a:chExt cx="2248941" cy="647700"/>
          </a:xfrm>
        </p:grpSpPr>
        <p:sp>
          <p:nvSpPr>
            <p:cNvPr id="474" name="Shape 474"/>
            <p:cNvSpPr/>
            <p:nvPr/>
          </p:nvSpPr>
          <p:spPr>
            <a:xfrm>
              <a:off x="0" y="0"/>
              <a:ext cx="22489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Session 1</a:t>
              </a:r>
            </a:p>
          </p:txBody>
        </p:sp>
        <p:sp>
          <p:nvSpPr>
            <p:cNvPr id="475" name="Shape 475"/>
            <p:cNvSpPr/>
            <p:nvPr/>
          </p:nvSpPr>
          <p:spPr>
            <a:xfrm>
              <a:off x="182677" y="633138"/>
              <a:ext cx="188358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481" name="Group 481"/>
          <p:cNvGrpSpPr/>
          <p:nvPr/>
        </p:nvGrpSpPr>
        <p:grpSpPr>
          <a:xfrm>
            <a:off x="-45045" y="5818447"/>
            <a:ext cx="13094890" cy="830769"/>
            <a:chOff x="-38100" y="-38100"/>
            <a:chExt cx="13094889" cy="830767"/>
          </a:xfrm>
        </p:grpSpPr>
        <p:pic>
          <p:nvPicPr>
            <p:cNvPr id="477" name=""/>
            <p:cNvPicPr>
              <a:picLocks noChangeAspect="0"/>
            </p:cNvPicPr>
            <p:nvPr/>
          </p:nvPicPr>
          <p:blipFill>
            <a:blip r:embed="rId2">
              <a:extLst/>
            </a:blip>
            <a:stretch>
              <a:fillRect/>
            </a:stretch>
          </p:blipFill>
          <p:spPr>
            <a:xfrm>
              <a:off x="-38100" y="-38100"/>
              <a:ext cx="13094890" cy="76200"/>
            </a:xfrm>
            <a:prstGeom prst="rect">
              <a:avLst/>
            </a:prstGeom>
            <a:effectLst/>
          </p:spPr>
        </p:pic>
        <p:sp>
          <p:nvSpPr>
            <p:cNvPr id="479" name="Shape 479"/>
            <p:cNvSpPr/>
            <p:nvPr/>
          </p:nvSpPr>
          <p:spPr>
            <a:xfrm>
              <a:off x="212438" y="144967"/>
              <a:ext cx="224894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Session 2</a:t>
              </a:r>
            </a:p>
          </p:txBody>
        </p:sp>
        <p:sp>
          <p:nvSpPr>
            <p:cNvPr id="480" name="Shape 480"/>
            <p:cNvSpPr/>
            <p:nvPr/>
          </p:nvSpPr>
          <p:spPr>
            <a:xfrm>
              <a:off x="395116" y="778105"/>
              <a:ext cx="188358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486" name="Group 486"/>
          <p:cNvGrpSpPr/>
          <p:nvPr/>
        </p:nvGrpSpPr>
        <p:grpSpPr>
          <a:xfrm>
            <a:off x="63300" y="3320936"/>
            <a:ext cx="6137687" cy="773532"/>
            <a:chOff x="0" y="0"/>
            <a:chExt cx="6137685" cy="773531"/>
          </a:xfrm>
        </p:grpSpPr>
        <p:sp>
          <p:nvSpPr>
            <p:cNvPr id="482" name="Shape 482"/>
            <p:cNvSpPr/>
            <p:nvPr/>
          </p:nvSpPr>
          <p:spPr>
            <a:xfrm>
              <a:off x="-1" y="94373"/>
              <a:ext cx="3012035"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“0000000000”</a:t>
              </a:r>
            </a:p>
          </p:txBody>
        </p:sp>
        <p:sp>
          <p:nvSpPr>
            <p:cNvPr id="483" name="Shape 483"/>
            <p:cNvSpPr/>
            <p:nvPr/>
          </p:nvSpPr>
          <p:spPr>
            <a:xfrm>
              <a:off x="4354774"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84" name="Shape 484"/>
            <p:cNvSpPr/>
            <p:nvPr/>
          </p:nvSpPr>
          <p:spPr>
            <a:xfrm>
              <a:off x="3097101" y="418223"/>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485" name="Shape 485"/>
            <p:cNvSpPr/>
            <p:nvPr/>
          </p:nvSpPr>
          <p:spPr>
            <a:xfrm>
              <a:off x="5728225" y="386765"/>
              <a:ext cx="4094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90" name="Group 490"/>
          <p:cNvGrpSpPr/>
          <p:nvPr/>
        </p:nvGrpSpPr>
        <p:grpSpPr>
          <a:xfrm>
            <a:off x="5414918" y="2008259"/>
            <a:ext cx="3019807" cy="2117667"/>
            <a:chOff x="0" y="0"/>
            <a:chExt cx="3019805" cy="2117666"/>
          </a:xfrm>
        </p:grpSpPr>
        <p:sp>
          <p:nvSpPr>
            <p:cNvPr id="487" name="Shape 487"/>
            <p:cNvSpPr/>
            <p:nvPr/>
          </p:nvSpPr>
          <p:spPr>
            <a:xfrm>
              <a:off x="874902" y="1344135"/>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88" name="Shape 488"/>
            <p:cNvSpPr/>
            <p:nvPr/>
          </p:nvSpPr>
          <p:spPr>
            <a:xfrm>
              <a:off x="0" y="0"/>
              <a:ext cx="301980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Shared Secret</a:t>
              </a:r>
            </a:p>
          </p:txBody>
        </p:sp>
        <p:sp>
          <p:nvSpPr>
            <p:cNvPr id="489" name="Shape 489"/>
            <p:cNvSpPr/>
            <p:nvPr/>
          </p:nvSpPr>
          <p:spPr>
            <a:xfrm flipH="1">
              <a:off x="1509902" y="677295"/>
              <a:ext cx="1" cy="6477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93" name="Group 493"/>
          <p:cNvGrpSpPr/>
          <p:nvPr/>
        </p:nvGrpSpPr>
        <p:grpSpPr>
          <a:xfrm>
            <a:off x="7649884" y="2008259"/>
            <a:ext cx="4758064" cy="1700467"/>
            <a:chOff x="0" y="0"/>
            <a:chExt cx="4758063" cy="1700466"/>
          </a:xfrm>
        </p:grpSpPr>
        <p:sp>
          <p:nvSpPr>
            <p:cNvPr id="491" name="Shape 491"/>
            <p:cNvSpPr/>
            <p:nvPr/>
          </p:nvSpPr>
          <p:spPr>
            <a:xfrm>
              <a:off x="1391242" y="0"/>
              <a:ext cx="336682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Handshake Key</a:t>
              </a:r>
            </a:p>
          </p:txBody>
        </p:sp>
        <p:sp>
          <p:nvSpPr>
            <p:cNvPr id="492" name="Shape 492"/>
            <p:cNvSpPr/>
            <p:nvPr/>
          </p:nvSpPr>
          <p:spPr>
            <a:xfrm flipV="1">
              <a:off x="0" y="677296"/>
              <a:ext cx="1262379" cy="102317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96" name="Group 496"/>
          <p:cNvGrpSpPr/>
          <p:nvPr/>
        </p:nvGrpSpPr>
        <p:grpSpPr>
          <a:xfrm>
            <a:off x="7652196" y="3320936"/>
            <a:ext cx="2534983" cy="773532"/>
            <a:chOff x="0" y="0"/>
            <a:chExt cx="2534981" cy="773531"/>
          </a:xfrm>
        </p:grpSpPr>
        <p:sp>
          <p:nvSpPr>
            <p:cNvPr id="494" name="Shape 494"/>
            <p:cNvSpPr/>
            <p:nvPr/>
          </p:nvSpPr>
          <p:spPr>
            <a:xfrm>
              <a:off x="1264981"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495" name="Shape 495"/>
            <p:cNvSpPr/>
            <p:nvPr/>
          </p:nvSpPr>
          <p:spPr>
            <a:xfrm>
              <a:off x="0" y="418338"/>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499" name="Group 499"/>
          <p:cNvGrpSpPr/>
          <p:nvPr/>
        </p:nvGrpSpPr>
        <p:grpSpPr>
          <a:xfrm>
            <a:off x="8507573" y="4230606"/>
            <a:ext cx="4433927" cy="1533542"/>
            <a:chOff x="0" y="0"/>
            <a:chExt cx="4433925" cy="1533540"/>
          </a:xfrm>
        </p:grpSpPr>
        <p:sp>
          <p:nvSpPr>
            <p:cNvPr id="497" name="Shape 497"/>
            <p:cNvSpPr/>
            <p:nvPr/>
          </p:nvSpPr>
          <p:spPr>
            <a:xfrm>
              <a:off x="0" y="885840"/>
              <a:ext cx="443392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5493"/>
                  </a:solidFill>
                </a:defRPr>
              </a:lvl1pPr>
            </a:lstStyle>
            <a:p>
              <a:pPr/>
              <a:r>
                <a:t>Application Data Key</a:t>
              </a:r>
            </a:p>
          </p:txBody>
        </p:sp>
        <p:sp>
          <p:nvSpPr>
            <p:cNvPr id="498" name="Shape 498"/>
            <p:cNvSpPr/>
            <p:nvPr/>
          </p:nvSpPr>
          <p:spPr>
            <a:xfrm>
              <a:off x="1119169" y="-1"/>
              <a:ext cx="641063" cy="76615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500" name="Shape 500"/>
          <p:cNvSpPr/>
          <p:nvPr/>
        </p:nvSpPr>
        <p:spPr>
          <a:xfrm>
            <a:off x="4262096" y="5109123"/>
            <a:ext cx="34683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42193"/>
                </a:solidFill>
              </a:defRPr>
            </a:lvl1pPr>
          </a:lstStyle>
          <a:p>
            <a:pPr/>
            <a:r>
              <a:t>Resumption Key</a:t>
            </a:r>
          </a:p>
        </p:txBody>
      </p:sp>
      <p:sp>
        <p:nvSpPr>
          <p:cNvPr id="501" name="Shape 501"/>
          <p:cNvSpPr/>
          <p:nvPr/>
        </p:nvSpPr>
        <p:spPr>
          <a:xfrm flipH="1">
            <a:off x="7052661" y="4285462"/>
            <a:ext cx="2367576" cy="807398"/>
          </a:xfrm>
          <a:prstGeom prst="line">
            <a:avLst/>
          </a:prstGeom>
          <a:ln w="25400">
            <a:solidFill>
              <a:srgbClr val="000000"/>
            </a:solidFill>
            <a:miter lim="400000"/>
            <a:tailEnd type="triangle"/>
          </a:ln>
        </p:spPr>
        <p:txBody>
          <a:bodyPr lIns="50800" tIns="50800" rIns="50800" bIns="50800" anchor="ctr"/>
          <a:lstStyle/>
          <a:p>
            <a:pPr>
              <a:defRPr sz="2400"/>
            </a:pPr>
          </a:p>
        </p:txBody>
      </p:sp>
      <p:grpSp>
        <p:nvGrpSpPr>
          <p:cNvPr id="506" name="Group 506"/>
          <p:cNvGrpSpPr/>
          <p:nvPr/>
        </p:nvGrpSpPr>
        <p:grpSpPr>
          <a:xfrm>
            <a:off x="3582049" y="7268950"/>
            <a:ext cx="3977773" cy="804990"/>
            <a:chOff x="0" y="0"/>
            <a:chExt cx="3977771" cy="804989"/>
          </a:xfrm>
        </p:grpSpPr>
        <p:sp>
          <p:nvSpPr>
            <p:cNvPr id="502" name="Shape 502"/>
            <p:cNvSpPr/>
            <p:nvPr/>
          </p:nvSpPr>
          <p:spPr>
            <a:xfrm>
              <a:off x="836025"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03" name="Shape 503"/>
            <p:cNvSpPr/>
            <p:nvPr/>
          </p:nvSpPr>
          <p:spPr>
            <a:xfrm>
              <a:off x="2707771" y="31457"/>
              <a:ext cx="1270001" cy="77353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04" name="Shape 504"/>
            <p:cNvSpPr/>
            <p:nvPr/>
          </p:nvSpPr>
          <p:spPr>
            <a:xfrm>
              <a:off x="0" y="418223"/>
              <a:ext cx="75095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505" name="Shape 505"/>
            <p:cNvSpPr/>
            <p:nvPr/>
          </p:nvSpPr>
          <p:spPr>
            <a:xfrm>
              <a:off x="2209476" y="386765"/>
              <a:ext cx="4094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09" name="Group 509"/>
          <p:cNvGrpSpPr/>
          <p:nvPr/>
        </p:nvGrpSpPr>
        <p:grpSpPr>
          <a:xfrm>
            <a:off x="7649884" y="5956272"/>
            <a:ext cx="4758064" cy="1700468"/>
            <a:chOff x="0" y="0"/>
            <a:chExt cx="4758063" cy="1700466"/>
          </a:xfrm>
        </p:grpSpPr>
        <p:sp>
          <p:nvSpPr>
            <p:cNvPr id="507" name="Shape 507"/>
            <p:cNvSpPr/>
            <p:nvPr/>
          </p:nvSpPr>
          <p:spPr>
            <a:xfrm>
              <a:off x="1391242" y="0"/>
              <a:ext cx="336682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9193"/>
                  </a:solidFill>
                </a:defRPr>
              </a:lvl1pPr>
            </a:lstStyle>
            <a:p>
              <a:pPr/>
              <a:r>
                <a:t>Handshake Key</a:t>
              </a:r>
            </a:p>
          </p:txBody>
        </p:sp>
        <p:sp>
          <p:nvSpPr>
            <p:cNvPr id="508" name="Shape 508"/>
            <p:cNvSpPr/>
            <p:nvPr/>
          </p:nvSpPr>
          <p:spPr>
            <a:xfrm flipV="1">
              <a:off x="0" y="677296"/>
              <a:ext cx="1262379" cy="102317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12" name="Group 512"/>
          <p:cNvGrpSpPr/>
          <p:nvPr/>
        </p:nvGrpSpPr>
        <p:grpSpPr>
          <a:xfrm>
            <a:off x="7652196" y="7268950"/>
            <a:ext cx="2534983" cy="773532"/>
            <a:chOff x="0" y="0"/>
            <a:chExt cx="2534981" cy="773531"/>
          </a:xfrm>
        </p:grpSpPr>
        <p:sp>
          <p:nvSpPr>
            <p:cNvPr id="510" name="Shape 510"/>
            <p:cNvSpPr/>
            <p:nvPr/>
          </p:nvSpPr>
          <p:spPr>
            <a:xfrm>
              <a:off x="1264981"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11" name="Shape 511"/>
            <p:cNvSpPr/>
            <p:nvPr/>
          </p:nvSpPr>
          <p:spPr>
            <a:xfrm>
              <a:off x="0" y="418338"/>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17" name="Group 517"/>
          <p:cNvGrpSpPr/>
          <p:nvPr/>
        </p:nvGrpSpPr>
        <p:grpSpPr>
          <a:xfrm>
            <a:off x="4262096" y="8178619"/>
            <a:ext cx="8679404" cy="1533542"/>
            <a:chOff x="0" y="0"/>
            <a:chExt cx="8679403" cy="1533541"/>
          </a:xfrm>
        </p:grpSpPr>
        <p:sp>
          <p:nvSpPr>
            <p:cNvPr id="513" name="Shape 513"/>
            <p:cNvSpPr/>
            <p:nvPr/>
          </p:nvSpPr>
          <p:spPr>
            <a:xfrm>
              <a:off x="4245477" y="885841"/>
              <a:ext cx="4433927"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531B93"/>
                  </a:solidFill>
                </a:defRPr>
              </a:lvl1pPr>
            </a:lstStyle>
            <a:p>
              <a:pPr/>
              <a:r>
                <a:t>Application Data Key</a:t>
              </a:r>
            </a:p>
          </p:txBody>
        </p:sp>
        <p:sp>
          <p:nvSpPr>
            <p:cNvPr id="514" name="Shape 514"/>
            <p:cNvSpPr/>
            <p:nvPr/>
          </p:nvSpPr>
          <p:spPr>
            <a:xfrm>
              <a:off x="-1" y="878517"/>
              <a:ext cx="346832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600"/>
                  </a:solidFill>
                </a:defRPr>
              </a:lvl1pPr>
            </a:lstStyle>
            <a:p>
              <a:pPr/>
              <a:r>
                <a:t>Resumption Key</a:t>
              </a:r>
            </a:p>
          </p:txBody>
        </p:sp>
        <p:sp>
          <p:nvSpPr>
            <p:cNvPr id="515" name="Shape 515"/>
            <p:cNvSpPr/>
            <p:nvPr/>
          </p:nvSpPr>
          <p:spPr>
            <a:xfrm>
              <a:off x="5364647" y="-1"/>
              <a:ext cx="641063" cy="76615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516" name="Shape 516"/>
            <p:cNvSpPr/>
            <p:nvPr/>
          </p:nvSpPr>
          <p:spPr>
            <a:xfrm flipH="1">
              <a:off x="2790565" y="54856"/>
              <a:ext cx="2367575" cy="80739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518" name="Shape 518"/>
          <p:cNvSpPr/>
          <p:nvPr/>
        </p:nvSpPr>
        <p:spPr>
          <a:xfrm flipH="1">
            <a:off x="2556121" y="5861339"/>
            <a:ext cx="2508042" cy="130788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519" name="Shape 519"/>
          <p:cNvSpPr/>
          <p:nvPr/>
        </p:nvSpPr>
        <p:spPr>
          <a:xfrm>
            <a:off x="21355" y="7347594"/>
            <a:ext cx="346832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42193"/>
                </a:solidFill>
              </a:defRPr>
            </a:lvl1pPr>
          </a:lstStyle>
          <a:p>
            <a:pPr/>
            <a:r>
              <a:t>Resumption Key</a:t>
            </a:r>
          </a:p>
        </p:txBody>
      </p:sp>
      <p:sp>
        <p:nvSpPr>
          <p:cNvPr id="520" name="Shape 520"/>
          <p:cNvSpPr/>
          <p:nvPr/>
        </p:nvSpPr>
        <p:spPr>
          <a:xfrm>
            <a:off x="-17370" y="1910752"/>
            <a:ext cx="5515686" cy="3898189"/>
          </a:xfrm>
          <a:prstGeom prst="rect">
            <a:avLst/>
          </a:prstGeom>
          <a:solidFill>
            <a:srgbClr val="FFFFFF">
              <a:alpha val="94047"/>
            </a:srgbClr>
          </a:solidFill>
          <a:ln w="12700">
            <a:miter lim="400000"/>
          </a:ln>
        </p:spPr>
        <p:txBody>
          <a:bodyPr lIns="50800" tIns="50800" rIns="50800" bIns="50800" anchor="ctr"/>
          <a:lstStyle/>
          <a:p>
            <a:pPr>
              <a:defRPr sz="2400">
                <a:solidFill>
                  <a:srgbClr val="FFFFFF"/>
                </a:solidFill>
              </a:defRPr>
            </a:pPr>
          </a:p>
        </p:txBody>
      </p:sp>
      <p:sp>
        <p:nvSpPr>
          <p:cNvPr id="521" name="Shape 521"/>
          <p:cNvSpPr/>
          <p:nvPr/>
        </p:nvSpPr>
        <p:spPr>
          <a:xfrm>
            <a:off x="6359795" y="6321058"/>
            <a:ext cx="1130053"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r>
              <a:rPr b="1">
                <a:latin typeface="Helvetica"/>
                <a:ea typeface="Helvetica"/>
                <a:cs typeface="Helvetica"/>
                <a:sym typeface="Helvetica"/>
              </a:rPr>
              <a:t>?</a:t>
            </a:r>
            <a:r>
              <a:t>?</a:t>
            </a:r>
            <a:r>
              <a:rPr b="1">
                <a:latin typeface="Helvetica"/>
                <a:ea typeface="Helvetica"/>
                <a:cs typeface="Helvetica"/>
                <a:sym typeface="Helvetica"/>
              </a:rPr>
              <a:t>?</a:t>
            </a:r>
          </a:p>
        </p:txBody>
      </p:sp>
      <p:sp>
        <p:nvSpPr>
          <p:cNvPr id="522" name="Shape 522"/>
          <p:cNvSpPr/>
          <p:nvPr/>
        </p:nvSpPr>
        <p:spPr>
          <a:xfrm>
            <a:off x="8514938" y="1854912"/>
            <a:ext cx="5515686" cy="3898188"/>
          </a:xfrm>
          <a:prstGeom prst="rect">
            <a:avLst/>
          </a:prstGeom>
          <a:solidFill>
            <a:srgbClr val="FFFFFF">
              <a:alpha val="94318"/>
            </a:srgbClr>
          </a:solidFill>
          <a:ln w="12700">
            <a:miter lim="400000"/>
          </a:ln>
        </p:spPr>
        <p:txBody>
          <a:bodyPr lIns="50800" tIns="50800" rIns="50800" bIns="50800" anchor="ctr"/>
          <a:lstStyle/>
          <a:p>
            <a:pPr>
              <a:defRPr sz="2400">
                <a:solidFill>
                  <a:srgbClr val="FFFFFF"/>
                </a:solidFill>
              </a:defRPr>
            </a:pPr>
          </a:p>
        </p:txBody>
      </p:sp>
      <p:sp>
        <p:nvSpPr>
          <p:cNvPr id="523" name="Shape 523"/>
          <p:cNvSpPr/>
          <p:nvPr/>
        </p:nvSpPr>
        <p:spPr>
          <a:xfrm>
            <a:off x="3965947" y="4173373"/>
            <a:ext cx="5515686" cy="1582120"/>
          </a:xfrm>
          <a:prstGeom prst="rect">
            <a:avLst/>
          </a:prstGeom>
          <a:solidFill>
            <a:srgbClr val="FFFFFF">
              <a:alpha val="93987"/>
            </a:srgbClr>
          </a:solidFill>
          <a:ln w="12700">
            <a:miter lim="400000"/>
          </a:ln>
        </p:spPr>
        <p:txBody>
          <a:bodyPr lIns="50800" tIns="50800" rIns="50800" bIns="50800" anchor="ctr"/>
          <a:lstStyle/>
          <a:p>
            <a:pPr>
              <a:defRPr sz="2400">
                <a:solidFill>
                  <a:srgbClr val="FFFFFF"/>
                </a:solidFill>
              </a:defRPr>
            </a:pPr>
          </a:p>
        </p:txBody>
      </p:sp>
      <p:sp>
        <p:nvSpPr>
          <p:cNvPr id="524" name="Shape 524"/>
          <p:cNvSpPr/>
          <p:nvPr/>
        </p:nvSpPr>
        <p:spPr>
          <a:xfrm>
            <a:off x="4166978" y="1945980"/>
            <a:ext cx="5515686" cy="2488899"/>
          </a:xfrm>
          <a:prstGeom prst="rect">
            <a:avLst/>
          </a:prstGeom>
          <a:solidFill>
            <a:srgbClr val="FFFFFF">
              <a:alpha val="93987"/>
            </a:srgbClr>
          </a:solidFill>
          <a:ln w="12700">
            <a:miter lim="400000"/>
          </a:ln>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ID="9" grpId="1" fill="hold">
                                  <p:stCondLst>
                                    <p:cond delay="0"/>
                                  </p:stCondLst>
                                  <p:childTnLst>
                                    <p:set>
                                      <p:cBhvr>
                                        <p:cTn id="6" dur="indefinite" fill="hold"/>
                                        <p:tgtEl>
                                          <p:spTgt spid="524"/>
                                        </p:tgtEl>
                                        <p:attrNameLst>
                                          <p:attrName>style.opacity</p:attrName>
                                        </p:attrNameLst>
                                      </p:cBhvr>
                                      <p:to>
                                        <p:strVal val="0.23"/>
                                      </p:to>
                                    </p:set>
                                    <p:animEffect filter="image" prLst="opacity: 0.23; ">
                                      <p:cBhvr>
                                        <p:cTn id="7" dur="indefinite" fill="hold"/>
                                        <p:tgtEl>
                                          <p:spTgt spid="52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521"/>
                                        </p:tgtEl>
                                        <p:attrNameLst>
                                          <p:attrName>style.visibility</p:attrName>
                                        </p:attrNameLst>
                                      </p:cBhvr>
                                      <p:to>
                                        <p:strVal val="visible"/>
                                      </p:to>
                                    </p:set>
                                    <p:anim calcmode="lin" valueType="num">
                                      <p:cBhvr>
                                        <p:cTn id="12" dur="1000" fill="hold"/>
                                        <p:tgtEl>
                                          <p:spTgt spid="521"/>
                                        </p:tgtEl>
                                        <p:attrNameLst>
                                          <p:attrName>ppt_x</p:attrName>
                                        </p:attrNameLst>
                                      </p:cBhvr>
                                      <p:tavLst>
                                        <p:tav tm="0">
                                          <p:val>
                                            <p:strVal val="#ppt_x"/>
                                          </p:val>
                                        </p:tav>
                                        <p:tav tm="100000">
                                          <p:val>
                                            <p:strVal val="#ppt_x"/>
                                          </p:val>
                                        </p:tav>
                                      </p:tavLst>
                                    </p:anim>
                                    <p:anim calcmode="lin" valueType="num">
                                      <p:cBhvr>
                                        <p:cTn id="13" dur="1000" fill="hold"/>
                                        <p:tgtEl>
                                          <p:spTgt spid="521"/>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mph" nodeType="clickEffect" presetSubtype="0" presetID="32" grpId="3" repeatCount="8000" fill="hold">
                                  <p:stCondLst>
                                    <p:cond delay="0"/>
                                  </p:stCondLst>
                                  <p:childTnLst>
                                    <p:animRot by="300000">
                                      <p:cBhvr>
                                        <p:cTn id="17" dur="25" fill="hold">
                                          <p:stCondLst>
                                            <p:cond delay="0"/>
                                          </p:stCondLst>
                                        </p:cTn>
                                        <p:tgtEl>
                                          <p:spTgt spid="519"/>
                                        </p:tgtEl>
                                        <p:attrNameLst>
                                          <p:attrName>r</p:attrName>
                                        </p:attrNameLst>
                                      </p:cBhvr>
                                    </p:animRot>
                                    <p:animRot by="-600000">
                                      <p:cBhvr>
                                        <p:cTn id="18" dur="50" fill="hold">
                                          <p:stCondLst>
                                            <p:cond delay="50"/>
                                          </p:stCondLst>
                                        </p:cTn>
                                        <p:tgtEl>
                                          <p:spTgt spid="519"/>
                                        </p:tgtEl>
                                        <p:attrNameLst>
                                          <p:attrName>r</p:attrName>
                                        </p:attrNameLst>
                                      </p:cBhvr>
                                    </p:animRot>
                                    <p:animRot by="600000">
                                      <p:cBhvr>
                                        <p:cTn id="19" dur="50" fill="hold">
                                          <p:stCondLst>
                                            <p:cond delay="100"/>
                                          </p:stCondLst>
                                        </p:cTn>
                                        <p:tgtEl>
                                          <p:spTgt spid="519"/>
                                        </p:tgtEl>
                                        <p:attrNameLst>
                                          <p:attrName>r</p:attrName>
                                        </p:attrNameLst>
                                      </p:cBhvr>
                                    </p:animRot>
                                    <p:animRot by="-600000">
                                      <p:cBhvr>
                                        <p:cTn id="20" dur="50" fill="hold">
                                          <p:stCondLst>
                                            <p:cond delay="150"/>
                                          </p:stCondLst>
                                        </p:cTn>
                                        <p:tgtEl>
                                          <p:spTgt spid="519"/>
                                        </p:tgtEl>
                                        <p:attrNameLst>
                                          <p:attrName>r</p:attrName>
                                        </p:attrNameLst>
                                      </p:cBhvr>
                                    </p:animRot>
                                    <p:animRot by="300000">
                                      <p:cBhvr>
                                        <p:cTn id="21" dur="50" fill="hold">
                                          <p:stCondLst>
                                            <p:cond delay="200"/>
                                          </p:stCondLst>
                                        </p:cTn>
                                        <p:tgtEl>
                                          <p:spTgt spid="51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9" grpId="3"/>
      <p:bldP build="whole" bldLvl="1" animBg="1" rev="0" advAuto="0" spid="524" grpId="1"/>
      <p:bldP build="whole" bldLvl="1" animBg="1" rev="0" advAuto="0" spid="521" grpId="2"/>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title"/>
          </p:nvPr>
        </p:nvSpPr>
        <p:spPr>
          <a:prstGeom prst="rect">
            <a:avLst/>
          </a:prstGeom>
        </p:spPr>
        <p:txBody>
          <a:bodyPr/>
          <a:lstStyle/>
          <a:p>
            <a:pPr/>
            <a:r>
              <a:t>TLS 1.3 Resumption FS</a:t>
            </a:r>
          </a:p>
        </p:txBody>
      </p:sp>
      <p:sp>
        <p:nvSpPr>
          <p:cNvPr id="527" name="Shape 527"/>
          <p:cNvSpPr/>
          <p:nvPr/>
        </p:nvSpPr>
        <p:spPr>
          <a:xfrm>
            <a:off x="5000137"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528" name="Shape 528"/>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sp>
        <p:nvSpPr>
          <p:cNvPr id="529" name="Shape 529"/>
          <p:cNvSpPr/>
          <p:nvPr/>
        </p:nvSpPr>
        <p:spPr>
          <a:xfrm>
            <a:off x="141955" y="2442514"/>
            <a:ext cx="311266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Key Schedule</a:t>
            </a:r>
          </a:p>
        </p:txBody>
      </p:sp>
      <p:sp>
        <p:nvSpPr>
          <p:cNvPr id="530" name="Shape 530"/>
          <p:cNvSpPr/>
          <p:nvPr/>
        </p:nvSpPr>
        <p:spPr>
          <a:xfrm flipV="1">
            <a:off x="3563635" y="2627808"/>
            <a:ext cx="1" cy="7513790"/>
          </a:xfrm>
          <a:prstGeom prst="line">
            <a:avLst/>
          </a:prstGeom>
          <a:ln w="76200">
            <a:solidFill>
              <a:srgbClr val="000000"/>
            </a:solidFill>
            <a:miter lim="400000"/>
          </a:ln>
        </p:spPr>
        <p:txBody>
          <a:bodyPr lIns="50800" tIns="50800" rIns="50800" bIns="50800" anchor="ctr"/>
          <a:lstStyle/>
          <a:p>
            <a:pPr>
              <a:defRPr sz="2400"/>
            </a:pPr>
          </a:p>
        </p:txBody>
      </p:sp>
      <p:pic>
        <p:nvPicPr>
          <p:cNvPr id="531" name=""/>
          <p:cNvPicPr>
            <a:picLocks noChangeAspect="0"/>
          </p:cNvPicPr>
          <p:nvPr/>
        </p:nvPicPr>
        <p:blipFill>
          <a:blip r:embed="rId2">
            <a:extLst/>
          </a:blip>
          <a:stretch>
            <a:fillRect/>
          </a:stretch>
        </p:blipFill>
        <p:spPr>
          <a:xfrm>
            <a:off x="-23473" y="4389539"/>
            <a:ext cx="13094890" cy="76201"/>
          </a:xfrm>
          <a:prstGeom prst="rect">
            <a:avLst/>
          </a:prstGeom>
        </p:spPr>
      </p:pic>
      <p:grpSp>
        <p:nvGrpSpPr>
          <p:cNvPr id="536" name="Group 536"/>
          <p:cNvGrpSpPr/>
          <p:nvPr/>
        </p:nvGrpSpPr>
        <p:grpSpPr>
          <a:xfrm>
            <a:off x="3549694" y="4604661"/>
            <a:ext cx="5399552" cy="1203366"/>
            <a:chOff x="0" y="0"/>
            <a:chExt cx="5399551" cy="1203364"/>
          </a:xfrm>
        </p:grpSpPr>
        <p:sp>
          <p:nvSpPr>
            <p:cNvPr id="533" name="Shape 533"/>
            <p:cNvSpPr/>
            <p:nvPr/>
          </p:nvSpPr>
          <p:spPr>
            <a:xfrm>
              <a:off x="3955368" y="601681"/>
              <a:ext cx="144418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534" name="Shape 534"/>
            <p:cNvSpPr/>
            <p:nvPr/>
          </p:nvSpPr>
          <p:spPr>
            <a:xfrm>
              <a:off x="0" y="20656"/>
              <a:ext cx="4285212" cy="1162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Hello, Session Tix</a:t>
              </a:r>
            </a:p>
            <a:p>
              <a:pPr/>
              <a:r>
                <a:t>DHc</a:t>
              </a:r>
            </a:p>
          </p:txBody>
        </p:sp>
        <p:sp>
          <p:nvSpPr>
            <p:cNvPr id="535" name="Shape 535"/>
            <p:cNvSpPr/>
            <p:nvPr/>
          </p:nvSpPr>
          <p:spPr>
            <a:xfrm>
              <a:off x="250237" y="0"/>
              <a:ext cx="3784739" cy="1203365"/>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541" name="Group 541"/>
          <p:cNvGrpSpPr/>
          <p:nvPr/>
        </p:nvGrpSpPr>
        <p:grpSpPr>
          <a:xfrm>
            <a:off x="9116963" y="5385265"/>
            <a:ext cx="3335476" cy="1388078"/>
            <a:chOff x="0" y="0"/>
            <a:chExt cx="3335475" cy="1388077"/>
          </a:xfrm>
        </p:grpSpPr>
        <p:sp>
          <p:nvSpPr>
            <p:cNvPr id="537" name="Shape 537"/>
            <p:cNvSpPr/>
            <p:nvPr/>
          </p:nvSpPr>
          <p:spPr>
            <a:xfrm>
              <a:off x="1068423" y="29242"/>
              <a:ext cx="2235302" cy="1358836"/>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538" name="Shape 538"/>
            <p:cNvSpPr/>
            <p:nvPr/>
          </p:nvSpPr>
          <p:spPr>
            <a:xfrm>
              <a:off x="1036673" y="0"/>
              <a:ext cx="229880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Hello, DHs</a:t>
              </a:r>
            </a:p>
          </p:txBody>
        </p:sp>
        <p:sp>
          <p:nvSpPr>
            <p:cNvPr id="539" name="Shape 539"/>
            <p:cNvSpPr/>
            <p:nvPr/>
          </p:nvSpPr>
          <p:spPr>
            <a:xfrm>
              <a:off x="1336211" y="718279"/>
              <a:ext cx="184205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9300"/>
                  </a:solidFill>
                </a:defRPr>
              </a:lvl1pPr>
            </a:lstStyle>
            <a:p>
              <a:pPr/>
              <a:r>
                <a:t>Finished</a:t>
              </a:r>
            </a:p>
          </p:txBody>
        </p:sp>
        <p:sp>
          <p:nvSpPr>
            <p:cNvPr id="540" name="Shape 540"/>
            <p:cNvSpPr/>
            <p:nvPr/>
          </p:nvSpPr>
          <p:spPr>
            <a:xfrm flipH="1" flipV="1">
              <a:off x="0" y="708659"/>
              <a:ext cx="102870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44" name="Group 544"/>
          <p:cNvGrpSpPr/>
          <p:nvPr/>
        </p:nvGrpSpPr>
        <p:grpSpPr>
          <a:xfrm>
            <a:off x="-81038" y="5385265"/>
            <a:ext cx="13210021" cy="711168"/>
            <a:chOff x="0" y="0"/>
            <a:chExt cx="13210020" cy="711167"/>
          </a:xfrm>
        </p:grpSpPr>
        <p:sp>
          <p:nvSpPr>
            <p:cNvPr id="542" name="Shape 542"/>
            <p:cNvSpPr/>
            <p:nvPr/>
          </p:nvSpPr>
          <p:spPr>
            <a:xfrm>
              <a:off x="266077" y="0"/>
              <a:ext cx="30696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Not Encrypted</a:t>
              </a:r>
            </a:p>
          </p:txBody>
        </p:sp>
        <p:sp>
          <p:nvSpPr>
            <p:cNvPr id="543" name="Shape 543"/>
            <p:cNvSpPr/>
            <p:nvPr/>
          </p:nvSpPr>
          <p:spPr>
            <a:xfrm>
              <a:off x="0" y="711167"/>
              <a:ext cx="13210021" cy="1"/>
            </a:xfrm>
            <a:prstGeom prst="line">
              <a:avLst/>
            </a:prstGeom>
            <a:noFill/>
            <a:ln w="38100" cap="rnd">
              <a:solidFill>
                <a:srgbClr val="FF9300"/>
              </a:solidFill>
              <a:custDash>
                <a:ds d="100000" sp="200000"/>
              </a:custDash>
              <a:miter lim="400000"/>
            </a:ln>
            <a:effectLst/>
          </p:spPr>
          <p:txBody>
            <a:bodyPr wrap="square" lIns="50800" tIns="50800" rIns="50800" bIns="50800" numCol="1" anchor="ctr">
              <a:noAutofit/>
            </a:bodyPr>
            <a:lstStyle/>
            <a:p>
              <a:pPr>
                <a:defRPr sz="2400"/>
              </a:pPr>
            </a:p>
          </p:txBody>
        </p:sp>
      </p:grpSp>
      <p:sp>
        <p:nvSpPr>
          <p:cNvPr id="545" name="Shape 545"/>
          <p:cNvSpPr/>
          <p:nvPr/>
        </p:nvSpPr>
        <p:spPr>
          <a:xfrm>
            <a:off x="-111454" y="6251776"/>
            <a:ext cx="3662630" cy="28321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Encrypted with</a:t>
            </a:r>
          </a:p>
          <a:p>
            <a:pPr>
              <a:defRPr>
                <a:solidFill>
                  <a:srgbClr val="FF9300"/>
                </a:solidFill>
              </a:defRPr>
            </a:pPr>
            <a:r>
              <a:t>key derived from</a:t>
            </a:r>
          </a:p>
          <a:p>
            <a:pPr>
              <a:defRPr>
                <a:solidFill>
                  <a:srgbClr val="942193"/>
                </a:solidFill>
              </a:defRPr>
            </a:pPr>
            <a:r>
              <a:t>resumption key</a:t>
            </a:r>
          </a:p>
          <a:p>
            <a:pPr>
              <a:defRPr b="1">
                <a:solidFill>
                  <a:srgbClr val="FF9300"/>
                </a:solidFill>
                <a:latin typeface="Helvetica"/>
                <a:ea typeface="Helvetica"/>
                <a:cs typeface="Helvetica"/>
                <a:sym typeface="Helvetica"/>
              </a:defRPr>
            </a:pPr>
            <a:r>
              <a:rPr b="0">
                <a:solidFill>
                  <a:srgbClr val="000000"/>
                </a:solidFill>
                <a:latin typeface="+mn-lt"/>
                <a:ea typeface="+mn-ea"/>
                <a:cs typeface="+mn-cs"/>
                <a:sym typeface="Helvetica Light"/>
              </a:rPr>
              <a:t>and</a:t>
            </a:r>
            <a:r>
              <a:t> </a:t>
            </a:r>
            <a:r>
              <a:rPr>
                <a:solidFill>
                  <a:srgbClr val="000000"/>
                </a:solidFill>
              </a:rPr>
              <a:t>shared</a:t>
            </a:r>
            <a:endParaRPr>
              <a:solidFill>
                <a:srgbClr val="000000"/>
              </a:solidFill>
            </a:endParaRPr>
          </a:p>
          <a:p>
            <a:pPr>
              <a:defRPr b="1">
                <a:latin typeface="Helvetica"/>
                <a:ea typeface="Helvetica"/>
                <a:cs typeface="Helvetica"/>
                <a:sym typeface="Helvetica"/>
              </a:defRPr>
            </a:pPr>
            <a:r>
              <a:t>secret</a:t>
            </a:r>
          </a:p>
        </p:txBody>
      </p:sp>
      <p:sp>
        <p:nvSpPr>
          <p:cNvPr id="546" name="Shape 546"/>
          <p:cNvSpPr/>
          <p:nvPr/>
        </p:nvSpPr>
        <p:spPr>
          <a:xfrm>
            <a:off x="3970286" y="3142977"/>
            <a:ext cx="7203187"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First Session exchanged</a:t>
            </a:r>
          </a:p>
          <a:p>
            <a:pPr>
              <a:defRPr>
                <a:solidFill>
                  <a:srgbClr val="942193"/>
                </a:solidFill>
              </a:defRPr>
            </a:pPr>
            <a:r>
              <a:t>Resumption Key </a:t>
            </a:r>
            <a:r>
              <a:rPr>
                <a:solidFill>
                  <a:srgbClr val="000000"/>
                </a:solidFill>
              </a:rPr>
              <a:t>within Session Tix</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5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1" grpId="1"/>
      <p:bldP build="whole" bldLvl="1" animBg="1" rev="0" advAuto="0" spid="544" grpId="4"/>
      <p:bldP build="whole" bldLvl="1" animBg="1" rev="0" advAuto="0" spid="541" grpId="3"/>
      <p:bldP build="whole" bldLvl="1" animBg="1" rev="0" advAuto="0" spid="545" grpId="5"/>
      <p:bldP build="whole" bldLvl="1" animBg="1" rev="0" advAuto="0" spid="536" grpId="2"/>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title"/>
          </p:nvPr>
        </p:nvSpPr>
        <p:spPr>
          <a:xfrm>
            <a:off x="952500" y="528328"/>
            <a:ext cx="11099800" cy="2159001"/>
          </a:xfrm>
          <a:prstGeom prst="rect">
            <a:avLst/>
          </a:prstGeom>
        </p:spPr>
        <p:txBody>
          <a:bodyPr/>
          <a:lstStyle>
            <a:lvl1pPr defTabSz="519937">
              <a:defRPr sz="7119"/>
            </a:lvl1pPr>
          </a:lstStyle>
          <a:p>
            <a:pPr/>
            <a:r>
              <a:t>Key Schedule: Resumption</a:t>
            </a:r>
          </a:p>
        </p:txBody>
      </p:sp>
      <p:grpSp>
        <p:nvGrpSpPr>
          <p:cNvPr id="551" name="Group 551"/>
          <p:cNvGrpSpPr/>
          <p:nvPr/>
        </p:nvGrpSpPr>
        <p:grpSpPr>
          <a:xfrm>
            <a:off x="205494" y="2008259"/>
            <a:ext cx="2248943" cy="647701"/>
            <a:chOff x="0" y="0"/>
            <a:chExt cx="2248941" cy="647700"/>
          </a:xfrm>
        </p:grpSpPr>
        <p:sp>
          <p:nvSpPr>
            <p:cNvPr id="549" name="Shape 549"/>
            <p:cNvSpPr/>
            <p:nvPr/>
          </p:nvSpPr>
          <p:spPr>
            <a:xfrm>
              <a:off x="0" y="0"/>
              <a:ext cx="22489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Session 1</a:t>
              </a:r>
            </a:p>
          </p:txBody>
        </p:sp>
        <p:sp>
          <p:nvSpPr>
            <p:cNvPr id="550" name="Shape 550"/>
            <p:cNvSpPr/>
            <p:nvPr/>
          </p:nvSpPr>
          <p:spPr>
            <a:xfrm>
              <a:off x="182677" y="633138"/>
              <a:ext cx="188358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556" name="Group 556"/>
          <p:cNvGrpSpPr/>
          <p:nvPr/>
        </p:nvGrpSpPr>
        <p:grpSpPr>
          <a:xfrm>
            <a:off x="-45045" y="5818447"/>
            <a:ext cx="13094890" cy="830769"/>
            <a:chOff x="-38100" y="-38100"/>
            <a:chExt cx="13094889" cy="830767"/>
          </a:xfrm>
        </p:grpSpPr>
        <p:pic>
          <p:nvPicPr>
            <p:cNvPr id="552" name=""/>
            <p:cNvPicPr>
              <a:picLocks noChangeAspect="0"/>
            </p:cNvPicPr>
            <p:nvPr/>
          </p:nvPicPr>
          <p:blipFill>
            <a:blip r:embed="rId3">
              <a:extLst/>
            </a:blip>
            <a:stretch>
              <a:fillRect/>
            </a:stretch>
          </p:blipFill>
          <p:spPr>
            <a:xfrm>
              <a:off x="-38100" y="-38100"/>
              <a:ext cx="13094890" cy="76200"/>
            </a:xfrm>
            <a:prstGeom prst="rect">
              <a:avLst/>
            </a:prstGeom>
            <a:effectLst/>
          </p:spPr>
        </p:pic>
        <p:sp>
          <p:nvSpPr>
            <p:cNvPr id="554" name="Shape 554"/>
            <p:cNvSpPr/>
            <p:nvPr/>
          </p:nvSpPr>
          <p:spPr>
            <a:xfrm>
              <a:off x="212438" y="144967"/>
              <a:ext cx="224894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Helvetica"/>
                  <a:ea typeface="Helvetica"/>
                  <a:cs typeface="Helvetica"/>
                  <a:sym typeface="Helvetica"/>
                </a:defRPr>
              </a:lvl1pPr>
            </a:lstStyle>
            <a:p>
              <a:pPr/>
              <a:r>
                <a:t>Session 2</a:t>
              </a:r>
            </a:p>
          </p:txBody>
        </p:sp>
        <p:sp>
          <p:nvSpPr>
            <p:cNvPr id="555" name="Shape 555"/>
            <p:cNvSpPr/>
            <p:nvPr/>
          </p:nvSpPr>
          <p:spPr>
            <a:xfrm>
              <a:off x="395116" y="778105"/>
              <a:ext cx="188358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561" name="Group 561"/>
          <p:cNvGrpSpPr/>
          <p:nvPr/>
        </p:nvGrpSpPr>
        <p:grpSpPr>
          <a:xfrm>
            <a:off x="63300" y="3320936"/>
            <a:ext cx="6137687" cy="773532"/>
            <a:chOff x="0" y="0"/>
            <a:chExt cx="6137685" cy="773531"/>
          </a:xfrm>
        </p:grpSpPr>
        <p:sp>
          <p:nvSpPr>
            <p:cNvPr id="557" name="Shape 557"/>
            <p:cNvSpPr/>
            <p:nvPr/>
          </p:nvSpPr>
          <p:spPr>
            <a:xfrm>
              <a:off x="-1" y="94373"/>
              <a:ext cx="3012035"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“0000000000”</a:t>
              </a:r>
            </a:p>
          </p:txBody>
        </p:sp>
        <p:sp>
          <p:nvSpPr>
            <p:cNvPr id="558" name="Shape 558"/>
            <p:cNvSpPr/>
            <p:nvPr/>
          </p:nvSpPr>
          <p:spPr>
            <a:xfrm>
              <a:off x="4354774"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59" name="Shape 559"/>
            <p:cNvSpPr/>
            <p:nvPr/>
          </p:nvSpPr>
          <p:spPr>
            <a:xfrm>
              <a:off x="3097101" y="418223"/>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560" name="Shape 560"/>
            <p:cNvSpPr/>
            <p:nvPr/>
          </p:nvSpPr>
          <p:spPr>
            <a:xfrm>
              <a:off x="5728225" y="386765"/>
              <a:ext cx="4094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65" name="Group 565"/>
          <p:cNvGrpSpPr/>
          <p:nvPr/>
        </p:nvGrpSpPr>
        <p:grpSpPr>
          <a:xfrm>
            <a:off x="5414918" y="2008259"/>
            <a:ext cx="3019807" cy="2117667"/>
            <a:chOff x="0" y="0"/>
            <a:chExt cx="3019805" cy="2117666"/>
          </a:xfrm>
        </p:grpSpPr>
        <p:sp>
          <p:nvSpPr>
            <p:cNvPr id="562" name="Shape 562"/>
            <p:cNvSpPr/>
            <p:nvPr/>
          </p:nvSpPr>
          <p:spPr>
            <a:xfrm>
              <a:off x="874902" y="1344135"/>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63" name="Shape 563"/>
            <p:cNvSpPr/>
            <p:nvPr/>
          </p:nvSpPr>
          <p:spPr>
            <a:xfrm>
              <a:off x="0" y="0"/>
              <a:ext cx="301980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Shared Secret</a:t>
              </a:r>
            </a:p>
          </p:txBody>
        </p:sp>
        <p:sp>
          <p:nvSpPr>
            <p:cNvPr id="564" name="Shape 564"/>
            <p:cNvSpPr/>
            <p:nvPr/>
          </p:nvSpPr>
          <p:spPr>
            <a:xfrm flipH="1">
              <a:off x="1509902" y="677295"/>
              <a:ext cx="1" cy="6477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68" name="Group 568"/>
          <p:cNvGrpSpPr/>
          <p:nvPr/>
        </p:nvGrpSpPr>
        <p:grpSpPr>
          <a:xfrm>
            <a:off x="7649884" y="2008259"/>
            <a:ext cx="4758064" cy="1700467"/>
            <a:chOff x="0" y="0"/>
            <a:chExt cx="4758063" cy="1700466"/>
          </a:xfrm>
        </p:grpSpPr>
        <p:sp>
          <p:nvSpPr>
            <p:cNvPr id="566" name="Shape 566"/>
            <p:cNvSpPr/>
            <p:nvPr/>
          </p:nvSpPr>
          <p:spPr>
            <a:xfrm>
              <a:off x="1391242" y="0"/>
              <a:ext cx="336682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8F00"/>
                  </a:solidFill>
                </a:defRPr>
              </a:lvl1pPr>
            </a:lstStyle>
            <a:p>
              <a:pPr/>
              <a:r>
                <a:t>Handshake Key</a:t>
              </a:r>
            </a:p>
          </p:txBody>
        </p:sp>
        <p:sp>
          <p:nvSpPr>
            <p:cNvPr id="567" name="Shape 567"/>
            <p:cNvSpPr/>
            <p:nvPr/>
          </p:nvSpPr>
          <p:spPr>
            <a:xfrm flipV="1">
              <a:off x="0" y="677296"/>
              <a:ext cx="1262379" cy="102317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71" name="Group 571"/>
          <p:cNvGrpSpPr/>
          <p:nvPr/>
        </p:nvGrpSpPr>
        <p:grpSpPr>
          <a:xfrm>
            <a:off x="7652196" y="3320936"/>
            <a:ext cx="2534983" cy="773532"/>
            <a:chOff x="0" y="0"/>
            <a:chExt cx="2534981" cy="773531"/>
          </a:xfrm>
        </p:grpSpPr>
        <p:sp>
          <p:nvSpPr>
            <p:cNvPr id="569" name="Shape 569"/>
            <p:cNvSpPr/>
            <p:nvPr/>
          </p:nvSpPr>
          <p:spPr>
            <a:xfrm>
              <a:off x="1264981"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70" name="Shape 570"/>
            <p:cNvSpPr/>
            <p:nvPr/>
          </p:nvSpPr>
          <p:spPr>
            <a:xfrm>
              <a:off x="0" y="418338"/>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74" name="Group 574"/>
          <p:cNvGrpSpPr/>
          <p:nvPr/>
        </p:nvGrpSpPr>
        <p:grpSpPr>
          <a:xfrm>
            <a:off x="8507573" y="4230606"/>
            <a:ext cx="4433927" cy="1533542"/>
            <a:chOff x="0" y="0"/>
            <a:chExt cx="4433925" cy="1533540"/>
          </a:xfrm>
        </p:grpSpPr>
        <p:sp>
          <p:nvSpPr>
            <p:cNvPr id="572" name="Shape 572"/>
            <p:cNvSpPr/>
            <p:nvPr/>
          </p:nvSpPr>
          <p:spPr>
            <a:xfrm>
              <a:off x="0" y="885840"/>
              <a:ext cx="443392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5493"/>
                  </a:solidFill>
                </a:defRPr>
              </a:lvl1pPr>
            </a:lstStyle>
            <a:p>
              <a:pPr/>
              <a:r>
                <a:t>Application Data Key</a:t>
              </a:r>
            </a:p>
          </p:txBody>
        </p:sp>
        <p:sp>
          <p:nvSpPr>
            <p:cNvPr id="573" name="Shape 573"/>
            <p:cNvSpPr/>
            <p:nvPr/>
          </p:nvSpPr>
          <p:spPr>
            <a:xfrm>
              <a:off x="1119169" y="-1"/>
              <a:ext cx="641063" cy="76615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575" name="Shape 575"/>
          <p:cNvSpPr/>
          <p:nvPr/>
        </p:nvSpPr>
        <p:spPr>
          <a:xfrm>
            <a:off x="4262096" y="5109123"/>
            <a:ext cx="34683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42193"/>
                </a:solidFill>
              </a:defRPr>
            </a:lvl1pPr>
          </a:lstStyle>
          <a:p>
            <a:pPr/>
            <a:r>
              <a:t>Resumption Key</a:t>
            </a:r>
          </a:p>
        </p:txBody>
      </p:sp>
      <p:sp>
        <p:nvSpPr>
          <p:cNvPr id="576" name="Shape 576"/>
          <p:cNvSpPr/>
          <p:nvPr/>
        </p:nvSpPr>
        <p:spPr>
          <a:xfrm flipH="1">
            <a:off x="7052661" y="4285462"/>
            <a:ext cx="2367576" cy="807398"/>
          </a:xfrm>
          <a:prstGeom prst="line">
            <a:avLst/>
          </a:prstGeom>
          <a:ln w="25400">
            <a:solidFill>
              <a:srgbClr val="000000"/>
            </a:solidFill>
            <a:miter lim="400000"/>
            <a:tailEnd type="triangle"/>
          </a:ln>
        </p:spPr>
        <p:txBody>
          <a:bodyPr lIns="50800" tIns="50800" rIns="50800" bIns="50800" anchor="ctr"/>
          <a:lstStyle/>
          <a:p>
            <a:pPr>
              <a:defRPr sz="2400"/>
            </a:pPr>
          </a:p>
        </p:txBody>
      </p:sp>
      <p:grpSp>
        <p:nvGrpSpPr>
          <p:cNvPr id="581" name="Group 581"/>
          <p:cNvGrpSpPr/>
          <p:nvPr/>
        </p:nvGrpSpPr>
        <p:grpSpPr>
          <a:xfrm>
            <a:off x="3582049" y="7268950"/>
            <a:ext cx="3977773" cy="804990"/>
            <a:chOff x="0" y="0"/>
            <a:chExt cx="3977771" cy="804989"/>
          </a:xfrm>
        </p:grpSpPr>
        <p:sp>
          <p:nvSpPr>
            <p:cNvPr id="577" name="Shape 577"/>
            <p:cNvSpPr/>
            <p:nvPr/>
          </p:nvSpPr>
          <p:spPr>
            <a:xfrm>
              <a:off x="836025"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78" name="Shape 578"/>
            <p:cNvSpPr/>
            <p:nvPr/>
          </p:nvSpPr>
          <p:spPr>
            <a:xfrm>
              <a:off x="2707771" y="31457"/>
              <a:ext cx="1270001" cy="77353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79" name="Shape 579"/>
            <p:cNvSpPr/>
            <p:nvPr/>
          </p:nvSpPr>
          <p:spPr>
            <a:xfrm>
              <a:off x="0" y="418223"/>
              <a:ext cx="75095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580" name="Shape 580"/>
            <p:cNvSpPr/>
            <p:nvPr/>
          </p:nvSpPr>
          <p:spPr>
            <a:xfrm>
              <a:off x="2209476" y="386765"/>
              <a:ext cx="4094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84" name="Group 584"/>
          <p:cNvGrpSpPr/>
          <p:nvPr/>
        </p:nvGrpSpPr>
        <p:grpSpPr>
          <a:xfrm>
            <a:off x="7649884" y="5956272"/>
            <a:ext cx="4758064" cy="1700468"/>
            <a:chOff x="0" y="0"/>
            <a:chExt cx="4758063" cy="1700466"/>
          </a:xfrm>
        </p:grpSpPr>
        <p:sp>
          <p:nvSpPr>
            <p:cNvPr id="582" name="Shape 582"/>
            <p:cNvSpPr/>
            <p:nvPr/>
          </p:nvSpPr>
          <p:spPr>
            <a:xfrm>
              <a:off x="1391242" y="0"/>
              <a:ext cx="336682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9193"/>
                  </a:solidFill>
                </a:defRPr>
              </a:lvl1pPr>
            </a:lstStyle>
            <a:p>
              <a:pPr/>
              <a:r>
                <a:t>Handshake Key</a:t>
              </a:r>
            </a:p>
          </p:txBody>
        </p:sp>
        <p:sp>
          <p:nvSpPr>
            <p:cNvPr id="583" name="Shape 583"/>
            <p:cNvSpPr/>
            <p:nvPr/>
          </p:nvSpPr>
          <p:spPr>
            <a:xfrm flipV="1">
              <a:off x="0" y="677296"/>
              <a:ext cx="1262379" cy="102317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87" name="Group 587"/>
          <p:cNvGrpSpPr/>
          <p:nvPr/>
        </p:nvGrpSpPr>
        <p:grpSpPr>
          <a:xfrm>
            <a:off x="7652196" y="7268950"/>
            <a:ext cx="2534983" cy="773532"/>
            <a:chOff x="0" y="0"/>
            <a:chExt cx="2534981" cy="773531"/>
          </a:xfrm>
        </p:grpSpPr>
        <p:sp>
          <p:nvSpPr>
            <p:cNvPr id="585" name="Shape 585"/>
            <p:cNvSpPr/>
            <p:nvPr/>
          </p:nvSpPr>
          <p:spPr>
            <a:xfrm>
              <a:off x="1264981"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86" name="Shape 586"/>
            <p:cNvSpPr/>
            <p:nvPr/>
          </p:nvSpPr>
          <p:spPr>
            <a:xfrm>
              <a:off x="0" y="418338"/>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592" name="Group 592"/>
          <p:cNvGrpSpPr/>
          <p:nvPr/>
        </p:nvGrpSpPr>
        <p:grpSpPr>
          <a:xfrm>
            <a:off x="4262096" y="8178619"/>
            <a:ext cx="8679404" cy="1533542"/>
            <a:chOff x="0" y="0"/>
            <a:chExt cx="8679403" cy="1533541"/>
          </a:xfrm>
        </p:grpSpPr>
        <p:sp>
          <p:nvSpPr>
            <p:cNvPr id="588" name="Shape 588"/>
            <p:cNvSpPr/>
            <p:nvPr/>
          </p:nvSpPr>
          <p:spPr>
            <a:xfrm>
              <a:off x="4245477" y="885841"/>
              <a:ext cx="4433927"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531B93"/>
                  </a:solidFill>
                </a:defRPr>
              </a:lvl1pPr>
            </a:lstStyle>
            <a:p>
              <a:pPr/>
              <a:r>
                <a:t>Application Data Key</a:t>
              </a:r>
            </a:p>
          </p:txBody>
        </p:sp>
        <p:sp>
          <p:nvSpPr>
            <p:cNvPr id="589" name="Shape 589"/>
            <p:cNvSpPr/>
            <p:nvPr/>
          </p:nvSpPr>
          <p:spPr>
            <a:xfrm>
              <a:off x="-1" y="878517"/>
              <a:ext cx="346832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600"/>
                  </a:solidFill>
                </a:defRPr>
              </a:lvl1pPr>
            </a:lstStyle>
            <a:p>
              <a:pPr/>
              <a:r>
                <a:t>Resumption Key</a:t>
              </a:r>
            </a:p>
          </p:txBody>
        </p:sp>
        <p:sp>
          <p:nvSpPr>
            <p:cNvPr id="590" name="Shape 590"/>
            <p:cNvSpPr/>
            <p:nvPr/>
          </p:nvSpPr>
          <p:spPr>
            <a:xfrm>
              <a:off x="5364647" y="-1"/>
              <a:ext cx="641063" cy="76615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591" name="Shape 591"/>
            <p:cNvSpPr/>
            <p:nvPr/>
          </p:nvSpPr>
          <p:spPr>
            <a:xfrm flipH="1">
              <a:off x="2790565" y="54856"/>
              <a:ext cx="2367575" cy="80739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593" name="Shape 593"/>
          <p:cNvSpPr/>
          <p:nvPr/>
        </p:nvSpPr>
        <p:spPr>
          <a:xfrm flipH="1">
            <a:off x="2556121" y="5861339"/>
            <a:ext cx="2508042" cy="130788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594" name="Shape 594"/>
          <p:cNvSpPr/>
          <p:nvPr/>
        </p:nvSpPr>
        <p:spPr>
          <a:xfrm>
            <a:off x="21355" y="7331865"/>
            <a:ext cx="346832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42193"/>
                </a:solidFill>
              </a:defRPr>
            </a:lvl1pPr>
          </a:lstStyle>
          <a:p>
            <a:pPr/>
            <a:r>
              <a:t>Resumption Key</a:t>
            </a:r>
          </a:p>
        </p:txBody>
      </p:sp>
      <p:grpSp>
        <p:nvGrpSpPr>
          <p:cNvPr id="598" name="Group 598"/>
          <p:cNvGrpSpPr/>
          <p:nvPr/>
        </p:nvGrpSpPr>
        <p:grpSpPr>
          <a:xfrm>
            <a:off x="5414918" y="5961228"/>
            <a:ext cx="3019807" cy="2117668"/>
            <a:chOff x="0" y="0"/>
            <a:chExt cx="3019805" cy="2117666"/>
          </a:xfrm>
        </p:grpSpPr>
        <p:sp>
          <p:nvSpPr>
            <p:cNvPr id="595" name="Shape 595"/>
            <p:cNvSpPr/>
            <p:nvPr/>
          </p:nvSpPr>
          <p:spPr>
            <a:xfrm>
              <a:off x="874902" y="1344135"/>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596" name="Shape 596"/>
            <p:cNvSpPr/>
            <p:nvPr/>
          </p:nvSpPr>
          <p:spPr>
            <a:xfrm>
              <a:off x="0" y="0"/>
              <a:ext cx="301980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Shared Secret</a:t>
              </a:r>
            </a:p>
          </p:txBody>
        </p:sp>
        <p:sp>
          <p:nvSpPr>
            <p:cNvPr id="597" name="Shape 597"/>
            <p:cNvSpPr/>
            <p:nvPr/>
          </p:nvSpPr>
          <p:spPr>
            <a:xfrm flipH="1">
              <a:off x="1509902" y="677295"/>
              <a:ext cx="1" cy="6477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32" grpId="1" repeatCount="2000" fill="hold">
                                  <p:stCondLst>
                                    <p:cond delay="0"/>
                                  </p:stCondLst>
                                  <p:childTnLst>
                                    <p:animRot by="300000">
                                      <p:cBhvr>
                                        <p:cTn id="6" dur="50" fill="hold">
                                          <p:stCondLst>
                                            <p:cond delay="0"/>
                                          </p:stCondLst>
                                        </p:cTn>
                                        <p:tgtEl>
                                          <p:spTgt spid="598"/>
                                        </p:tgtEl>
                                        <p:attrNameLst>
                                          <p:attrName>r</p:attrName>
                                        </p:attrNameLst>
                                      </p:cBhvr>
                                    </p:animRot>
                                    <p:animRot by="-600000">
                                      <p:cBhvr>
                                        <p:cTn id="7" dur="100" fill="hold">
                                          <p:stCondLst>
                                            <p:cond delay="100"/>
                                          </p:stCondLst>
                                        </p:cTn>
                                        <p:tgtEl>
                                          <p:spTgt spid="598"/>
                                        </p:tgtEl>
                                        <p:attrNameLst>
                                          <p:attrName>r</p:attrName>
                                        </p:attrNameLst>
                                      </p:cBhvr>
                                    </p:animRot>
                                    <p:animRot by="600000">
                                      <p:cBhvr>
                                        <p:cTn id="8" dur="100" fill="hold">
                                          <p:stCondLst>
                                            <p:cond delay="200"/>
                                          </p:stCondLst>
                                        </p:cTn>
                                        <p:tgtEl>
                                          <p:spTgt spid="598"/>
                                        </p:tgtEl>
                                        <p:attrNameLst>
                                          <p:attrName>r</p:attrName>
                                        </p:attrNameLst>
                                      </p:cBhvr>
                                    </p:animRot>
                                    <p:animRot by="-600000">
                                      <p:cBhvr>
                                        <p:cTn id="9" dur="100" fill="hold">
                                          <p:stCondLst>
                                            <p:cond delay="300"/>
                                          </p:stCondLst>
                                        </p:cTn>
                                        <p:tgtEl>
                                          <p:spTgt spid="598"/>
                                        </p:tgtEl>
                                        <p:attrNameLst>
                                          <p:attrName>r</p:attrName>
                                        </p:attrNameLst>
                                      </p:cBhvr>
                                    </p:animRot>
                                    <p:animRot by="300000">
                                      <p:cBhvr>
                                        <p:cTn id="10" dur="100" fill="hold">
                                          <p:stCondLst>
                                            <p:cond delay="400"/>
                                          </p:stCondLst>
                                        </p:cTn>
                                        <p:tgtEl>
                                          <p:spTgt spid="59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8"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ph type="title"/>
          </p:nvPr>
        </p:nvSpPr>
        <p:spPr>
          <a:prstGeom prst="rect">
            <a:avLst/>
          </a:prstGeom>
        </p:spPr>
        <p:txBody>
          <a:bodyPr/>
          <a:lstStyle/>
          <a:p>
            <a:pPr/>
            <a:r>
              <a:t>Then vs Now</a:t>
            </a:r>
          </a:p>
        </p:txBody>
      </p:sp>
      <p:graphicFrame>
        <p:nvGraphicFramePr>
          <p:cNvPr id="603" name="Table 603"/>
          <p:cNvGraphicFramePr/>
          <p:nvPr/>
        </p:nvGraphicFramePr>
        <p:xfrm>
          <a:off x="1303923" y="2509863"/>
          <a:ext cx="10409654" cy="649917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465651"/>
                <a:gridCol w="3465651"/>
                <a:gridCol w="3465651"/>
              </a:tblGrid>
              <a:tr h="1081078">
                <a:tc gridSpan="2">
                  <a:txBody>
                    <a:bodyPr/>
                    <a:lstStyle/>
                    <a:p>
                      <a:pPr defTabSz="914400"/>
                      <a:r>
                        <a:rPr b="1" sz="3400">
                          <a:latin typeface="Helvetica"/>
                          <a:ea typeface="Helvetica"/>
                          <a:cs typeface="Helvetica"/>
                          <a:sym typeface="Helvetica"/>
                        </a:rPr>
                        <a:t>&lt;= TLS 1.2</a:t>
                      </a:r>
                    </a:p>
                  </a:txBody>
                  <a:tcPr marL="50800" marR="50800" marT="50800" marB="50800" anchor="ctr" anchorCtr="0" horzOverflow="overflow">
                    <a:lnL w="12700">
                      <a:solidFill>
                        <a:srgbClr val="000000"/>
                      </a:solidFill>
                      <a:miter lim="400000"/>
                    </a:lnL>
                    <a:lnT w="12700">
                      <a:solidFill>
                        <a:srgbClr val="000000"/>
                      </a:solidFill>
                      <a:miter lim="400000"/>
                    </a:lnT>
                  </a:tcPr>
                </a:tc>
                <a:tc hMerge="1">
                  <a:tcPr/>
                </a:tc>
                <a:tc>
                  <a:txBody>
                    <a:bodyPr/>
                    <a:lstStyle/>
                    <a:p>
                      <a:pPr defTabSz="914400"/>
                      <a:r>
                        <a:rPr b="1" sz="3400">
                          <a:latin typeface="Helvetica"/>
                          <a:ea typeface="Helvetica"/>
                          <a:cs typeface="Helvetica"/>
                          <a:sym typeface="Helvetica"/>
                        </a:rPr>
                        <a:t>TLS 1.3</a:t>
                      </a:r>
                    </a:p>
                  </a:txBody>
                  <a:tcPr marL="50800" marR="50800" marT="50800" marB="50800" anchor="ctr" anchorCtr="0" horzOverflow="overflow">
                    <a:lnR w="12700">
                      <a:solidFill>
                        <a:srgbClr val="000000"/>
                      </a:solidFill>
                      <a:miter lim="400000"/>
                    </a:lnR>
                    <a:lnT w="12700">
                      <a:solidFill>
                        <a:srgbClr val="000000"/>
                      </a:solidFill>
                      <a:miter lim="400000"/>
                    </a:lnT>
                  </a:tcPr>
                </a:tc>
              </a:tr>
              <a:tr h="1081078">
                <a:tc>
                  <a:txBody>
                    <a:bodyPr/>
                    <a:lstStyle/>
                    <a:p>
                      <a:pPr defTabSz="914400"/>
                      <a:r>
                        <a:rPr b="1" sz="2600">
                          <a:latin typeface="Helvetica"/>
                          <a:ea typeface="Helvetica"/>
                          <a:cs typeface="Helvetica"/>
                          <a:sym typeface="Helvetica"/>
                        </a:rPr>
                        <a:t>Cause</a:t>
                      </a:r>
                    </a:p>
                  </a:txBody>
                  <a:tcPr marL="50800" marR="50800" marT="50800" marB="50800" anchor="ctr" anchorCtr="0" horzOverflow="overflow">
                    <a:lnL w="12700">
                      <a:solidFill>
                        <a:srgbClr val="000000"/>
                      </a:solidFill>
                      <a:miter lim="400000"/>
                    </a:lnL>
                  </a:tcPr>
                </a:tc>
                <a:tc>
                  <a:txBody>
                    <a:bodyPr/>
                    <a:lstStyle/>
                    <a:p>
                      <a:pPr defTabSz="914400"/>
                      <a:r>
                        <a:rPr b="1" sz="2600">
                          <a:latin typeface="Helvetica"/>
                          <a:ea typeface="Helvetica"/>
                          <a:cs typeface="Helvetica"/>
                          <a:sym typeface="Helvetica"/>
                        </a:rPr>
                        <a:t>Attack</a:t>
                      </a:r>
                    </a:p>
                  </a:txBody>
                  <a:tcPr marL="50800" marR="50800" marT="50800" marB="50800" anchor="ctr" anchorCtr="0" horzOverflow="overflow"/>
                </a:tc>
                <a:tc>
                  <a:txBody>
                    <a:bodyPr/>
                    <a:lstStyle/>
                    <a:p>
                      <a:pPr defTabSz="914400"/>
                      <a:r>
                        <a:rPr b="1" sz="2600">
                          <a:latin typeface="Helvetica"/>
                          <a:ea typeface="Helvetica"/>
                          <a:cs typeface="Helvetica"/>
                          <a:sym typeface="Helvetica"/>
                        </a:rPr>
                        <a:t>Solution</a:t>
                      </a:r>
                    </a:p>
                  </a:txBody>
                  <a:tcPr marL="50800" marR="50800" marT="50800" marB="50800" anchor="ctr" anchorCtr="0" horzOverflow="overflow">
                    <a:lnR w="12700">
                      <a:solidFill>
                        <a:srgbClr val="000000"/>
                      </a:solidFill>
                      <a:miter lim="400000"/>
                    </a:lnR>
                  </a:tcPr>
                </a:tc>
              </a:tr>
              <a:tr h="1081078">
                <a:tc>
                  <a:txBody>
                    <a:bodyPr/>
                    <a:lstStyle/>
                    <a:p>
                      <a:pPr defTabSz="914400"/>
                      <a:r>
                        <a:rPr b="1" sz="2600">
                          <a:latin typeface="Helvetica"/>
                          <a:ea typeface="Helvetica"/>
                          <a:cs typeface="Helvetica"/>
                          <a:sym typeface="Helvetica"/>
                        </a:rPr>
                        <a:t>Weak ciphers, modes, hashes</a:t>
                      </a:r>
                    </a:p>
                  </a:txBody>
                  <a:tcPr marL="50800" marR="50800" marT="50800" marB="50800" anchor="ctr" anchorCtr="0" horzOverflow="overflow">
                    <a:lnL w="12700">
                      <a:solidFill>
                        <a:srgbClr val="000000"/>
                      </a:solidFill>
                      <a:miter lim="400000"/>
                    </a:lnL>
                  </a:tcPr>
                </a:tc>
                <a:tc>
                  <a:txBody>
                    <a:bodyPr/>
                    <a:lstStyle/>
                    <a:p>
                      <a:pPr defTabSz="914400"/>
                      <a:r>
                        <a:rPr b="1" sz="2600">
                          <a:latin typeface="Helvetica"/>
                          <a:ea typeface="Helvetica"/>
                          <a:cs typeface="Helvetica"/>
                          <a:sym typeface="Helvetica"/>
                        </a:rPr>
                        <a:t>BEAST, POODLE, LUCKY13, SLOTH, SWEET32, RC4NOMORE</a:t>
                      </a:r>
                    </a:p>
                  </a:txBody>
                  <a:tcPr marL="50800" marR="50800" marT="50800" marB="50800" anchor="ctr" anchorCtr="0" horzOverflow="overflow"/>
                </a:tc>
                <a:tc>
                  <a:txBody>
                    <a:bodyPr/>
                    <a:lstStyle/>
                    <a:p>
                      <a:pPr defTabSz="914400"/>
                      <a:r>
                        <a:rPr b="1" sz="2600">
                          <a:latin typeface="Helvetica"/>
                          <a:ea typeface="Helvetica"/>
                          <a:cs typeface="Helvetica"/>
                          <a:sym typeface="Helvetica"/>
                        </a:rPr>
                        <a:t>AEAD Modes Only, Sane Ciphers, Limited Choice</a:t>
                      </a:r>
                    </a:p>
                  </a:txBody>
                  <a:tcPr marL="50800" marR="50800" marT="50800" marB="50800" anchor="ctr" anchorCtr="0" horzOverflow="overflow">
                    <a:lnR w="12700">
                      <a:solidFill>
                        <a:srgbClr val="000000"/>
                      </a:solidFill>
                      <a:miter lim="400000"/>
                    </a:lnR>
                  </a:tcPr>
                </a:tc>
              </a:tr>
              <a:tr h="1081078">
                <a:tc>
                  <a:txBody>
                    <a:bodyPr/>
                    <a:lstStyle/>
                    <a:p>
                      <a:pPr defTabSz="914400"/>
                      <a:r>
                        <a:rPr b="1" sz="2600">
                          <a:latin typeface="Helvetica"/>
                          <a:ea typeface="Helvetica"/>
                          <a:cs typeface="Helvetica"/>
                          <a:sym typeface="Helvetica"/>
                        </a:rPr>
                        <a:t>Occasionally Forward Secure</a:t>
                      </a:r>
                    </a:p>
                  </a:txBody>
                  <a:tcPr marL="50800" marR="50800" marT="50800" marB="50800" anchor="ctr" anchorCtr="0" horzOverflow="overflow">
                    <a:lnL w="12700">
                      <a:solidFill>
                        <a:srgbClr val="000000"/>
                      </a:solidFill>
                      <a:miter lim="400000"/>
                    </a:lnL>
                  </a:tcPr>
                </a:tc>
                <a:tc>
                  <a:txBody>
                    <a:bodyPr/>
                    <a:lstStyle/>
                    <a:p>
                      <a:pPr defTabSz="914400"/>
                      <a:r>
                        <a:rPr b="1" sz="2600">
                          <a:latin typeface="Helvetica"/>
                          <a:ea typeface="Helvetica"/>
                          <a:cs typeface="Helvetica"/>
                          <a:sym typeface="Helvetica"/>
                        </a:rPr>
                        <a:t>Server Key compromise</a:t>
                      </a:r>
                    </a:p>
                  </a:txBody>
                  <a:tcPr marL="50800" marR="50800" marT="50800" marB="50800" anchor="ctr" anchorCtr="0" horzOverflow="overflow"/>
                </a:tc>
                <a:tc>
                  <a:txBody>
                    <a:bodyPr/>
                    <a:lstStyle/>
                    <a:p>
                      <a:pPr defTabSz="914400"/>
                      <a:r>
                        <a:rPr b="1" sz="2600">
                          <a:latin typeface="Helvetica"/>
                          <a:ea typeface="Helvetica"/>
                          <a:cs typeface="Helvetica"/>
                          <a:sym typeface="Helvetica"/>
                        </a:rPr>
                        <a:t>Always Forward Secure*</a:t>
                      </a:r>
                    </a:p>
                  </a:txBody>
                  <a:tcPr marL="50800" marR="50800" marT="50800" marB="50800" anchor="ctr" anchorCtr="0" horzOverflow="overflow">
                    <a:lnR w="12700">
                      <a:solidFill>
                        <a:srgbClr val="000000"/>
                      </a:solidFill>
                      <a:miter lim="400000"/>
                    </a:lnR>
                  </a:tcPr>
                </a:tc>
              </a:tr>
              <a:tr h="1081078">
                <a:tc>
                  <a:txBody>
                    <a:bodyPr/>
                    <a:lstStyle/>
                    <a:p>
                      <a:pPr defTabSz="914400"/>
                      <a:r>
                        <a:rPr b="1" sz="2600">
                          <a:latin typeface="Helvetica"/>
                          <a:ea typeface="Helvetica"/>
                          <a:cs typeface="Helvetica"/>
                          <a:sym typeface="Helvetica"/>
                        </a:rPr>
                        <a:t>2 Round Trips</a:t>
                      </a:r>
                    </a:p>
                  </a:txBody>
                  <a:tcPr marL="50800" marR="50800" marT="50800" marB="50800" anchor="ctr" anchorCtr="0" horzOverflow="overflow">
                    <a:lnL w="12700">
                      <a:solidFill>
                        <a:srgbClr val="000000"/>
                      </a:solidFill>
                      <a:miter lim="400000"/>
                    </a:lnL>
                  </a:tcPr>
                </a:tc>
                <a:tc>
                  <a:txBody>
                    <a:bodyPr/>
                    <a:lstStyle/>
                    <a:p>
                      <a:pPr defTabSz="914400">
                        <a:defRPr b="1" sz="2600">
                          <a:latin typeface="Helvetica"/>
                          <a:ea typeface="Helvetica"/>
                          <a:cs typeface="Helvetica"/>
                          <a:sym typeface="Helvetica"/>
                        </a:defRPr>
                      </a:pPr>
                    </a:p>
                  </a:txBody>
                  <a:tcPr marL="50800" marR="50800" marT="50800" marB="50800" anchor="ctr" anchorCtr="0" horzOverflow="overflow"/>
                </a:tc>
                <a:tc>
                  <a:txBody>
                    <a:bodyPr/>
                    <a:lstStyle/>
                    <a:p>
                      <a:pPr defTabSz="914400"/>
                      <a:r>
                        <a:rPr b="1" sz="2600">
                          <a:latin typeface="Helvetica"/>
                          <a:ea typeface="Helvetica"/>
                          <a:cs typeface="Helvetica"/>
                          <a:sym typeface="Helvetica"/>
                        </a:rPr>
                        <a:t>1 Round Trip</a:t>
                      </a:r>
                    </a:p>
                  </a:txBody>
                  <a:tcPr marL="50800" marR="50800" marT="50800" marB="50800" anchor="ctr" anchorCtr="0" horzOverflow="overflow">
                    <a:lnR w="12700">
                      <a:solidFill>
                        <a:srgbClr val="000000"/>
                      </a:solidFill>
                      <a:miter lim="400000"/>
                    </a:lnR>
                  </a:tcPr>
                </a:tc>
              </a:tr>
              <a:tr h="1081078">
                <a:tc>
                  <a:txBody>
                    <a:bodyPr/>
                    <a:lstStyle/>
                    <a:p>
                      <a:pPr defTabSz="914400"/>
                      <a:r>
                        <a:rPr b="1" sz="2600">
                          <a:latin typeface="Helvetica"/>
                          <a:ea typeface="Helvetica"/>
                          <a:cs typeface="Helvetica"/>
                          <a:sym typeface="Helvetica"/>
                        </a:rPr>
                        <a:t>Resumption not FS</a:t>
                      </a:r>
                    </a:p>
                  </a:txBody>
                  <a:tcPr marL="50800" marR="50800" marT="50800" marB="50800" anchor="ctr" anchorCtr="0" horzOverflow="overflow">
                    <a:lnL w="12700">
                      <a:solidFill>
                        <a:srgbClr val="000000"/>
                      </a:solidFill>
                      <a:miter lim="400000"/>
                    </a:lnL>
                    <a:lnB w="12700">
                      <a:solidFill>
                        <a:srgbClr val="000000"/>
                      </a:solidFill>
                      <a:miter lim="400000"/>
                    </a:lnB>
                  </a:tcPr>
                </a:tc>
                <a:tc>
                  <a:txBody>
                    <a:bodyPr/>
                    <a:lstStyle/>
                    <a:p>
                      <a:pPr defTabSz="914400">
                        <a:defRPr b="1" sz="2600">
                          <a:latin typeface="Helvetica"/>
                          <a:ea typeface="Helvetica"/>
                          <a:cs typeface="Helvetica"/>
                          <a:sym typeface="Helvetica"/>
                        </a:defRPr>
                      </a:pPr>
                    </a:p>
                  </a:txBody>
                  <a:tcPr marL="50800" marR="50800" marT="50800" marB="50800" anchor="ctr" anchorCtr="0" horzOverflow="overflow">
                    <a:lnB w="12700">
                      <a:solidFill>
                        <a:srgbClr val="000000"/>
                      </a:solidFill>
                      <a:miter lim="400000"/>
                    </a:lnB>
                  </a:tcPr>
                </a:tc>
                <a:tc>
                  <a:txBody>
                    <a:bodyPr/>
                    <a:lstStyle/>
                    <a:p>
                      <a:pPr defTabSz="914400"/>
                      <a:r>
                        <a:rPr b="1" sz="2600">
                          <a:latin typeface="Helvetica"/>
                          <a:ea typeface="Helvetica"/>
                          <a:cs typeface="Helvetica"/>
                          <a:sym typeface="Helvetica"/>
                        </a:rPr>
                        <a:t>Resumption FS (with DH)</a:t>
                      </a:r>
                    </a:p>
                  </a:txBody>
                  <a:tcPr marL="50800" marR="50800" marT="50800" marB="50800" anchor="ctr" anchorCtr="0" horzOverflow="overflow">
                    <a:lnR w="12700">
                      <a:solidFill>
                        <a:srgbClr val="000000"/>
                      </a:solidFill>
                      <a:miter lim="400000"/>
                    </a:lnR>
                    <a:lnB w="12700">
                      <a:solidFill>
                        <a:srgbClr val="000000"/>
                      </a:solidFill>
                      <a:miter lim="400000"/>
                    </a:lnB>
                  </a:tcPr>
                </a:tc>
              </a:tr>
            </a:tbl>
          </a:graphicData>
        </a:graphic>
      </p:graphicFrame>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ph type="title"/>
          </p:nvPr>
        </p:nvSpPr>
        <p:spPr>
          <a:prstGeom prst="rect">
            <a:avLst/>
          </a:prstGeom>
        </p:spPr>
        <p:txBody>
          <a:bodyPr/>
          <a:lstStyle/>
          <a:p>
            <a:pPr/>
            <a:r>
              <a:t>Resumption Takeaways</a:t>
            </a:r>
          </a:p>
        </p:txBody>
      </p:sp>
      <p:sp>
        <p:nvSpPr>
          <p:cNvPr id="606" name="Shape 606"/>
          <p:cNvSpPr/>
          <p:nvPr>
            <p:ph type="body" idx="1"/>
          </p:nvPr>
        </p:nvSpPr>
        <p:spPr>
          <a:prstGeom prst="rect">
            <a:avLst/>
          </a:prstGeom>
        </p:spPr>
        <p:txBody>
          <a:bodyPr/>
          <a:lstStyle/>
          <a:p>
            <a:pPr/>
            <a:r>
              <a:t>Do rotate server keys on an aggressive schedule</a:t>
            </a:r>
          </a:p>
          <a:p>
            <a:pPr/>
            <a:r>
              <a:t>Distribute keys to server farm securely</a:t>
            </a:r>
          </a:p>
          <a:p>
            <a:pPr/>
            <a:r>
              <a:t>Negotiate ephemeral keys</a:t>
            </a:r>
          </a:p>
          <a:p>
            <a:pPr/>
            <a:r>
              <a:t>Don’t assume it’s secure out of the box</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Shape 608"/>
          <p:cNvSpPr/>
          <p:nvPr>
            <p:ph type="title"/>
          </p:nvPr>
        </p:nvSpPr>
        <p:spPr>
          <a:prstGeom prst="rect">
            <a:avLst/>
          </a:prstGeom>
        </p:spPr>
        <p:txBody>
          <a:bodyPr/>
          <a:lstStyle/>
          <a:p>
            <a:pPr/>
            <a:r>
              <a:t>0RTT</a:t>
            </a:r>
          </a:p>
        </p:txBody>
      </p:sp>
      <p:sp>
        <p:nvSpPr>
          <p:cNvPr id="609" name="Shape 609"/>
          <p:cNvSpPr/>
          <p:nvPr/>
        </p:nvSpPr>
        <p:spPr>
          <a:xfrm>
            <a:off x="5000137"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610" name="Shape 610"/>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sp>
        <p:nvSpPr>
          <p:cNvPr id="611" name="Shape 611"/>
          <p:cNvSpPr/>
          <p:nvPr/>
        </p:nvSpPr>
        <p:spPr>
          <a:xfrm>
            <a:off x="141955" y="2442514"/>
            <a:ext cx="311266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Key Schedule</a:t>
            </a:r>
          </a:p>
        </p:txBody>
      </p:sp>
      <p:sp>
        <p:nvSpPr>
          <p:cNvPr id="612" name="Shape 612"/>
          <p:cNvSpPr/>
          <p:nvPr/>
        </p:nvSpPr>
        <p:spPr>
          <a:xfrm flipV="1">
            <a:off x="3563635" y="2627808"/>
            <a:ext cx="1" cy="7513790"/>
          </a:xfrm>
          <a:prstGeom prst="line">
            <a:avLst/>
          </a:prstGeom>
          <a:ln w="76200">
            <a:solidFill>
              <a:srgbClr val="000000"/>
            </a:solidFill>
            <a:miter lim="400000"/>
          </a:ln>
        </p:spPr>
        <p:txBody>
          <a:bodyPr lIns="50800" tIns="50800" rIns="50800" bIns="50800" anchor="ctr"/>
          <a:lstStyle/>
          <a:p>
            <a:pPr>
              <a:defRPr sz="2400"/>
            </a:pPr>
          </a:p>
        </p:txBody>
      </p:sp>
      <p:pic>
        <p:nvPicPr>
          <p:cNvPr id="613" name=""/>
          <p:cNvPicPr>
            <a:picLocks noChangeAspect="0"/>
          </p:cNvPicPr>
          <p:nvPr/>
        </p:nvPicPr>
        <p:blipFill>
          <a:blip r:embed="rId3">
            <a:extLst/>
          </a:blip>
          <a:stretch>
            <a:fillRect/>
          </a:stretch>
        </p:blipFill>
        <p:spPr>
          <a:xfrm>
            <a:off x="-23473" y="4389539"/>
            <a:ext cx="13094890" cy="76201"/>
          </a:xfrm>
          <a:prstGeom prst="rect">
            <a:avLst/>
          </a:prstGeom>
        </p:spPr>
      </p:pic>
      <p:grpSp>
        <p:nvGrpSpPr>
          <p:cNvPr id="618" name="Group 618"/>
          <p:cNvGrpSpPr/>
          <p:nvPr/>
        </p:nvGrpSpPr>
        <p:grpSpPr>
          <a:xfrm>
            <a:off x="3549694" y="4604661"/>
            <a:ext cx="5399552" cy="1203366"/>
            <a:chOff x="0" y="0"/>
            <a:chExt cx="5399551" cy="1203364"/>
          </a:xfrm>
        </p:grpSpPr>
        <p:sp>
          <p:nvSpPr>
            <p:cNvPr id="615" name="Shape 615"/>
            <p:cNvSpPr/>
            <p:nvPr/>
          </p:nvSpPr>
          <p:spPr>
            <a:xfrm>
              <a:off x="3955368" y="601681"/>
              <a:ext cx="144418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616" name="Shape 616"/>
            <p:cNvSpPr/>
            <p:nvPr/>
          </p:nvSpPr>
          <p:spPr>
            <a:xfrm>
              <a:off x="0" y="20656"/>
              <a:ext cx="4285212" cy="1162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Hello, Session Tix</a:t>
              </a:r>
            </a:p>
            <a:p>
              <a:pPr/>
              <a:r>
                <a:t>DHc</a:t>
              </a:r>
            </a:p>
          </p:txBody>
        </p:sp>
        <p:sp>
          <p:nvSpPr>
            <p:cNvPr id="617" name="Shape 617"/>
            <p:cNvSpPr/>
            <p:nvPr/>
          </p:nvSpPr>
          <p:spPr>
            <a:xfrm>
              <a:off x="250237" y="0"/>
              <a:ext cx="3784739" cy="1203365"/>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nvGrpSpPr>
          <p:cNvPr id="623" name="Group 623"/>
          <p:cNvGrpSpPr/>
          <p:nvPr/>
        </p:nvGrpSpPr>
        <p:grpSpPr>
          <a:xfrm>
            <a:off x="7980012" y="7441355"/>
            <a:ext cx="5039416" cy="2010650"/>
            <a:chOff x="0" y="0"/>
            <a:chExt cx="5039415" cy="2010649"/>
          </a:xfrm>
        </p:grpSpPr>
        <p:sp>
          <p:nvSpPr>
            <p:cNvPr id="619" name="Shape 619"/>
            <p:cNvSpPr/>
            <p:nvPr/>
          </p:nvSpPr>
          <p:spPr>
            <a:xfrm>
              <a:off x="1547626" y="42357"/>
              <a:ext cx="3237867" cy="1968293"/>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620" name="Shape 620"/>
            <p:cNvSpPr/>
            <p:nvPr/>
          </p:nvSpPr>
          <p:spPr>
            <a:xfrm>
              <a:off x="1501636" y="0"/>
              <a:ext cx="3329848" cy="9382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Hello, DHs</a:t>
              </a:r>
            </a:p>
          </p:txBody>
        </p:sp>
        <p:sp>
          <p:nvSpPr>
            <p:cNvPr id="621" name="Shape 621"/>
            <p:cNvSpPr/>
            <p:nvPr/>
          </p:nvSpPr>
          <p:spPr>
            <a:xfrm>
              <a:off x="1293703" y="534944"/>
              <a:ext cx="3745713" cy="14253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a:solidFill>
                    <a:srgbClr val="FF9300"/>
                  </a:solidFill>
                </a:defRPr>
              </a:pPr>
              <a:r>
                <a:t>Finished</a:t>
              </a:r>
            </a:p>
            <a:p>
              <a:pPr>
                <a:defRPr>
                  <a:solidFill>
                    <a:srgbClr val="FF9300"/>
                  </a:solidFill>
                </a:defRPr>
              </a:pPr>
              <a:r>
                <a:t>Early Data Resp</a:t>
              </a:r>
            </a:p>
          </p:txBody>
        </p:sp>
        <p:sp>
          <p:nvSpPr>
            <p:cNvPr id="622" name="Shape 622"/>
            <p:cNvSpPr/>
            <p:nvPr/>
          </p:nvSpPr>
          <p:spPr>
            <a:xfrm flipH="1" flipV="1">
              <a:off x="-1" y="1026504"/>
              <a:ext cx="149008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624" name="Shape 624"/>
          <p:cNvSpPr/>
          <p:nvPr/>
        </p:nvSpPr>
        <p:spPr>
          <a:xfrm>
            <a:off x="-111514" y="8173149"/>
            <a:ext cx="3619605" cy="16764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pPr>
            <a:r>
              <a:t>Encrypted with</a:t>
            </a:r>
          </a:p>
          <a:p>
            <a:pPr>
              <a:defRPr sz="2600">
                <a:solidFill>
                  <a:srgbClr val="FF9300"/>
                </a:solidFill>
              </a:defRPr>
            </a:pPr>
            <a:r>
              <a:t>key derived from</a:t>
            </a:r>
          </a:p>
          <a:p>
            <a:pPr>
              <a:defRPr sz="2600">
                <a:solidFill>
                  <a:srgbClr val="942193"/>
                </a:solidFill>
              </a:defRPr>
            </a:pPr>
            <a:r>
              <a:t>resumption key</a:t>
            </a:r>
          </a:p>
          <a:p>
            <a:pPr>
              <a:defRPr b="1" sz="2600">
                <a:solidFill>
                  <a:srgbClr val="FF9300"/>
                </a:solidFill>
                <a:latin typeface="Helvetica"/>
                <a:ea typeface="Helvetica"/>
                <a:cs typeface="Helvetica"/>
                <a:sym typeface="Helvetica"/>
              </a:defRPr>
            </a:pPr>
            <a:r>
              <a:rPr b="0">
                <a:solidFill>
                  <a:srgbClr val="000000"/>
                </a:solidFill>
                <a:latin typeface="+mn-lt"/>
                <a:ea typeface="+mn-ea"/>
                <a:cs typeface="+mn-cs"/>
                <a:sym typeface="Helvetica Light"/>
              </a:rPr>
              <a:t>and</a:t>
            </a:r>
            <a:r>
              <a:t> </a:t>
            </a:r>
            <a:r>
              <a:rPr>
                <a:solidFill>
                  <a:srgbClr val="000000"/>
                </a:solidFill>
              </a:rPr>
              <a:t>shared secret</a:t>
            </a:r>
          </a:p>
        </p:txBody>
      </p:sp>
      <p:sp>
        <p:nvSpPr>
          <p:cNvPr id="625" name="Shape 625"/>
          <p:cNvSpPr/>
          <p:nvPr/>
        </p:nvSpPr>
        <p:spPr>
          <a:xfrm>
            <a:off x="3970286" y="3142977"/>
            <a:ext cx="7203187"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First Session exchanged</a:t>
            </a:r>
          </a:p>
          <a:p>
            <a:pPr>
              <a:defRPr>
                <a:solidFill>
                  <a:srgbClr val="942193"/>
                </a:solidFill>
              </a:defRPr>
            </a:pPr>
            <a:r>
              <a:t>Resumption Key </a:t>
            </a:r>
            <a:r>
              <a:rPr>
                <a:solidFill>
                  <a:srgbClr val="000000"/>
                </a:solidFill>
              </a:rPr>
              <a:t>within Session Tix</a:t>
            </a:r>
          </a:p>
        </p:txBody>
      </p:sp>
      <p:grpSp>
        <p:nvGrpSpPr>
          <p:cNvPr id="628" name="Group 628"/>
          <p:cNvGrpSpPr/>
          <p:nvPr/>
        </p:nvGrpSpPr>
        <p:grpSpPr>
          <a:xfrm>
            <a:off x="-355540" y="4697502"/>
            <a:ext cx="13210021" cy="1094504"/>
            <a:chOff x="0" y="0"/>
            <a:chExt cx="13210020" cy="1094503"/>
          </a:xfrm>
        </p:grpSpPr>
        <p:sp>
          <p:nvSpPr>
            <p:cNvPr id="626" name="Shape 626"/>
            <p:cNvSpPr/>
            <p:nvPr/>
          </p:nvSpPr>
          <p:spPr>
            <a:xfrm>
              <a:off x="540520" y="0"/>
              <a:ext cx="30696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Not Encrypted</a:t>
              </a:r>
            </a:p>
          </p:txBody>
        </p:sp>
        <p:sp>
          <p:nvSpPr>
            <p:cNvPr id="627" name="Shape 627"/>
            <p:cNvSpPr/>
            <p:nvPr/>
          </p:nvSpPr>
          <p:spPr>
            <a:xfrm>
              <a:off x="0" y="1094503"/>
              <a:ext cx="13210021" cy="1"/>
            </a:xfrm>
            <a:prstGeom prst="line">
              <a:avLst/>
            </a:prstGeom>
            <a:noFill/>
            <a:ln w="38100" cap="rnd">
              <a:solidFill>
                <a:srgbClr val="FF2F92"/>
              </a:solidFill>
              <a:custDash>
                <a:ds d="100000" sp="200000"/>
              </a:custDash>
              <a:miter lim="400000"/>
            </a:ln>
            <a:effectLst/>
          </p:spPr>
          <p:txBody>
            <a:bodyPr wrap="square" lIns="50800" tIns="50800" rIns="50800" bIns="50800" numCol="1" anchor="ctr">
              <a:noAutofit/>
            </a:bodyPr>
            <a:lstStyle/>
            <a:p>
              <a:pPr>
                <a:defRPr sz="2400"/>
              </a:pPr>
            </a:p>
          </p:txBody>
        </p:sp>
      </p:grpSp>
      <p:grpSp>
        <p:nvGrpSpPr>
          <p:cNvPr id="633" name="Group 633"/>
          <p:cNvGrpSpPr/>
          <p:nvPr/>
        </p:nvGrpSpPr>
        <p:grpSpPr>
          <a:xfrm>
            <a:off x="3904400" y="5946948"/>
            <a:ext cx="4014527" cy="969247"/>
            <a:chOff x="0" y="0"/>
            <a:chExt cx="4014525" cy="969246"/>
          </a:xfrm>
        </p:grpSpPr>
        <p:sp>
          <p:nvSpPr>
            <p:cNvPr id="629" name="Shape 629"/>
            <p:cNvSpPr/>
            <p:nvPr/>
          </p:nvSpPr>
          <p:spPr>
            <a:xfrm>
              <a:off x="2570342" y="493820"/>
              <a:ext cx="144418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nvGrpSpPr>
            <p:cNvPr id="632" name="Group 632"/>
            <p:cNvGrpSpPr/>
            <p:nvPr/>
          </p:nvGrpSpPr>
          <p:grpSpPr>
            <a:xfrm>
              <a:off x="0" y="0"/>
              <a:ext cx="2628849" cy="969247"/>
              <a:chOff x="0" y="0"/>
              <a:chExt cx="2628848" cy="969246"/>
            </a:xfrm>
          </p:grpSpPr>
          <p:sp>
            <p:nvSpPr>
              <p:cNvPr id="630" name="Shape 630"/>
              <p:cNvSpPr/>
              <p:nvPr/>
            </p:nvSpPr>
            <p:spPr>
              <a:xfrm>
                <a:off x="72718" y="0"/>
                <a:ext cx="2556131" cy="9692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FF2F92"/>
                    </a:solidFill>
                  </a:defRPr>
                </a:lvl1pPr>
              </a:lstStyle>
              <a:p>
                <a:pPr/>
                <a:r>
                  <a:t>Early Data</a:t>
                </a:r>
              </a:p>
            </p:txBody>
          </p:sp>
          <p:sp>
            <p:nvSpPr>
              <p:cNvPr id="631" name="Shape 631"/>
              <p:cNvSpPr/>
              <p:nvPr/>
            </p:nvSpPr>
            <p:spPr>
              <a:xfrm>
                <a:off x="0" y="41535"/>
                <a:ext cx="2492631" cy="886177"/>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grpSp>
      </p:grpSp>
      <p:grpSp>
        <p:nvGrpSpPr>
          <p:cNvPr id="636" name="Group 636"/>
          <p:cNvGrpSpPr/>
          <p:nvPr/>
        </p:nvGrpSpPr>
        <p:grpSpPr>
          <a:xfrm>
            <a:off x="-133027" y="5765065"/>
            <a:ext cx="13367878" cy="1739901"/>
            <a:chOff x="0" y="0"/>
            <a:chExt cx="13367876" cy="1739900"/>
          </a:xfrm>
        </p:grpSpPr>
        <p:sp>
          <p:nvSpPr>
            <p:cNvPr id="634" name="Shape 634"/>
            <p:cNvSpPr/>
            <p:nvPr/>
          </p:nvSpPr>
          <p:spPr>
            <a:xfrm>
              <a:off x="-1" y="-1"/>
              <a:ext cx="3662631" cy="173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Encrypted with</a:t>
              </a:r>
            </a:p>
            <a:p>
              <a:pPr>
                <a:defRPr>
                  <a:solidFill>
                    <a:srgbClr val="FF2F92"/>
                  </a:solidFill>
                </a:defRPr>
              </a:pPr>
              <a:r>
                <a:t>key derived from</a:t>
              </a:r>
            </a:p>
            <a:p>
              <a:pPr>
                <a:defRPr>
                  <a:solidFill>
                    <a:srgbClr val="942193"/>
                  </a:solidFill>
                </a:defRPr>
              </a:pPr>
              <a:r>
                <a:t>resumption key</a:t>
              </a:r>
            </a:p>
          </p:txBody>
        </p:sp>
        <p:sp>
          <p:nvSpPr>
            <p:cNvPr id="635" name="Shape 635"/>
            <p:cNvSpPr/>
            <p:nvPr/>
          </p:nvSpPr>
          <p:spPr>
            <a:xfrm>
              <a:off x="157856" y="1676289"/>
              <a:ext cx="13210021" cy="1"/>
            </a:xfrm>
            <a:prstGeom prst="line">
              <a:avLst/>
            </a:prstGeom>
            <a:noFill/>
            <a:ln w="38100" cap="rnd">
              <a:solidFill>
                <a:srgbClr val="000000"/>
              </a:solidFill>
              <a:custDash>
                <a:ds d="100000" sp="200000"/>
              </a:custDash>
              <a:miter lim="400000"/>
            </a:ln>
            <a:effectLst/>
          </p:spPr>
          <p:txBody>
            <a:bodyPr wrap="square" lIns="50800" tIns="50800" rIns="50800" bIns="50800" numCol="1" anchor="ctr">
              <a:noAutofit/>
            </a:bodyPr>
            <a:lstStyle/>
            <a:p>
              <a:pPr>
                <a:defRPr sz="2400"/>
              </a:pPr>
            </a:p>
          </p:txBody>
        </p:sp>
      </p:grpSp>
      <p:grpSp>
        <p:nvGrpSpPr>
          <p:cNvPr id="639" name="Group 639"/>
          <p:cNvGrpSpPr/>
          <p:nvPr/>
        </p:nvGrpSpPr>
        <p:grpSpPr>
          <a:xfrm>
            <a:off x="24830" y="7441355"/>
            <a:ext cx="13210021" cy="717756"/>
            <a:chOff x="0" y="0"/>
            <a:chExt cx="13210020" cy="717755"/>
          </a:xfrm>
        </p:grpSpPr>
        <p:sp>
          <p:nvSpPr>
            <p:cNvPr id="637" name="Shape 637"/>
            <p:cNvSpPr/>
            <p:nvPr/>
          </p:nvSpPr>
          <p:spPr>
            <a:xfrm>
              <a:off x="0" y="717755"/>
              <a:ext cx="13210021" cy="1"/>
            </a:xfrm>
            <a:prstGeom prst="line">
              <a:avLst/>
            </a:prstGeom>
            <a:noFill/>
            <a:ln w="38100" cap="rnd">
              <a:solidFill>
                <a:srgbClr val="FF9300"/>
              </a:solidFill>
              <a:custDash>
                <a:ds d="100000" sp="200000"/>
              </a:custDash>
              <a:miter lim="400000"/>
            </a:ln>
            <a:effectLst/>
          </p:spPr>
          <p:txBody>
            <a:bodyPr wrap="square" lIns="50800" tIns="50800" rIns="50800" bIns="50800" numCol="1" anchor="ctr">
              <a:noAutofit/>
            </a:bodyPr>
            <a:lstStyle/>
            <a:p>
              <a:pPr>
                <a:defRPr sz="2400"/>
              </a:pPr>
            </a:p>
          </p:txBody>
        </p:sp>
        <p:sp>
          <p:nvSpPr>
            <p:cNvPr id="638" name="Shape 638"/>
            <p:cNvSpPr/>
            <p:nvPr/>
          </p:nvSpPr>
          <p:spPr>
            <a:xfrm>
              <a:off x="160149" y="0"/>
              <a:ext cx="306964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Not Encrypted</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6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6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3" grpId="3"/>
      <p:bldP build="whole" bldLvl="1" animBg="1" rev="0" advAuto="0" spid="618" grpId="1"/>
      <p:bldP build="whole" bldLvl="1" animBg="1" rev="0" advAuto="0" spid="628" grpId="4"/>
      <p:bldP build="whole" bldLvl="1" animBg="1" rev="0" advAuto="0" spid="633" grpId="2"/>
      <p:bldP build="whole" bldLvl="1" animBg="1" rev="0" advAuto="0" spid="624" grpId="7"/>
      <p:bldP build="whole" bldLvl="1" animBg="1" rev="0" advAuto="0" spid="636" grpId="5"/>
      <p:bldP build="whole" bldLvl="1" animBg="1" rev="0" advAuto="0" spid="639" grpId="6"/>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 name="Shape 643"/>
          <p:cNvSpPr/>
          <p:nvPr>
            <p:ph type="title"/>
          </p:nvPr>
        </p:nvSpPr>
        <p:spPr>
          <a:xfrm>
            <a:off x="952500" y="528328"/>
            <a:ext cx="11099800" cy="2159001"/>
          </a:xfrm>
          <a:prstGeom prst="rect">
            <a:avLst/>
          </a:prstGeom>
        </p:spPr>
        <p:txBody>
          <a:bodyPr/>
          <a:lstStyle/>
          <a:p>
            <a:pPr/>
            <a:r>
              <a:t>Key Schedule: 0RTT</a:t>
            </a:r>
          </a:p>
        </p:txBody>
      </p:sp>
      <p:sp>
        <p:nvSpPr>
          <p:cNvPr id="644" name="Shape 644"/>
          <p:cNvSpPr/>
          <p:nvPr/>
        </p:nvSpPr>
        <p:spPr>
          <a:xfrm>
            <a:off x="205494" y="2329571"/>
            <a:ext cx="224894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Session 2</a:t>
            </a:r>
          </a:p>
        </p:txBody>
      </p:sp>
      <p:sp>
        <p:nvSpPr>
          <p:cNvPr id="645" name="Shape 645"/>
          <p:cNvSpPr/>
          <p:nvPr/>
        </p:nvSpPr>
        <p:spPr>
          <a:xfrm>
            <a:off x="388171" y="2962709"/>
            <a:ext cx="1883588" cy="1"/>
          </a:xfrm>
          <a:prstGeom prst="line">
            <a:avLst/>
          </a:prstGeom>
          <a:ln w="25400">
            <a:solidFill>
              <a:srgbClr val="000000"/>
            </a:solidFill>
            <a:miter lim="400000"/>
          </a:ln>
        </p:spPr>
        <p:txBody>
          <a:bodyPr lIns="50800" tIns="50800" rIns="50800" bIns="50800" anchor="ctr"/>
          <a:lstStyle/>
          <a:p>
            <a:pPr>
              <a:defRPr sz="2400"/>
            </a:pPr>
          </a:p>
        </p:txBody>
      </p:sp>
      <p:grpSp>
        <p:nvGrpSpPr>
          <p:cNvPr id="648" name="Group 648"/>
          <p:cNvGrpSpPr/>
          <p:nvPr/>
        </p:nvGrpSpPr>
        <p:grpSpPr>
          <a:xfrm>
            <a:off x="3603022" y="4672641"/>
            <a:ext cx="2106026" cy="773533"/>
            <a:chOff x="0" y="0"/>
            <a:chExt cx="2106025" cy="773531"/>
          </a:xfrm>
        </p:grpSpPr>
        <p:sp>
          <p:nvSpPr>
            <p:cNvPr id="646" name="Shape 646"/>
            <p:cNvSpPr/>
            <p:nvPr/>
          </p:nvSpPr>
          <p:spPr>
            <a:xfrm>
              <a:off x="836025"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647" name="Shape 647"/>
            <p:cNvSpPr/>
            <p:nvPr/>
          </p:nvSpPr>
          <p:spPr>
            <a:xfrm>
              <a:off x="0" y="418223"/>
              <a:ext cx="75095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651" name="Group 651"/>
          <p:cNvGrpSpPr/>
          <p:nvPr/>
        </p:nvGrpSpPr>
        <p:grpSpPr>
          <a:xfrm>
            <a:off x="7670856" y="3359964"/>
            <a:ext cx="4758064" cy="1700467"/>
            <a:chOff x="0" y="0"/>
            <a:chExt cx="4758063" cy="1700466"/>
          </a:xfrm>
        </p:grpSpPr>
        <p:sp>
          <p:nvSpPr>
            <p:cNvPr id="649" name="Shape 649"/>
            <p:cNvSpPr/>
            <p:nvPr/>
          </p:nvSpPr>
          <p:spPr>
            <a:xfrm>
              <a:off x="1391242" y="0"/>
              <a:ext cx="336682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9193"/>
                  </a:solidFill>
                </a:defRPr>
              </a:lvl1pPr>
            </a:lstStyle>
            <a:p>
              <a:pPr/>
              <a:r>
                <a:t>Handshake Key</a:t>
              </a:r>
            </a:p>
          </p:txBody>
        </p:sp>
        <p:sp>
          <p:nvSpPr>
            <p:cNvPr id="650" name="Shape 650"/>
            <p:cNvSpPr/>
            <p:nvPr/>
          </p:nvSpPr>
          <p:spPr>
            <a:xfrm flipV="1">
              <a:off x="0" y="677296"/>
              <a:ext cx="1262379" cy="102317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654" name="Group 654"/>
          <p:cNvGrpSpPr/>
          <p:nvPr/>
        </p:nvGrpSpPr>
        <p:grpSpPr>
          <a:xfrm>
            <a:off x="7673168" y="4672641"/>
            <a:ext cx="2534983" cy="773533"/>
            <a:chOff x="0" y="0"/>
            <a:chExt cx="2534981" cy="773531"/>
          </a:xfrm>
        </p:grpSpPr>
        <p:sp>
          <p:nvSpPr>
            <p:cNvPr id="652" name="Shape 652"/>
            <p:cNvSpPr/>
            <p:nvPr/>
          </p:nvSpPr>
          <p:spPr>
            <a:xfrm>
              <a:off x="1264981" y="0"/>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653" name="Shape 653"/>
            <p:cNvSpPr/>
            <p:nvPr/>
          </p:nvSpPr>
          <p:spPr>
            <a:xfrm>
              <a:off x="0" y="418338"/>
              <a:ext cx="1172607"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659" name="Group 659"/>
          <p:cNvGrpSpPr/>
          <p:nvPr/>
        </p:nvGrpSpPr>
        <p:grpSpPr>
          <a:xfrm>
            <a:off x="4283068" y="5582311"/>
            <a:ext cx="8679404" cy="1533542"/>
            <a:chOff x="0" y="0"/>
            <a:chExt cx="8679403" cy="1533541"/>
          </a:xfrm>
        </p:grpSpPr>
        <p:sp>
          <p:nvSpPr>
            <p:cNvPr id="655" name="Shape 655"/>
            <p:cNvSpPr/>
            <p:nvPr/>
          </p:nvSpPr>
          <p:spPr>
            <a:xfrm>
              <a:off x="4245477" y="885841"/>
              <a:ext cx="4433927"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531B93"/>
                  </a:solidFill>
                </a:defRPr>
              </a:lvl1pPr>
            </a:lstStyle>
            <a:p>
              <a:pPr/>
              <a:r>
                <a:t>Application Data Key</a:t>
              </a:r>
            </a:p>
          </p:txBody>
        </p:sp>
        <p:sp>
          <p:nvSpPr>
            <p:cNvPr id="656" name="Shape 656"/>
            <p:cNvSpPr/>
            <p:nvPr/>
          </p:nvSpPr>
          <p:spPr>
            <a:xfrm>
              <a:off x="-1" y="878517"/>
              <a:ext cx="346832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600"/>
                  </a:solidFill>
                </a:defRPr>
              </a:lvl1pPr>
            </a:lstStyle>
            <a:p>
              <a:pPr/>
              <a:r>
                <a:t>Resumption Key</a:t>
              </a:r>
            </a:p>
          </p:txBody>
        </p:sp>
        <p:sp>
          <p:nvSpPr>
            <p:cNvPr id="657" name="Shape 657"/>
            <p:cNvSpPr/>
            <p:nvPr/>
          </p:nvSpPr>
          <p:spPr>
            <a:xfrm>
              <a:off x="5364647" y="-1"/>
              <a:ext cx="641063" cy="766157"/>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658" name="Shape 658"/>
            <p:cNvSpPr/>
            <p:nvPr/>
          </p:nvSpPr>
          <p:spPr>
            <a:xfrm flipH="1">
              <a:off x="2790565" y="54856"/>
              <a:ext cx="2367575" cy="807398"/>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sp>
        <p:nvSpPr>
          <p:cNvPr id="660" name="Shape 660"/>
          <p:cNvSpPr/>
          <p:nvPr/>
        </p:nvSpPr>
        <p:spPr>
          <a:xfrm>
            <a:off x="42328" y="4735557"/>
            <a:ext cx="34683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42193"/>
                </a:solidFill>
              </a:defRPr>
            </a:lvl1pPr>
          </a:lstStyle>
          <a:p>
            <a:pPr/>
            <a:r>
              <a:t>Resumption Key</a:t>
            </a:r>
          </a:p>
        </p:txBody>
      </p:sp>
      <p:sp>
        <p:nvSpPr>
          <p:cNvPr id="661" name="Shape 661"/>
          <p:cNvSpPr/>
          <p:nvPr/>
        </p:nvSpPr>
        <p:spPr>
          <a:xfrm>
            <a:off x="5435890" y="3364920"/>
            <a:ext cx="301980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Shared Secret</a:t>
            </a:r>
          </a:p>
        </p:txBody>
      </p:sp>
      <p:grpSp>
        <p:nvGrpSpPr>
          <p:cNvPr id="665" name="Group 665"/>
          <p:cNvGrpSpPr/>
          <p:nvPr/>
        </p:nvGrpSpPr>
        <p:grpSpPr>
          <a:xfrm>
            <a:off x="5801422" y="4077280"/>
            <a:ext cx="1768296" cy="1440372"/>
            <a:chOff x="0" y="0"/>
            <a:chExt cx="1768294" cy="1440370"/>
          </a:xfrm>
        </p:grpSpPr>
        <p:sp>
          <p:nvSpPr>
            <p:cNvPr id="662" name="Shape 662"/>
            <p:cNvSpPr/>
            <p:nvPr/>
          </p:nvSpPr>
          <p:spPr>
            <a:xfrm>
              <a:off x="0" y="1017191"/>
              <a:ext cx="40946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663" name="Shape 663"/>
            <p:cNvSpPr/>
            <p:nvPr/>
          </p:nvSpPr>
          <p:spPr>
            <a:xfrm>
              <a:off x="498294" y="666839"/>
              <a:ext cx="1270001" cy="773532"/>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KDF</a:t>
              </a:r>
            </a:p>
          </p:txBody>
        </p:sp>
        <p:sp>
          <p:nvSpPr>
            <p:cNvPr id="664" name="Shape 664"/>
            <p:cNvSpPr/>
            <p:nvPr/>
          </p:nvSpPr>
          <p:spPr>
            <a:xfrm flipH="1">
              <a:off x="1133295" y="0"/>
              <a:ext cx="1" cy="64770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grpSp>
      <p:grpSp>
        <p:nvGrpSpPr>
          <p:cNvPr id="668" name="Group 668"/>
          <p:cNvGrpSpPr/>
          <p:nvPr/>
        </p:nvGrpSpPr>
        <p:grpSpPr>
          <a:xfrm>
            <a:off x="1224678" y="5558059"/>
            <a:ext cx="3643432" cy="1510435"/>
            <a:chOff x="0" y="0"/>
            <a:chExt cx="3643430" cy="1510433"/>
          </a:xfrm>
        </p:grpSpPr>
        <p:sp>
          <p:nvSpPr>
            <p:cNvPr id="666" name="Shape 666"/>
            <p:cNvSpPr/>
            <p:nvPr/>
          </p:nvSpPr>
          <p:spPr>
            <a:xfrm flipH="1">
              <a:off x="2062225" y="0"/>
              <a:ext cx="1581206" cy="793656"/>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667" name="Shape 667"/>
            <p:cNvSpPr/>
            <p:nvPr/>
          </p:nvSpPr>
          <p:spPr>
            <a:xfrm>
              <a:off x="-1" y="862733"/>
              <a:ext cx="208849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F92"/>
                  </a:solidFill>
                </a:defRPr>
              </a:lvl1pPr>
            </a:lstStyle>
            <a:p>
              <a:pPr/>
              <a:r>
                <a:t>0RTT Key</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6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6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6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6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0" grpId="1"/>
      <p:bldP build="whole" bldLvl="1" animBg="1" rev="0" advAuto="0" spid="665" grpId="5"/>
      <p:bldP build="whole" bldLvl="1" animBg="1" rev="0" advAuto="0" spid="648" grpId="2"/>
      <p:bldP build="whole" bldLvl="1" animBg="1" rev="0" advAuto="0" spid="654" grpId="7"/>
      <p:bldP build="whole" bldLvl="1" animBg="1" rev="0" advAuto="0" spid="651" grpId="6"/>
      <p:bldP build="whole" bldLvl="1" animBg="1" rev="0" advAuto="0" spid="661" grpId="4"/>
      <p:bldP build="whole" bldLvl="1" animBg="1" rev="0" advAuto="0" spid="659" grpId="8"/>
      <p:bldP build="whole" bldLvl="1" animBg="1" rev="0" advAuto="0" spid="668" grpId="3"/>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 name="Shape 672"/>
          <p:cNvSpPr/>
          <p:nvPr>
            <p:ph type="title"/>
          </p:nvPr>
        </p:nvSpPr>
        <p:spPr>
          <a:prstGeom prst="rect">
            <a:avLst/>
          </a:prstGeom>
        </p:spPr>
        <p:txBody>
          <a:bodyPr/>
          <a:lstStyle/>
          <a:p>
            <a:pPr/>
            <a:r>
              <a:t>Forward Secrecy</a:t>
            </a:r>
          </a:p>
        </p:txBody>
      </p:sp>
      <p:sp>
        <p:nvSpPr>
          <p:cNvPr id="673" name="Shape 673"/>
          <p:cNvSpPr/>
          <p:nvPr>
            <p:ph type="body" idx="1"/>
          </p:nvPr>
        </p:nvSpPr>
        <p:spPr>
          <a:prstGeom prst="rect">
            <a:avLst/>
          </a:prstGeom>
        </p:spPr>
        <p:txBody>
          <a:bodyPr/>
          <a:lstStyle/>
          <a:p>
            <a:pPr/>
            <a:r>
              <a:t>Non-resumed sessions </a:t>
            </a:r>
            <a:r>
              <a:rPr b="1">
                <a:latin typeface="Helvetica"/>
                <a:ea typeface="Helvetica"/>
                <a:cs typeface="Helvetica"/>
                <a:sym typeface="Helvetica"/>
              </a:rPr>
              <a:t>always </a:t>
            </a:r>
            <a:r>
              <a:t>forward secure</a:t>
            </a:r>
          </a:p>
          <a:p>
            <a:pPr/>
            <a:r>
              <a:t>Resumed sessions </a:t>
            </a:r>
            <a:r>
              <a:rPr b="1">
                <a:latin typeface="Helvetica"/>
                <a:ea typeface="Helvetica"/>
                <a:cs typeface="Helvetica"/>
                <a:sym typeface="Helvetica"/>
              </a:rPr>
              <a:t>only</a:t>
            </a:r>
            <a:r>
              <a:t> forward secure with </a:t>
            </a:r>
            <a:r>
              <a:rPr b="1">
                <a:latin typeface="Helvetica"/>
                <a:ea typeface="Helvetica"/>
                <a:cs typeface="Helvetica"/>
                <a:sym typeface="Helvetica"/>
              </a:rPr>
              <a:t>additional DH</a:t>
            </a:r>
            <a:endParaRPr b="1">
              <a:latin typeface="Helvetica"/>
              <a:ea typeface="Helvetica"/>
              <a:cs typeface="Helvetica"/>
              <a:sym typeface="Helvetica"/>
            </a:endParaRPr>
          </a:p>
          <a:p>
            <a:pPr/>
            <a:r>
              <a:t>0RTT early data is </a:t>
            </a:r>
            <a:r>
              <a:rPr b="1">
                <a:latin typeface="Helvetica"/>
                <a:ea typeface="Helvetica"/>
                <a:cs typeface="Helvetica"/>
                <a:sym typeface="Helvetica"/>
              </a:rPr>
              <a:t>not</a:t>
            </a:r>
            <a:r>
              <a:t> forward secure</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75" name="pasted-image.png"/>
          <p:cNvPicPr>
            <a:picLocks noChangeAspect="1"/>
          </p:cNvPicPr>
          <p:nvPr/>
        </p:nvPicPr>
        <p:blipFill>
          <a:blip r:embed="rId2">
            <a:extLst/>
          </a:blip>
          <a:stretch>
            <a:fillRect/>
          </a:stretch>
        </p:blipFill>
        <p:spPr>
          <a:xfrm>
            <a:off x="-37652" y="-3811"/>
            <a:ext cx="3810001" cy="1358901"/>
          </a:xfrm>
          <a:prstGeom prst="rect">
            <a:avLst/>
          </a:prstGeom>
          <a:ln w="12700">
            <a:miter lim="400000"/>
          </a:ln>
        </p:spPr>
      </p:pic>
      <p:sp>
        <p:nvSpPr>
          <p:cNvPr id="676" name="Shape 676"/>
          <p:cNvSpPr/>
          <p:nvPr>
            <p:ph type="title"/>
          </p:nvPr>
        </p:nvSpPr>
        <p:spPr>
          <a:prstGeom prst="rect">
            <a:avLst/>
          </a:prstGeom>
        </p:spPr>
        <p:txBody>
          <a:bodyPr/>
          <a:lstStyle/>
          <a:p>
            <a:pPr/>
            <a:r>
              <a:t>0RTT Replays </a:t>
            </a:r>
          </a:p>
        </p:txBody>
      </p:sp>
      <p:sp>
        <p:nvSpPr>
          <p:cNvPr id="677" name="Shape 677"/>
          <p:cNvSpPr/>
          <p:nvPr/>
        </p:nvSpPr>
        <p:spPr>
          <a:xfrm>
            <a:off x="1754256" y="2442514"/>
            <a:ext cx="13843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Client</a:t>
            </a:r>
          </a:p>
        </p:txBody>
      </p:sp>
      <p:sp>
        <p:nvSpPr>
          <p:cNvPr id="678" name="Shape 678"/>
          <p:cNvSpPr/>
          <p:nvPr/>
        </p:nvSpPr>
        <p:spPr>
          <a:xfrm>
            <a:off x="10225176" y="2442514"/>
            <a:ext cx="153791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Server</a:t>
            </a:r>
          </a:p>
        </p:txBody>
      </p:sp>
      <p:grpSp>
        <p:nvGrpSpPr>
          <p:cNvPr id="683" name="Group 683"/>
          <p:cNvGrpSpPr/>
          <p:nvPr/>
        </p:nvGrpSpPr>
        <p:grpSpPr>
          <a:xfrm>
            <a:off x="488122" y="2997200"/>
            <a:ext cx="6736370" cy="1652718"/>
            <a:chOff x="0" y="0"/>
            <a:chExt cx="6736368" cy="1652717"/>
          </a:xfrm>
        </p:grpSpPr>
        <p:sp>
          <p:nvSpPr>
            <p:cNvPr id="679" name="Shape 679"/>
            <p:cNvSpPr/>
            <p:nvPr/>
          </p:nvSpPr>
          <p:spPr>
            <a:xfrm>
              <a:off x="5292185" y="951666"/>
              <a:ext cx="144418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680" name="Shape 680"/>
            <p:cNvSpPr/>
            <p:nvPr/>
          </p:nvSpPr>
          <p:spPr>
            <a:xfrm>
              <a:off x="0" y="0"/>
              <a:ext cx="5526176" cy="1162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Hello, Session Tix, DHc</a:t>
              </a:r>
            </a:p>
          </p:txBody>
        </p:sp>
        <p:sp>
          <p:nvSpPr>
            <p:cNvPr id="681" name="Shape 681"/>
            <p:cNvSpPr/>
            <p:nvPr/>
          </p:nvSpPr>
          <p:spPr>
            <a:xfrm>
              <a:off x="156232" y="365463"/>
              <a:ext cx="5213712" cy="1203365"/>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682" name="Shape 682"/>
            <p:cNvSpPr/>
            <p:nvPr/>
          </p:nvSpPr>
          <p:spPr>
            <a:xfrm>
              <a:off x="1485022" y="683470"/>
              <a:ext cx="2556131" cy="969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FF2F92"/>
                  </a:solidFill>
                </a:defRPr>
              </a:lvl1pPr>
            </a:lstStyle>
            <a:p>
              <a:pPr/>
              <a:r>
                <a:t>Early Data</a:t>
              </a:r>
            </a:p>
          </p:txBody>
        </p:sp>
      </p:grpSp>
      <p:grpSp>
        <p:nvGrpSpPr>
          <p:cNvPr id="691" name="Group 691"/>
          <p:cNvGrpSpPr/>
          <p:nvPr/>
        </p:nvGrpSpPr>
        <p:grpSpPr>
          <a:xfrm>
            <a:off x="-45045" y="5043616"/>
            <a:ext cx="13094890" cy="1652718"/>
            <a:chOff x="-38100" y="0"/>
            <a:chExt cx="13094889" cy="1652716"/>
          </a:xfrm>
        </p:grpSpPr>
        <p:pic>
          <p:nvPicPr>
            <p:cNvPr id="684" name=""/>
            <p:cNvPicPr>
              <a:picLocks noChangeAspect="0"/>
            </p:cNvPicPr>
            <p:nvPr/>
          </p:nvPicPr>
          <p:blipFill>
            <a:blip r:embed="rId3">
              <a:extLst/>
            </a:blip>
            <a:stretch>
              <a:fillRect/>
            </a:stretch>
          </p:blipFill>
          <p:spPr>
            <a:xfrm>
              <a:off x="-38100" y="0"/>
              <a:ext cx="13094890" cy="76200"/>
            </a:xfrm>
            <a:prstGeom prst="rect">
              <a:avLst/>
            </a:prstGeom>
            <a:effectLst/>
          </p:spPr>
        </p:pic>
        <p:grpSp>
          <p:nvGrpSpPr>
            <p:cNvPr id="690" name="Group 690"/>
            <p:cNvGrpSpPr/>
            <p:nvPr/>
          </p:nvGrpSpPr>
          <p:grpSpPr>
            <a:xfrm>
              <a:off x="495067" y="0"/>
              <a:ext cx="6736370" cy="1652718"/>
              <a:chOff x="0" y="0"/>
              <a:chExt cx="6736368" cy="1652717"/>
            </a:xfrm>
          </p:grpSpPr>
          <p:sp>
            <p:nvSpPr>
              <p:cNvPr id="686" name="Shape 686"/>
              <p:cNvSpPr/>
              <p:nvPr/>
            </p:nvSpPr>
            <p:spPr>
              <a:xfrm>
                <a:off x="5292185" y="951666"/>
                <a:ext cx="144418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687" name="Shape 687"/>
              <p:cNvSpPr/>
              <p:nvPr/>
            </p:nvSpPr>
            <p:spPr>
              <a:xfrm>
                <a:off x="0" y="0"/>
                <a:ext cx="5526176" cy="1162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Hello, Session Tix, DHc</a:t>
                </a:r>
              </a:p>
            </p:txBody>
          </p:sp>
          <p:sp>
            <p:nvSpPr>
              <p:cNvPr id="688" name="Shape 688"/>
              <p:cNvSpPr/>
              <p:nvPr/>
            </p:nvSpPr>
            <p:spPr>
              <a:xfrm>
                <a:off x="156232" y="365463"/>
                <a:ext cx="5213712" cy="1203365"/>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689" name="Shape 689"/>
              <p:cNvSpPr/>
              <p:nvPr/>
            </p:nvSpPr>
            <p:spPr>
              <a:xfrm>
                <a:off x="1485022" y="683470"/>
                <a:ext cx="2556131" cy="969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FF2F92"/>
                    </a:solidFill>
                  </a:defRPr>
                </a:lvl1pPr>
              </a:lstStyle>
              <a:p>
                <a:pPr/>
                <a:r>
                  <a:t>Early Data</a:t>
                </a:r>
              </a:p>
            </p:txBody>
          </p:sp>
        </p:grpSp>
      </p:grpSp>
      <p:grpSp>
        <p:nvGrpSpPr>
          <p:cNvPr id="699" name="Group 699"/>
          <p:cNvGrpSpPr/>
          <p:nvPr/>
        </p:nvGrpSpPr>
        <p:grpSpPr>
          <a:xfrm>
            <a:off x="-45045" y="7090033"/>
            <a:ext cx="13094890" cy="1652718"/>
            <a:chOff x="-38100" y="0"/>
            <a:chExt cx="13094889" cy="1652716"/>
          </a:xfrm>
        </p:grpSpPr>
        <p:pic>
          <p:nvPicPr>
            <p:cNvPr id="692" name=""/>
            <p:cNvPicPr>
              <a:picLocks noChangeAspect="0"/>
            </p:cNvPicPr>
            <p:nvPr/>
          </p:nvPicPr>
          <p:blipFill>
            <a:blip r:embed="rId3">
              <a:extLst/>
            </a:blip>
            <a:stretch>
              <a:fillRect/>
            </a:stretch>
          </p:blipFill>
          <p:spPr>
            <a:xfrm>
              <a:off x="-38100" y="0"/>
              <a:ext cx="13094890" cy="76200"/>
            </a:xfrm>
            <a:prstGeom prst="rect">
              <a:avLst/>
            </a:prstGeom>
            <a:effectLst/>
          </p:spPr>
        </p:pic>
        <p:grpSp>
          <p:nvGrpSpPr>
            <p:cNvPr id="698" name="Group 698"/>
            <p:cNvGrpSpPr/>
            <p:nvPr/>
          </p:nvGrpSpPr>
          <p:grpSpPr>
            <a:xfrm>
              <a:off x="495067" y="0"/>
              <a:ext cx="6736370" cy="1652718"/>
              <a:chOff x="0" y="0"/>
              <a:chExt cx="6736368" cy="1652717"/>
            </a:xfrm>
          </p:grpSpPr>
          <p:sp>
            <p:nvSpPr>
              <p:cNvPr id="694" name="Shape 694"/>
              <p:cNvSpPr/>
              <p:nvPr/>
            </p:nvSpPr>
            <p:spPr>
              <a:xfrm>
                <a:off x="5292185" y="951666"/>
                <a:ext cx="144418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695" name="Shape 695"/>
              <p:cNvSpPr/>
              <p:nvPr/>
            </p:nvSpPr>
            <p:spPr>
              <a:xfrm>
                <a:off x="0" y="0"/>
                <a:ext cx="5526176" cy="1162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Hello, Session Tix, DHc</a:t>
                </a:r>
              </a:p>
            </p:txBody>
          </p:sp>
          <p:sp>
            <p:nvSpPr>
              <p:cNvPr id="696" name="Shape 696"/>
              <p:cNvSpPr/>
              <p:nvPr/>
            </p:nvSpPr>
            <p:spPr>
              <a:xfrm>
                <a:off x="156232" y="365463"/>
                <a:ext cx="5213712" cy="1203365"/>
              </a:xfrm>
              <a:prstGeom prst="rect">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697" name="Shape 697"/>
              <p:cNvSpPr/>
              <p:nvPr/>
            </p:nvSpPr>
            <p:spPr>
              <a:xfrm>
                <a:off x="1485022" y="683470"/>
                <a:ext cx="2556131" cy="9692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FF2F92"/>
                    </a:solidFill>
                  </a:defRPr>
                </a:lvl1pPr>
              </a:lstStyle>
              <a:p>
                <a:pPr/>
                <a:r>
                  <a:t>Early Data</a:t>
                </a:r>
              </a:p>
            </p:txBody>
          </p:sp>
        </p:grpSp>
      </p:grpSp>
      <p:sp>
        <p:nvSpPr>
          <p:cNvPr id="700" name="Shape 700"/>
          <p:cNvSpPr/>
          <p:nvPr/>
        </p:nvSpPr>
        <p:spPr>
          <a:xfrm>
            <a:off x="10051845" y="3196965"/>
            <a:ext cx="1884579"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Process</a:t>
            </a:r>
          </a:p>
          <a:p>
            <a:pPr/>
            <a:r>
              <a:t>Early</a:t>
            </a:r>
          </a:p>
          <a:p>
            <a:pPr/>
            <a:r>
              <a:t>Data</a:t>
            </a:r>
          </a:p>
        </p:txBody>
      </p:sp>
      <p:sp>
        <p:nvSpPr>
          <p:cNvPr id="701" name="Shape 701"/>
          <p:cNvSpPr/>
          <p:nvPr/>
        </p:nvSpPr>
        <p:spPr>
          <a:xfrm>
            <a:off x="10051845" y="5143499"/>
            <a:ext cx="1884579"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Process</a:t>
            </a:r>
          </a:p>
          <a:p>
            <a:pPr/>
            <a:r>
              <a:t>Early</a:t>
            </a:r>
          </a:p>
          <a:p>
            <a:pPr/>
            <a:r>
              <a:t>Data</a:t>
            </a:r>
          </a:p>
        </p:txBody>
      </p:sp>
      <p:sp>
        <p:nvSpPr>
          <p:cNvPr id="702" name="Shape 702"/>
          <p:cNvSpPr/>
          <p:nvPr/>
        </p:nvSpPr>
        <p:spPr>
          <a:xfrm>
            <a:off x="10051845" y="7335968"/>
            <a:ext cx="1884579"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Process</a:t>
            </a:r>
          </a:p>
          <a:p>
            <a:pPr/>
            <a:r>
              <a:t>Early</a:t>
            </a:r>
          </a:p>
          <a:p>
            <a:pPr/>
            <a:r>
              <a:t>Data</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7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6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7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3" grpId="1"/>
      <p:bldP build="whole" bldLvl="1" animBg="1" rev="0" advAuto="0" spid="702" grpId="6"/>
      <p:bldP build="whole" bldLvl="1" animBg="1" rev="0" advAuto="0" spid="700" grpId="2"/>
      <p:bldP build="whole" bldLvl="1" animBg="1" rev="0" advAuto="0" spid="691" grpId="3"/>
      <p:bldP build="whole" bldLvl="1" animBg="1" rev="0" advAuto="0" spid="699" grpId="5"/>
      <p:bldP build="whole" bldLvl="1" animBg="1" rev="0" advAuto="0" spid="701" grpId="4"/>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lvl1pPr defTabSz="496570">
              <a:defRPr sz="6800"/>
            </a:lvl1pPr>
          </a:lstStyle>
          <a:p>
            <a:pPr/>
            <a:r>
              <a:t>Security Properties We Want</a:t>
            </a:r>
          </a:p>
        </p:txBody>
      </p:sp>
      <p:sp>
        <p:nvSpPr>
          <p:cNvPr id="134" name="Shape 134"/>
          <p:cNvSpPr/>
          <p:nvPr>
            <p:ph type="body" idx="1"/>
          </p:nvPr>
        </p:nvSpPr>
        <p:spPr>
          <a:prstGeom prst="rect">
            <a:avLst/>
          </a:prstGeom>
        </p:spPr>
        <p:txBody>
          <a:bodyPr/>
          <a:lstStyle/>
          <a:p>
            <a:pPr/>
            <a:r>
              <a:t>Confidentiality</a:t>
            </a:r>
          </a:p>
          <a:p>
            <a:pPr lvl="1">
              <a:buChar char="➡"/>
            </a:pPr>
            <a:r>
              <a:t>Only the communicating parties can read messages</a:t>
            </a:r>
          </a:p>
          <a:p>
            <a:pPr>
              <a:defRPr b="1">
                <a:latin typeface="Helvetica"/>
                <a:ea typeface="Helvetica"/>
                <a:cs typeface="Helvetica"/>
                <a:sym typeface="Helvetica"/>
              </a:defRPr>
            </a:pPr>
            <a:r>
              <a:t>Authenticity</a:t>
            </a:r>
          </a:p>
          <a:p>
            <a:pPr lvl="1">
              <a:buChar char="➡"/>
            </a:pPr>
            <a:r>
              <a:t>I know who I am speaking with</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Shape 704"/>
          <p:cNvSpPr/>
          <p:nvPr>
            <p:ph type="title"/>
          </p:nvPr>
        </p:nvSpPr>
        <p:spPr>
          <a:xfrm>
            <a:off x="952500" y="1219050"/>
            <a:ext cx="11099800" cy="2159001"/>
          </a:xfrm>
          <a:prstGeom prst="rect">
            <a:avLst/>
          </a:prstGeom>
        </p:spPr>
        <p:txBody>
          <a:bodyPr/>
          <a:lstStyle>
            <a:lvl1pPr defTabSz="572516">
              <a:defRPr sz="7840"/>
            </a:lvl1pPr>
          </a:lstStyle>
          <a:p>
            <a:pPr/>
            <a:r>
              <a:t>0RTT Replay Protections</a:t>
            </a:r>
          </a:p>
        </p:txBody>
      </p:sp>
      <p:sp>
        <p:nvSpPr>
          <p:cNvPr id="705" name="Shape 705"/>
          <p:cNvSpPr/>
          <p:nvPr>
            <p:ph type="body" idx="1"/>
          </p:nvPr>
        </p:nvSpPr>
        <p:spPr>
          <a:prstGeom prst="rect">
            <a:avLst/>
          </a:prstGeom>
        </p:spPr>
        <p:txBody>
          <a:bodyPr/>
          <a:lstStyle/>
          <a:p>
            <a:pPr/>
            <a:r>
              <a:t>Limited session ticket lifetime</a:t>
            </a:r>
          </a:p>
          <a:p>
            <a:pPr/>
            <a:r>
              <a:t>On receipt of finished message = </a:t>
            </a:r>
            <a:r>
              <a:rPr b="1">
                <a:latin typeface="Helvetica"/>
                <a:ea typeface="Helvetica"/>
                <a:cs typeface="Helvetica"/>
                <a:sym typeface="Helvetica"/>
              </a:rPr>
              <a:t>no replay</a:t>
            </a:r>
            <a:endParaRPr b="1">
              <a:latin typeface="Helvetica"/>
              <a:ea typeface="Helvetica"/>
              <a:cs typeface="Helvetica"/>
              <a:sym typeface="Helvetica"/>
            </a:endParaRPr>
          </a:p>
          <a:p>
            <a:pPr lvl="1"/>
            <a:r>
              <a:t>Buffer request</a:t>
            </a:r>
          </a:p>
        </p:txBody>
      </p:sp>
      <p:pic>
        <p:nvPicPr>
          <p:cNvPr id="706" name="pasted-image.png"/>
          <p:cNvPicPr>
            <a:picLocks noChangeAspect="1"/>
          </p:cNvPicPr>
          <p:nvPr/>
        </p:nvPicPr>
        <p:blipFill>
          <a:blip r:embed="rId2">
            <a:extLst/>
          </a:blip>
          <a:stretch>
            <a:fillRect/>
          </a:stretch>
        </p:blipFill>
        <p:spPr>
          <a:xfrm>
            <a:off x="-37652" y="-3811"/>
            <a:ext cx="3810001" cy="135890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05">
                                            <p:txEl>
                                              <p:pRg st="1" end="1"/>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70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05"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8" name="Shape 708"/>
          <p:cNvSpPr/>
          <p:nvPr>
            <p:ph type="title"/>
          </p:nvPr>
        </p:nvSpPr>
        <p:spPr>
          <a:prstGeom prst="rect">
            <a:avLst/>
          </a:prstGeom>
        </p:spPr>
        <p:txBody>
          <a:bodyPr/>
          <a:lstStyle/>
          <a:p>
            <a:pPr/>
            <a:r>
              <a:t>Then vs Now</a:t>
            </a:r>
          </a:p>
        </p:txBody>
      </p:sp>
      <p:graphicFrame>
        <p:nvGraphicFramePr>
          <p:cNvPr id="709" name="Table 709"/>
          <p:cNvGraphicFramePr/>
          <p:nvPr/>
        </p:nvGraphicFramePr>
        <p:xfrm>
          <a:off x="1303923" y="2509863"/>
          <a:ext cx="10409654" cy="649917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465651"/>
                <a:gridCol w="3465651"/>
                <a:gridCol w="3465651"/>
              </a:tblGrid>
              <a:tr h="926638">
                <a:tc gridSpan="2">
                  <a:txBody>
                    <a:bodyPr/>
                    <a:lstStyle/>
                    <a:p>
                      <a:pPr defTabSz="914400"/>
                      <a:r>
                        <a:rPr b="1" sz="3400">
                          <a:latin typeface="Helvetica"/>
                          <a:ea typeface="Helvetica"/>
                          <a:cs typeface="Helvetica"/>
                          <a:sym typeface="Helvetica"/>
                        </a:rPr>
                        <a:t>&lt;= TLS 1.2</a:t>
                      </a:r>
                    </a:p>
                  </a:txBody>
                  <a:tcPr marL="50800" marR="50800" marT="50800" marB="50800" anchor="ctr" anchorCtr="0" horzOverflow="overflow">
                    <a:lnL w="12700">
                      <a:solidFill>
                        <a:srgbClr val="000000"/>
                      </a:solidFill>
                      <a:miter lim="400000"/>
                    </a:lnL>
                    <a:lnT w="12700">
                      <a:solidFill>
                        <a:srgbClr val="000000"/>
                      </a:solidFill>
                      <a:miter lim="400000"/>
                    </a:lnT>
                  </a:tcPr>
                </a:tc>
                <a:tc hMerge="1">
                  <a:tcPr/>
                </a:tc>
                <a:tc>
                  <a:txBody>
                    <a:bodyPr/>
                    <a:lstStyle/>
                    <a:p>
                      <a:pPr defTabSz="914400"/>
                      <a:r>
                        <a:rPr b="1" sz="3400">
                          <a:latin typeface="Helvetica"/>
                          <a:ea typeface="Helvetica"/>
                          <a:cs typeface="Helvetica"/>
                          <a:sym typeface="Helvetica"/>
                        </a:rPr>
                        <a:t>TLS 1.3</a:t>
                      </a:r>
                    </a:p>
                  </a:txBody>
                  <a:tcPr marL="50800" marR="50800" marT="50800" marB="50800" anchor="ctr" anchorCtr="0" horzOverflow="overflow">
                    <a:lnR w="12700">
                      <a:solidFill>
                        <a:srgbClr val="000000"/>
                      </a:solidFill>
                      <a:miter lim="400000"/>
                    </a:lnR>
                    <a:lnT w="12700">
                      <a:solidFill>
                        <a:srgbClr val="000000"/>
                      </a:solidFill>
                      <a:miter lim="400000"/>
                    </a:lnT>
                  </a:tcPr>
                </a:tc>
              </a:tr>
              <a:tr h="926638">
                <a:tc>
                  <a:txBody>
                    <a:bodyPr/>
                    <a:lstStyle/>
                    <a:p>
                      <a:pPr defTabSz="914400"/>
                      <a:r>
                        <a:rPr b="1" sz="2600">
                          <a:latin typeface="Helvetica"/>
                          <a:ea typeface="Helvetica"/>
                          <a:cs typeface="Helvetica"/>
                          <a:sym typeface="Helvetica"/>
                        </a:rPr>
                        <a:t>Cause</a:t>
                      </a:r>
                    </a:p>
                  </a:txBody>
                  <a:tcPr marL="50800" marR="50800" marT="50800" marB="50800" anchor="ctr" anchorCtr="0" horzOverflow="overflow">
                    <a:lnL w="12700">
                      <a:solidFill>
                        <a:srgbClr val="000000"/>
                      </a:solidFill>
                      <a:miter lim="400000"/>
                    </a:lnL>
                  </a:tcPr>
                </a:tc>
                <a:tc>
                  <a:txBody>
                    <a:bodyPr/>
                    <a:lstStyle/>
                    <a:p>
                      <a:pPr defTabSz="914400"/>
                      <a:r>
                        <a:rPr b="1" sz="2600">
                          <a:latin typeface="Helvetica"/>
                          <a:ea typeface="Helvetica"/>
                          <a:cs typeface="Helvetica"/>
                          <a:sym typeface="Helvetica"/>
                        </a:rPr>
                        <a:t>Attack</a:t>
                      </a:r>
                    </a:p>
                  </a:txBody>
                  <a:tcPr marL="50800" marR="50800" marT="50800" marB="50800" anchor="ctr" anchorCtr="0" horzOverflow="overflow"/>
                </a:tc>
                <a:tc>
                  <a:txBody>
                    <a:bodyPr/>
                    <a:lstStyle/>
                    <a:p>
                      <a:pPr defTabSz="914400"/>
                      <a:r>
                        <a:rPr b="1" sz="2600">
                          <a:latin typeface="Helvetica"/>
                          <a:ea typeface="Helvetica"/>
                          <a:cs typeface="Helvetica"/>
                          <a:sym typeface="Helvetica"/>
                        </a:rPr>
                        <a:t>Solution</a:t>
                      </a:r>
                    </a:p>
                  </a:txBody>
                  <a:tcPr marL="50800" marR="50800" marT="50800" marB="50800" anchor="ctr" anchorCtr="0" horzOverflow="overflow">
                    <a:lnR w="12700">
                      <a:solidFill>
                        <a:srgbClr val="000000"/>
                      </a:solidFill>
                      <a:miter lim="400000"/>
                    </a:lnR>
                  </a:tcPr>
                </a:tc>
              </a:tr>
              <a:tr h="926638">
                <a:tc>
                  <a:txBody>
                    <a:bodyPr/>
                    <a:lstStyle/>
                    <a:p>
                      <a:pPr defTabSz="914400"/>
                      <a:r>
                        <a:rPr b="1" sz="2600">
                          <a:latin typeface="Helvetica"/>
                          <a:ea typeface="Helvetica"/>
                          <a:cs typeface="Helvetica"/>
                          <a:sym typeface="Helvetica"/>
                        </a:rPr>
                        <a:t>Weak ciphers, modes, hashes</a:t>
                      </a:r>
                    </a:p>
                  </a:txBody>
                  <a:tcPr marL="50800" marR="50800" marT="50800" marB="50800" anchor="ctr" anchorCtr="0" horzOverflow="overflow">
                    <a:lnL w="12700">
                      <a:solidFill>
                        <a:srgbClr val="000000"/>
                      </a:solidFill>
                      <a:miter lim="400000"/>
                    </a:lnL>
                  </a:tcPr>
                </a:tc>
                <a:tc>
                  <a:txBody>
                    <a:bodyPr/>
                    <a:lstStyle/>
                    <a:p>
                      <a:pPr defTabSz="914400"/>
                      <a:r>
                        <a:rPr b="1" sz="2600">
                          <a:latin typeface="Helvetica"/>
                          <a:ea typeface="Helvetica"/>
                          <a:cs typeface="Helvetica"/>
                          <a:sym typeface="Helvetica"/>
                        </a:rPr>
                        <a:t>BEAST, POODLE, LUCKY13, SLOTH, SWEET32, RC4NOMORE</a:t>
                      </a:r>
                    </a:p>
                  </a:txBody>
                  <a:tcPr marL="50800" marR="50800" marT="50800" marB="50800" anchor="ctr" anchorCtr="0" horzOverflow="overflow"/>
                </a:tc>
                <a:tc>
                  <a:txBody>
                    <a:bodyPr/>
                    <a:lstStyle/>
                    <a:p>
                      <a:pPr defTabSz="914400"/>
                      <a:r>
                        <a:rPr b="1" sz="2600">
                          <a:latin typeface="Helvetica"/>
                          <a:ea typeface="Helvetica"/>
                          <a:cs typeface="Helvetica"/>
                          <a:sym typeface="Helvetica"/>
                        </a:rPr>
                        <a:t>AEAD Modes Only, Sane Ciphers, Limited Choice</a:t>
                      </a:r>
                    </a:p>
                  </a:txBody>
                  <a:tcPr marL="50800" marR="50800" marT="50800" marB="50800" anchor="ctr" anchorCtr="0" horzOverflow="overflow">
                    <a:lnR w="12700">
                      <a:solidFill>
                        <a:srgbClr val="000000"/>
                      </a:solidFill>
                      <a:miter lim="400000"/>
                    </a:lnR>
                  </a:tcPr>
                </a:tc>
              </a:tr>
              <a:tr h="926638">
                <a:tc>
                  <a:txBody>
                    <a:bodyPr/>
                    <a:lstStyle/>
                    <a:p>
                      <a:pPr defTabSz="914400"/>
                      <a:r>
                        <a:rPr b="1" sz="2600">
                          <a:latin typeface="Helvetica"/>
                          <a:ea typeface="Helvetica"/>
                          <a:cs typeface="Helvetica"/>
                          <a:sym typeface="Helvetica"/>
                        </a:rPr>
                        <a:t>Occasionally Forward Secure</a:t>
                      </a:r>
                    </a:p>
                  </a:txBody>
                  <a:tcPr marL="50800" marR="50800" marT="50800" marB="50800" anchor="ctr" anchorCtr="0" horzOverflow="overflow">
                    <a:lnL w="12700">
                      <a:solidFill>
                        <a:srgbClr val="000000"/>
                      </a:solidFill>
                      <a:miter lim="400000"/>
                    </a:lnL>
                  </a:tcPr>
                </a:tc>
                <a:tc>
                  <a:txBody>
                    <a:bodyPr/>
                    <a:lstStyle/>
                    <a:p>
                      <a:pPr defTabSz="914400"/>
                      <a:r>
                        <a:rPr b="1" sz="2600">
                          <a:latin typeface="Helvetica"/>
                          <a:ea typeface="Helvetica"/>
                          <a:cs typeface="Helvetica"/>
                          <a:sym typeface="Helvetica"/>
                        </a:rPr>
                        <a:t>Server Key compromise</a:t>
                      </a:r>
                    </a:p>
                  </a:txBody>
                  <a:tcPr marL="50800" marR="50800" marT="50800" marB="50800" anchor="ctr" anchorCtr="0" horzOverflow="overflow"/>
                </a:tc>
                <a:tc>
                  <a:txBody>
                    <a:bodyPr/>
                    <a:lstStyle/>
                    <a:p>
                      <a:pPr defTabSz="914400"/>
                      <a:r>
                        <a:rPr b="1" sz="2600">
                          <a:latin typeface="Helvetica"/>
                          <a:ea typeface="Helvetica"/>
                          <a:cs typeface="Helvetica"/>
                          <a:sym typeface="Helvetica"/>
                        </a:rPr>
                        <a:t>Always Forward Secure*</a:t>
                      </a:r>
                    </a:p>
                  </a:txBody>
                  <a:tcPr marL="50800" marR="50800" marT="50800" marB="50800" anchor="ctr" anchorCtr="0" horzOverflow="overflow">
                    <a:lnR w="12700">
                      <a:solidFill>
                        <a:srgbClr val="000000"/>
                      </a:solidFill>
                      <a:miter lim="400000"/>
                    </a:lnR>
                  </a:tcPr>
                </a:tc>
              </a:tr>
              <a:tr h="926638">
                <a:tc>
                  <a:txBody>
                    <a:bodyPr/>
                    <a:lstStyle/>
                    <a:p>
                      <a:pPr defTabSz="914400"/>
                      <a:r>
                        <a:rPr b="1" sz="2600">
                          <a:latin typeface="Helvetica"/>
                          <a:ea typeface="Helvetica"/>
                          <a:cs typeface="Helvetica"/>
                          <a:sym typeface="Helvetica"/>
                        </a:rPr>
                        <a:t>2 Round Trips</a:t>
                      </a:r>
                    </a:p>
                  </a:txBody>
                  <a:tcPr marL="50800" marR="50800" marT="50800" marB="50800" anchor="ctr" anchorCtr="0" horzOverflow="overflow">
                    <a:lnL w="12700">
                      <a:solidFill>
                        <a:srgbClr val="000000"/>
                      </a:solidFill>
                      <a:miter lim="400000"/>
                    </a:lnL>
                  </a:tcPr>
                </a:tc>
                <a:tc>
                  <a:txBody>
                    <a:bodyPr/>
                    <a:lstStyle/>
                    <a:p>
                      <a:pPr defTabSz="914400">
                        <a:defRPr b="1" sz="2600">
                          <a:latin typeface="Helvetica"/>
                          <a:ea typeface="Helvetica"/>
                          <a:cs typeface="Helvetica"/>
                          <a:sym typeface="Helvetica"/>
                        </a:defRPr>
                      </a:pPr>
                    </a:p>
                  </a:txBody>
                  <a:tcPr marL="50800" marR="50800" marT="50800" marB="50800" anchor="ctr" anchorCtr="0" horzOverflow="overflow"/>
                </a:tc>
                <a:tc>
                  <a:txBody>
                    <a:bodyPr/>
                    <a:lstStyle/>
                    <a:p>
                      <a:pPr defTabSz="914400"/>
                      <a:r>
                        <a:rPr b="1" sz="2600">
                          <a:latin typeface="Helvetica"/>
                          <a:ea typeface="Helvetica"/>
                          <a:cs typeface="Helvetica"/>
                          <a:sym typeface="Helvetica"/>
                        </a:rPr>
                        <a:t>1 Round Trip</a:t>
                      </a:r>
                    </a:p>
                  </a:txBody>
                  <a:tcPr marL="50800" marR="50800" marT="50800" marB="50800" anchor="ctr" anchorCtr="0" horzOverflow="overflow">
                    <a:lnR w="12700">
                      <a:solidFill>
                        <a:srgbClr val="000000"/>
                      </a:solidFill>
                      <a:miter lim="400000"/>
                    </a:lnR>
                  </a:tcPr>
                </a:tc>
              </a:tr>
              <a:tr h="926638">
                <a:tc>
                  <a:txBody>
                    <a:bodyPr/>
                    <a:lstStyle/>
                    <a:p>
                      <a:pPr defTabSz="914400"/>
                      <a:r>
                        <a:rPr b="1" sz="2600">
                          <a:latin typeface="Helvetica"/>
                          <a:ea typeface="Helvetica"/>
                          <a:cs typeface="Helvetica"/>
                          <a:sym typeface="Helvetica"/>
                        </a:rPr>
                        <a:t>Resumption not FS</a:t>
                      </a:r>
                    </a:p>
                  </a:txBody>
                  <a:tcPr marL="50800" marR="50800" marT="50800" marB="50800" anchor="ctr" anchorCtr="0" horzOverflow="overflow">
                    <a:lnL w="12700">
                      <a:solidFill>
                        <a:srgbClr val="000000"/>
                      </a:solidFill>
                      <a:miter lim="400000"/>
                    </a:lnL>
                  </a:tcPr>
                </a:tc>
                <a:tc>
                  <a:txBody>
                    <a:bodyPr/>
                    <a:lstStyle/>
                    <a:p>
                      <a:pPr defTabSz="914400">
                        <a:defRPr b="1" sz="2600">
                          <a:latin typeface="Helvetica"/>
                          <a:ea typeface="Helvetica"/>
                          <a:cs typeface="Helvetica"/>
                          <a:sym typeface="Helvetica"/>
                        </a:defRPr>
                      </a:pPr>
                    </a:p>
                  </a:txBody>
                  <a:tcPr marL="50800" marR="50800" marT="50800" marB="50800" anchor="ctr" anchorCtr="0" horzOverflow="overflow"/>
                </a:tc>
                <a:tc>
                  <a:txBody>
                    <a:bodyPr/>
                    <a:lstStyle/>
                    <a:p>
                      <a:pPr defTabSz="914400"/>
                      <a:r>
                        <a:rPr b="1" sz="2600">
                          <a:latin typeface="Helvetica"/>
                          <a:ea typeface="Helvetica"/>
                          <a:cs typeface="Helvetica"/>
                          <a:sym typeface="Helvetica"/>
                        </a:rPr>
                        <a:t>Resumption FS (with DH)</a:t>
                      </a:r>
                    </a:p>
                  </a:txBody>
                  <a:tcPr marL="50800" marR="50800" marT="50800" marB="50800" anchor="ctr" anchorCtr="0" horzOverflow="overflow">
                    <a:lnR w="12700">
                      <a:solidFill>
                        <a:srgbClr val="000000"/>
                      </a:solidFill>
                      <a:miter lim="400000"/>
                    </a:lnR>
                  </a:tcPr>
                </a:tc>
              </a:tr>
              <a:tr h="926638">
                <a:tc>
                  <a:txBody>
                    <a:bodyPr/>
                    <a:lstStyle/>
                    <a:p>
                      <a:pPr defTabSz="914400">
                        <a:defRPr b="1" sz="2600">
                          <a:latin typeface="Helvetica"/>
                          <a:ea typeface="Helvetica"/>
                          <a:cs typeface="Helvetica"/>
                          <a:sym typeface="Helvetica"/>
                        </a:defRPr>
                      </a:pPr>
                    </a:p>
                  </a:txBody>
                  <a:tcPr marL="50800" marR="50800" marT="50800" marB="50800" anchor="ctr" anchorCtr="0" horzOverflow="overflow">
                    <a:lnL w="12700">
                      <a:solidFill>
                        <a:srgbClr val="000000"/>
                      </a:solidFill>
                      <a:miter lim="400000"/>
                    </a:lnL>
                    <a:lnB w="12700">
                      <a:solidFill>
                        <a:srgbClr val="000000"/>
                      </a:solidFill>
                      <a:miter lim="400000"/>
                    </a:lnB>
                  </a:tcPr>
                </a:tc>
                <a:tc>
                  <a:txBody>
                    <a:bodyPr/>
                    <a:lstStyle/>
                    <a:p>
                      <a:pPr defTabSz="914400">
                        <a:defRPr b="1" sz="2600">
                          <a:latin typeface="Helvetica"/>
                          <a:ea typeface="Helvetica"/>
                          <a:cs typeface="Helvetica"/>
                          <a:sym typeface="Helvetica"/>
                        </a:defRPr>
                      </a:pPr>
                    </a:p>
                  </a:txBody>
                  <a:tcPr marL="50800" marR="50800" marT="50800" marB="50800" anchor="ctr" anchorCtr="0" horzOverflow="overflow">
                    <a:lnB w="12700">
                      <a:solidFill>
                        <a:srgbClr val="000000"/>
                      </a:solidFill>
                      <a:miter lim="400000"/>
                    </a:lnB>
                  </a:tcPr>
                </a:tc>
                <a:tc>
                  <a:txBody>
                    <a:bodyPr/>
                    <a:lstStyle/>
                    <a:p>
                      <a:pPr defTabSz="914400">
                        <a:defRPr b="1" sz="2600">
                          <a:latin typeface="Helvetica"/>
                          <a:ea typeface="Helvetica"/>
                          <a:cs typeface="Helvetica"/>
                          <a:sym typeface="Helvetica"/>
                        </a:defRPr>
                      </a:pPr>
                      <a:r>
                        <a:t>0 Round Trip. </a:t>
                      </a:r>
                      <a:r>
                        <a:rPr>
                          <a:solidFill>
                            <a:srgbClr val="941100"/>
                          </a:solidFill>
                        </a:rPr>
                        <a:t>No FS on early data.</a:t>
                      </a:r>
                    </a:p>
                  </a:txBody>
                  <a:tcPr marL="50800" marR="50800" marT="50800" marB="50800" anchor="ctr" anchorCtr="0" horzOverflow="overflow">
                    <a:lnR w="12700">
                      <a:solidFill>
                        <a:srgbClr val="000000"/>
                      </a:solidFill>
                      <a:miter lim="400000"/>
                    </a:lnR>
                    <a:lnB w="12700">
                      <a:solidFill>
                        <a:srgbClr val="000000"/>
                      </a:solidFill>
                      <a:miter lim="400000"/>
                    </a:lnB>
                  </a:tcPr>
                </a:tc>
              </a:tr>
            </a:tbl>
          </a:graphicData>
        </a:graphic>
      </p:graphicFrame>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1" name="Shape 711"/>
          <p:cNvSpPr/>
          <p:nvPr>
            <p:ph type="title"/>
          </p:nvPr>
        </p:nvSpPr>
        <p:spPr>
          <a:prstGeom prst="rect">
            <a:avLst/>
          </a:prstGeom>
        </p:spPr>
        <p:txBody>
          <a:bodyPr/>
          <a:lstStyle/>
          <a:p>
            <a:pPr/>
            <a:r>
              <a:t>0RTT Takeaways</a:t>
            </a:r>
          </a:p>
        </p:txBody>
      </p:sp>
      <p:sp>
        <p:nvSpPr>
          <p:cNvPr id="712" name="Shape 712"/>
          <p:cNvSpPr/>
          <p:nvPr>
            <p:ph type="body" idx="1"/>
          </p:nvPr>
        </p:nvSpPr>
        <p:spPr>
          <a:prstGeom prst="rect">
            <a:avLst/>
          </a:prstGeom>
        </p:spPr>
        <p:txBody>
          <a:bodyPr/>
          <a:lstStyle/>
          <a:p>
            <a:pPr/>
            <a:r>
              <a:t>Design for idempotence</a:t>
            </a:r>
          </a:p>
          <a:p>
            <a:pPr/>
            <a:r>
              <a:t>Do not turn on 0-RTT blindly</a:t>
            </a:r>
          </a:p>
          <a:p>
            <a:pPr/>
            <a:r>
              <a:t>max_early_data_size</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4" name="Shape 714"/>
          <p:cNvSpPr/>
          <p:nvPr>
            <p:ph type="title"/>
          </p:nvPr>
        </p:nvSpPr>
        <p:spPr>
          <a:prstGeom prst="rect">
            <a:avLst/>
          </a:prstGeom>
        </p:spPr>
        <p:txBody>
          <a:bodyPr/>
          <a:lstStyle/>
          <a:p>
            <a:pPr/>
            <a:r>
              <a:t>Then vs Now</a:t>
            </a:r>
          </a:p>
        </p:txBody>
      </p:sp>
      <p:graphicFrame>
        <p:nvGraphicFramePr>
          <p:cNvPr id="715" name="Table 715"/>
          <p:cNvGraphicFramePr/>
          <p:nvPr/>
        </p:nvGraphicFramePr>
        <p:xfrm>
          <a:off x="1303923" y="2509863"/>
          <a:ext cx="10409654" cy="649917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465651"/>
                <a:gridCol w="3465651"/>
                <a:gridCol w="3465651"/>
              </a:tblGrid>
              <a:tr h="810809">
                <a:tc gridSpan="2">
                  <a:txBody>
                    <a:bodyPr/>
                    <a:lstStyle/>
                    <a:p>
                      <a:pPr defTabSz="914400"/>
                      <a:r>
                        <a:rPr b="1" sz="1600">
                          <a:latin typeface="Helvetica"/>
                          <a:ea typeface="Helvetica"/>
                          <a:cs typeface="Helvetica"/>
                          <a:sym typeface="Helvetica"/>
                        </a:rPr>
                        <a:t>&lt;= TLS 1.2</a:t>
                      </a:r>
                    </a:p>
                  </a:txBody>
                  <a:tcPr marL="50800" marR="50800" marT="50800" marB="50800" anchor="ctr" anchorCtr="0" horzOverflow="overflow">
                    <a:lnL w="12700">
                      <a:solidFill>
                        <a:srgbClr val="000000"/>
                      </a:solidFill>
                      <a:miter lim="400000"/>
                    </a:lnL>
                    <a:lnT w="12700">
                      <a:solidFill>
                        <a:srgbClr val="000000"/>
                      </a:solidFill>
                      <a:miter lim="400000"/>
                    </a:lnT>
                  </a:tcPr>
                </a:tc>
                <a:tc hMerge="1">
                  <a:tcPr/>
                </a:tc>
                <a:tc>
                  <a:txBody>
                    <a:bodyPr/>
                    <a:lstStyle/>
                    <a:p>
                      <a:pPr defTabSz="914400"/>
                      <a:r>
                        <a:rPr b="1" sz="1600">
                          <a:latin typeface="Helvetica"/>
                          <a:ea typeface="Helvetica"/>
                          <a:cs typeface="Helvetica"/>
                          <a:sym typeface="Helvetica"/>
                        </a:rPr>
                        <a:t>TLS 1.3</a:t>
                      </a:r>
                    </a:p>
                  </a:txBody>
                  <a:tcPr marL="50800" marR="50800" marT="50800" marB="50800" anchor="ctr" anchorCtr="0" horzOverflow="overflow">
                    <a:lnR w="12700">
                      <a:solidFill>
                        <a:srgbClr val="000000"/>
                      </a:solidFill>
                      <a:miter lim="400000"/>
                    </a:lnR>
                    <a:lnT w="12700">
                      <a:solidFill>
                        <a:srgbClr val="000000"/>
                      </a:solidFill>
                      <a:miter lim="400000"/>
                    </a:lnT>
                  </a:tcPr>
                </a:tc>
              </a:tr>
              <a:tr h="810809">
                <a:tc>
                  <a:txBody>
                    <a:bodyPr/>
                    <a:lstStyle/>
                    <a:p>
                      <a:pPr defTabSz="914400"/>
                      <a:r>
                        <a:rPr b="1" sz="1600">
                          <a:latin typeface="Helvetica"/>
                          <a:ea typeface="Helvetica"/>
                          <a:cs typeface="Helvetica"/>
                          <a:sym typeface="Helvetica"/>
                        </a:rPr>
                        <a:t>Cause</a:t>
                      </a:r>
                    </a:p>
                  </a:txBody>
                  <a:tcPr marL="50800" marR="50800" marT="50800" marB="50800" anchor="ctr" anchorCtr="0" horzOverflow="overflow">
                    <a:lnL w="12700">
                      <a:solidFill>
                        <a:srgbClr val="000000"/>
                      </a:solidFill>
                      <a:miter lim="400000"/>
                    </a:lnL>
                  </a:tcPr>
                </a:tc>
                <a:tc>
                  <a:txBody>
                    <a:bodyPr/>
                    <a:lstStyle/>
                    <a:p>
                      <a:pPr defTabSz="914400"/>
                      <a:r>
                        <a:rPr b="1" sz="1600">
                          <a:latin typeface="Helvetica"/>
                          <a:ea typeface="Helvetica"/>
                          <a:cs typeface="Helvetica"/>
                          <a:sym typeface="Helvetica"/>
                        </a:rPr>
                        <a:t>Attack</a:t>
                      </a:r>
                    </a:p>
                  </a:txBody>
                  <a:tcPr marL="50800" marR="50800" marT="50800" marB="50800" anchor="ctr" anchorCtr="0" horzOverflow="overflow"/>
                </a:tc>
                <a:tc>
                  <a:txBody>
                    <a:bodyPr/>
                    <a:lstStyle/>
                    <a:p>
                      <a:pPr defTabSz="914400"/>
                      <a:r>
                        <a:rPr b="1" sz="1600">
                          <a:latin typeface="Helvetica"/>
                          <a:ea typeface="Helvetica"/>
                          <a:cs typeface="Helvetica"/>
                          <a:sym typeface="Helvetica"/>
                        </a:rPr>
                        <a:t>Solution</a:t>
                      </a:r>
                    </a:p>
                  </a:txBody>
                  <a:tcPr marL="50800" marR="50800" marT="50800" marB="50800" anchor="ctr" anchorCtr="0" horzOverflow="overflow">
                    <a:lnR w="12700">
                      <a:solidFill>
                        <a:srgbClr val="000000"/>
                      </a:solidFill>
                      <a:miter lim="400000"/>
                    </a:lnR>
                  </a:tcPr>
                </a:tc>
              </a:tr>
              <a:tr h="810809">
                <a:tc>
                  <a:txBody>
                    <a:bodyPr/>
                    <a:lstStyle/>
                    <a:p>
                      <a:pPr defTabSz="914400"/>
                      <a:r>
                        <a:rPr b="1" sz="1600">
                          <a:latin typeface="Helvetica"/>
                          <a:ea typeface="Helvetica"/>
                          <a:cs typeface="Helvetica"/>
                          <a:sym typeface="Helvetica"/>
                        </a:rPr>
                        <a:t>Weak ciphers, modes, hashes</a:t>
                      </a:r>
                    </a:p>
                  </a:txBody>
                  <a:tcPr marL="50800" marR="50800" marT="50800" marB="50800" anchor="ctr" anchorCtr="0" horzOverflow="overflow">
                    <a:lnL w="12700">
                      <a:solidFill>
                        <a:srgbClr val="000000"/>
                      </a:solidFill>
                      <a:miter lim="400000"/>
                    </a:lnL>
                  </a:tcPr>
                </a:tc>
                <a:tc>
                  <a:txBody>
                    <a:bodyPr/>
                    <a:lstStyle/>
                    <a:p>
                      <a:pPr defTabSz="914400"/>
                      <a:r>
                        <a:rPr b="1" sz="1600">
                          <a:latin typeface="Helvetica"/>
                          <a:ea typeface="Helvetica"/>
                          <a:cs typeface="Helvetica"/>
                          <a:sym typeface="Helvetica"/>
                        </a:rPr>
                        <a:t>BEAST, POODLE, LUCKY13, SLOTH, SWEET32, RC4NOMORE</a:t>
                      </a:r>
                    </a:p>
                  </a:txBody>
                  <a:tcPr marL="50800" marR="50800" marT="50800" marB="50800" anchor="ctr" anchorCtr="0" horzOverflow="overflow"/>
                </a:tc>
                <a:tc>
                  <a:txBody>
                    <a:bodyPr/>
                    <a:lstStyle/>
                    <a:p>
                      <a:pPr defTabSz="914400"/>
                      <a:r>
                        <a:rPr b="1" sz="1600">
                          <a:latin typeface="Helvetica"/>
                          <a:ea typeface="Helvetica"/>
                          <a:cs typeface="Helvetica"/>
                          <a:sym typeface="Helvetica"/>
                        </a:rPr>
                        <a:t>AEAD Modes Only, Sane Ciphers, Limited Choice</a:t>
                      </a:r>
                    </a:p>
                  </a:txBody>
                  <a:tcPr marL="50800" marR="50800" marT="50800" marB="50800" anchor="ctr" anchorCtr="0" horzOverflow="overflow">
                    <a:lnR w="12700">
                      <a:solidFill>
                        <a:srgbClr val="000000"/>
                      </a:solidFill>
                      <a:miter lim="400000"/>
                    </a:lnR>
                  </a:tcPr>
                </a:tc>
              </a:tr>
              <a:tr h="810809">
                <a:tc>
                  <a:txBody>
                    <a:bodyPr/>
                    <a:lstStyle/>
                    <a:p>
                      <a:pPr defTabSz="914400"/>
                      <a:r>
                        <a:rPr b="1" sz="1600">
                          <a:latin typeface="Helvetica"/>
                          <a:ea typeface="Helvetica"/>
                          <a:cs typeface="Helvetica"/>
                          <a:sym typeface="Helvetica"/>
                        </a:rPr>
                        <a:t>Occasionally Forward Secure</a:t>
                      </a:r>
                    </a:p>
                  </a:txBody>
                  <a:tcPr marL="50800" marR="50800" marT="50800" marB="50800" anchor="ctr" anchorCtr="0" horzOverflow="overflow">
                    <a:lnL w="12700">
                      <a:solidFill>
                        <a:srgbClr val="000000"/>
                      </a:solidFill>
                      <a:miter lim="400000"/>
                    </a:lnL>
                  </a:tcPr>
                </a:tc>
                <a:tc>
                  <a:txBody>
                    <a:bodyPr/>
                    <a:lstStyle/>
                    <a:p>
                      <a:pPr defTabSz="914400"/>
                      <a:r>
                        <a:rPr b="1" sz="1600">
                          <a:latin typeface="Helvetica"/>
                          <a:ea typeface="Helvetica"/>
                          <a:cs typeface="Helvetica"/>
                          <a:sym typeface="Helvetica"/>
                        </a:rPr>
                        <a:t>Server Key compromise</a:t>
                      </a:r>
                    </a:p>
                  </a:txBody>
                  <a:tcPr marL="50800" marR="50800" marT="50800" marB="50800" anchor="ctr" anchorCtr="0" horzOverflow="overflow"/>
                </a:tc>
                <a:tc>
                  <a:txBody>
                    <a:bodyPr/>
                    <a:lstStyle/>
                    <a:p>
                      <a:pPr defTabSz="914400"/>
                      <a:r>
                        <a:rPr b="1" sz="1600">
                          <a:latin typeface="Helvetica"/>
                          <a:ea typeface="Helvetica"/>
                          <a:cs typeface="Helvetica"/>
                          <a:sym typeface="Helvetica"/>
                        </a:rPr>
                        <a:t>Always Forward Secure*</a:t>
                      </a:r>
                    </a:p>
                  </a:txBody>
                  <a:tcPr marL="50800" marR="50800" marT="50800" marB="50800" anchor="ctr" anchorCtr="0" horzOverflow="overflow">
                    <a:lnR w="12700">
                      <a:solidFill>
                        <a:srgbClr val="000000"/>
                      </a:solidFill>
                      <a:miter lim="400000"/>
                    </a:lnR>
                  </a:tcPr>
                </a:tc>
              </a:tr>
              <a:tr h="810809">
                <a:tc>
                  <a:txBody>
                    <a:bodyPr/>
                    <a:lstStyle/>
                    <a:p>
                      <a:pPr defTabSz="914400"/>
                      <a:r>
                        <a:rPr b="1" sz="1600">
                          <a:latin typeface="Helvetica"/>
                          <a:ea typeface="Helvetica"/>
                          <a:cs typeface="Helvetica"/>
                          <a:sym typeface="Helvetica"/>
                        </a:rPr>
                        <a:t>2 Round Trips</a:t>
                      </a:r>
                    </a:p>
                  </a:txBody>
                  <a:tcPr marL="50800" marR="50800" marT="50800" marB="50800" anchor="ctr" anchorCtr="0" horzOverflow="overflow">
                    <a:lnL w="12700">
                      <a:solidFill>
                        <a:srgbClr val="000000"/>
                      </a:solidFill>
                      <a:miter lim="400000"/>
                    </a:lnL>
                  </a:tcPr>
                </a:tc>
                <a:tc>
                  <a:txBody>
                    <a:bodyPr/>
                    <a:lstStyle/>
                    <a:p>
                      <a:pPr defTabSz="914400">
                        <a:defRPr b="1" sz="1600">
                          <a:latin typeface="Helvetica"/>
                          <a:ea typeface="Helvetica"/>
                          <a:cs typeface="Helvetica"/>
                          <a:sym typeface="Helvetica"/>
                        </a:defRPr>
                      </a:pPr>
                    </a:p>
                  </a:txBody>
                  <a:tcPr marL="50800" marR="50800" marT="50800" marB="50800" anchor="ctr" anchorCtr="0" horzOverflow="overflow"/>
                </a:tc>
                <a:tc>
                  <a:txBody>
                    <a:bodyPr/>
                    <a:lstStyle/>
                    <a:p>
                      <a:pPr defTabSz="914400"/>
                      <a:r>
                        <a:rPr b="1" sz="1600">
                          <a:latin typeface="Helvetica"/>
                          <a:ea typeface="Helvetica"/>
                          <a:cs typeface="Helvetica"/>
                          <a:sym typeface="Helvetica"/>
                        </a:rPr>
                        <a:t>1 Round Trip</a:t>
                      </a:r>
                    </a:p>
                  </a:txBody>
                  <a:tcPr marL="50800" marR="50800" marT="50800" marB="50800" anchor="ctr" anchorCtr="0" horzOverflow="overflow">
                    <a:lnR w="12700">
                      <a:solidFill>
                        <a:srgbClr val="000000"/>
                      </a:solidFill>
                      <a:miter lim="400000"/>
                    </a:lnR>
                  </a:tcPr>
                </a:tc>
              </a:tr>
              <a:tr h="810809">
                <a:tc>
                  <a:txBody>
                    <a:bodyPr/>
                    <a:lstStyle/>
                    <a:p>
                      <a:pPr defTabSz="914400"/>
                      <a:r>
                        <a:rPr b="1" sz="1600">
                          <a:latin typeface="Helvetica"/>
                          <a:ea typeface="Helvetica"/>
                          <a:cs typeface="Helvetica"/>
                          <a:sym typeface="Helvetica"/>
                        </a:rPr>
                        <a:t>Resumption not FS</a:t>
                      </a:r>
                    </a:p>
                  </a:txBody>
                  <a:tcPr marL="50800" marR="50800" marT="50800" marB="50800" anchor="ctr" anchorCtr="0" horzOverflow="overflow">
                    <a:lnL w="12700">
                      <a:solidFill>
                        <a:srgbClr val="000000"/>
                      </a:solidFill>
                      <a:miter lim="400000"/>
                    </a:lnL>
                  </a:tcPr>
                </a:tc>
                <a:tc>
                  <a:txBody>
                    <a:bodyPr/>
                    <a:lstStyle/>
                    <a:p>
                      <a:pPr defTabSz="914400">
                        <a:defRPr b="1" sz="1600">
                          <a:latin typeface="Helvetica"/>
                          <a:ea typeface="Helvetica"/>
                          <a:cs typeface="Helvetica"/>
                          <a:sym typeface="Helvetica"/>
                        </a:defRPr>
                      </a:pPr>
                    </a:p>
                  </a:txBody>
                  <a:tcPr marL="50800" marR="50800" marT="50800" marB="50800" anchor="ctr" anchorCtr="0" horzOverflow="overflow"/>
                </a:tc>
                <a:tc>
                  <a:txBody>
                    <a:bodyPr/>
                    <a:lstStyle/>
                    <a:p>
                      <a:pPr defTabSz="914400"/>
                      <a:r>
                        <a:rPr b="1" sz="1600">
                          <a:latin typeface="Helvetica"/>
                          <a:ea typeface="Helvetica"/>
                          <a:cs typeface="Helvetica"/>
                          <a:sym typeface="Helvetica"/>
                        </a:rPr>
                        <a:t>Resumption FS (with DH)</a:t>
                      </a:r>
                    </a:p>
                  </a:txBody>
                  <a:tcPr marL="50800" marR="50800" marT="50800" marB="50800" anchor="ctr" anchorCtr="0" horzOverflow="overflow">
                    <a:lnR w="12700">
                      <a:solidFill>
                        <a:srgbClr val="000000"/>
                      </a:solidFill>
                      <a:miter lim="400000"/>
                    </a:lnR>
                  </a:tcPr>
                </a:tc>
              </a:tr>
              <a:tr h="810809">
                <a:tc>
                  <a:txBody>
                    <a:bodyPr/>
                    <a:lstStyle/>
                    <a:p>
                      <a:pPr defTabSz="914400">
                        <a:defRPr b="1" sz="1600">
                          <a:latin typeface="Helvetica"/>
                          <a:ea typeface="Helvetica"/>
                          <a:cs typeface="Helvetica"/>
                          <a:sym typeface="Helvetica"/>
                        </a:defRPr>
                      </a:pPr>
                    </a:p>
                  </a:txBody>
                  <a:tcPr marL="50800" marR="50800" marT="50800" marB="50800" anchor="ctr" anchorCtr="0" horzOverflow="overflow">
                    <a:lnL w="12700">
                      <a:solidFill>
                        <a:srgbClr val="000000"/>
                      </a:solidFill>
                      <a:miter lim="400000"/>
                    </a:lnL>
                  </a:tcPr>
                </a:tc>
                <a:tc>
                  <a:txBody>
                    <a:bodyPr/>
                    <a:lstStyle/>
                    <a:p>
                      <a:pPr defTabSz="914400">
                        <a:defRPr b="1" sz="1600">
                          <a:latin typeface="Helvetica"/>
                          <a:ea typeface="Helvetica"/>
                          <a:cs typeface="Helvetica"/>
                          <a:sym typeface="Helvetica"/>
                        </a:defRPr>
                      </a:pPr>
                    </a:p>
                  </a:txBody>
                  <a:tcPr marL="50800" marR="50800" marT="50800" marB="50800" anchor="ctr" anchorCtr="0" horzOverflow="overflow"/>
                </a:tc>
                <a:tc>
                  <a:txBody>
                    <a:bodyPr/>
                    <a:lstStyle/>
                    <a:p>
                      <a:pPr defTabSz="914400">
                        <a:defRPr b="1" sz="1600">
                          <a:latin typeface="Helvetica"/>
                          <a:ea typeface="Helvetica"/>
                          <a:cs typeface="Helvetica"/>
                          <a:sym typeface="Helvetica"/>
                        </a:defRPr>
                      </a:pPr>
                      <a:r>
                        <a:t>0 Round Trip. </a:t>
                      </a:r>
                      <a:r>
                        <a:rPr>
                          <a:solidFill>
                            <a:srgbClr val="941100"/>
                          </a:solidFill>
                        </a:rPr>
                        <a:t>No FS on early data.</a:t>
                      </a:r>
                    </a:p>
                  </a:txBody>
                  <a:tcPr marL="50800" marR="50800" marT="50800" marB="50800" anchor="ctr" anchorCtr="0" horzOverflow="overflow">
                    <a:lnR w="12700">
                      <a:solidFill>
                        <a:srgbClr val="000000"/>
                      </a:solidFill>
                      <a:miter lim="400000"/>
                    </a:lnR>
                  </a:tcPr>
                </a:tc>
              </a:tr>
              <a:tr h="810809">
                <a:tc>
                  <a:txBody>
                    <a:bodyPr/>
                    <a:lstStyle/>
                    <a:p>
                      <a:pPr defTabSz="914400"/>
                      <a:r>
                        <a:rPr b="1" sz="1600">
                          <a:latin typeface="Helvetica"/>
                          <a:ea typeface="Helvetica"/>
                          <a:cs typeface="Helvetica"/>
                          <a:sym typeface="Helvetica"/>
                        </a:rPr>
                        <a:t>Export Ciphers, Weak Groups</a:t>
                      </a:r>
                    </a:p>
                  </a:txBody>
                  <a:tcPr marL="50800" marR="50800" marT="50800" marB="50800" anchor="ctr" anchorCtr="0" horzOverflow="overflow">
                    <a:lnL w="12700">
                      <a:solidFill>
                        <a:srgbClr val="000000"/>
                      </a:solidFill>
                      <a:miter lim="400000"/>
                    </a:lnL>
                    <a:lnB w="12700">
                      <a:solidFill>
                        <a:srgbClr val="000000"/>
                      </a:solidFill>
                      <a:miter lim="400000"/>
                    </a:lnB>
                  </a:tcPr>
                </a:tc>
                <a:tc>
                  <a:txBody>
                    <a:bodyPr/>
                    <a:lstStyle/>
                    <a:p>
                      <a:pPr defTabSz="914400"/>
                      <a:r>
                        <a:rPr b="1" sz="1600">
                          <a:latin typeface="Helvetica"/>
                          <a:ea typeface="Helvetica"/>
                          <a:cs typeface="Helvetica"/>
                          <a:sym typeface="Helvetica"/>
                        </a:rPr>
                        <a:t>LogJam</a:t>
                      </a:r>
                    </a:p>
                  </a:txBody>
                  <a:tcPr marL="50800" marR="50800" marT="50800" marB="50800" anchor="ctr" anchorCtr="0" horzOverflow="overflow">
                    <a:lnB w="12700">
                      <a:solidFill>
                        <a:srgbClr val="000000"/>
                      </a:solidFill>
                      <a:miter lim="400000"/>
                    </a:lnB>
                  </a:tcPr>
                </a:tc>
                <a:tc>
                  <a:txBody>
                    <a:bodyPr/>
                    <a:lstStyle/>
                    <a:p>
                      <a:pPr defTabSz="914400"/>
                      <a:r>
                        <a:rPr b="1" sz="1600">
                          <a:latin typeface="Helvetica"/>
                          <a:ea typeface="Helvetica"/>
                          <a:cs typeface="Helvetica"/>
                          <a:sym typeface="Helvetica"/>
                        </a:rPr>
                        <a:t>Safe DH &amp; ECDH Groups</a:t>
                      </a:r>
                    </a:p>
                  </a:txBody>
                  <a:tcPr marL="50800" marR="50800" marT="50800" marB="50800" anchor="ctr" anchorCtr="0" horzOverflow="overflow">
                    <a:lnR w="12700">
                      <a:solidFill>
                        <a:srgbClr val="000000"/>
                      </a:solidFill>
                      <a:miter lim="400000"/>
                    </a:lnR>
                    <a:lnB w="12700">
                      <a:solidFill>
                        <a:srgbClr val="000000"/>
                      </a:solidFill>
                      <a:miter lim="400000"/>
                    </a:lnB>
                  </a:tcPr>
                </a:tc>
              </a:tr>
            </a:tbl>
          </a:graphicData>
        </a:graphic>
      </p:graphicFrame>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7" name="Shape 717"/>
          <p:cNvSpPr/>
          <p:nvPr>
            <p:ph type="title"/>
          </p:nvPr>
        </p:nvSpPr>
        <p:spPr>
          <a:prstGeom prst="rect">
            <a:avLst/>
          </a:prstGeom>
        </p:spPr>
        <p:txBody>
          <a:bodyPr/>
          <a:lstStyle/>
          <a:p>
            <a:pPr/>
            <a:r>
              <a:t>Then vs Now</a:t>
            </a:r>
          </a:p>
        </p:txBody>
      </p:sp>
      <p:graphicFrame>
        <p:nvGraphicFramePr>
          <p:cNvPr id="718" name="Table 718"/>
          <p:cNvGraphicFramePr/>
          <p:nvPr/>
        </p:nvGraphicFramePr>
        <p:xfrm>
          <a:off x="1303923" y="2509863"/>
          <a:ext cx="10409654" cy="649917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465651"/>
                <a:gridCol w="3465651"/>
                <a:gridCol w="3465651"/>
              </a:tblGrid>
              <a:tr h="720719">
                <a:tc gridSpan="2">
                  <a:txBody>
                    <a:bodyPr/>
                    <a:lstStyle/>
                    <a:p>
                      <a:pPr defTabSz="914400"/>
                      <a:r>
                        <a:rPr b="1" sz="2000">
                          <a:latin typeface="Helvetica"/>
                          <a:ea typeface="Helvetica"/>
                          <a:cs typeface="Helvetica"/>
                          <a:sym typeface="Helvetica"/>
                        </a:rPr>
                        <a:t>&lt;= TLS 1.2</a:t>
                      </a:r>
                    </a:p>
                  </a:txBody>
                  <a:tcPr marL="50800" marR="50800" marT="50800" marB="50800" anchor="ctr" anchorCtr="0" horzOverflow="overflow">
                    <a:lnL w="12700">
                      <a:solidFill>
                        <a:srgbClr val="000000"/>
                      </a:solidFill>
                      <a:miter lim="400000"/>
                    </a:lnL>
                    <a:lnT w="12700">
                      <a:solidFill>
                        <a:srgbClr val="000000"/>
                      </a:solidFill>
                      <a:miter lim="400000"/>
                    </a:lnT>
                  </a:tcPr>
                </a:tc>
                <a:tc hMerge="1">
                  <a:tcPr/>
                </a:tc>
                <a:tc>
                  <a:txBody>
                    <a:bodyPr/>
                    <a:lstStyle/>
                    <a:p>
                      <a:pPr defTabSz="914400"/>
                      <a:r>
                        <a:rPr b="1" sz="2000">
                          <a:latin typeface="Helvetica"/>
                          <a:ea typeface="Helvetica"/>
                          <a:cs typeface="Helvetica"/>
                          <a:sym typeface="Helvetica"/>
                        </a:rPr>
                        <a:t>TLS 1.3</a:t>
                      </a:r>
                    </a:p>
                  </a:txBody>
                  <a:tcPr marL="50800" marR="50800" marT="50800" marB="50800" anchor="ctr" anchorCtr="0" horzOverflow="overflow">
                    <a:lnR w="12700">
                      <a:solidFill>
                        <a:srgbClr val="000000"/>
                      </a:solidFill>
                      <a:miter lim="400000"/>
                    </a:lnR>
                    <a:lnT w="12700">
                      <a:solidFill>
                        <a:srgbClr val="000000"/>
                      </a:solidFill>
                      <a:miter lim="400000"/>
                    </a:lnT>
                  </a:tcPr>
                </a:tc>
              </a:tr>
              <a:tr h="720719">
                <a:tc>
                  <a:txBody>
                    <a:bodyPr/>
                    <a:lstStyle/>
                    <a:p>
                      <a:pPr defTabSz="914400"/>
                      <a:r>
                        <a:rPr b="1" sz="2000">
                          <a:latin typeface="Helvetica"/>
                          <a:ea typeface="Helvetica"/>
                          <a:cs typeface="Helvetica"/>
                          <a:sym typeface="Helvetica"/>
                        </a:rPr>
                        <a:t>Cause</a:t>
                      </a:r>
                    </a:p>
                  </a:txBody>
                  <a:tcPr marL="50800" marR="50800" marT="50800" marB="50800" anchor="ctr" anchorCtr="0" horzOverflow="overflow">
                    <a:lnL w="12700">
                      <a:solidFill>
                        <a:srgbClr val="000000"/>
                      </a:solidFill>
                      <a:miter lim="400000"/>
                    </a:lnL>
                  </a:tcPr>
                </a:tc>
                <a:tc>
                  <a:txBody>
                    <a:bodyPr/>
                    <a:lstStyle/>
                    <a:p>
                      <a:pPr defTabSz="914400"/>
                      <a:r>
                        <a:rPr b="1" sz="2000">
                          <a:latin typeface="Helvetica"/>
                          <a:ea typeface="Helvetica"/>
                          <a:cs typeface="Helvetica"/>
                          <a:sym typeface="Helvetica"/>
                        </a:rPr>
                        <a:t>Attack</a:t>
                      </a:r>
                    </a:p>
                  </a:txBody>
                  <a:tcPr marL="50800" marR="50800" marT="50800" marB="50800" anchor="ctr" anchorCtr="0" horzOverflow="overflow"/>
                </a:tc>
                <a:tc>
                  <a:txBody>
                    <a:bodyPr/>
                    <a:lstStyle/>
                    <a:p>
                      <a:pPr defTabSz="914400"/>
                      <a:r>
                        <a:rPr b="1" sz="2000">
                          <a:latin typeface="Helvetica"/>
                          <a:ea typeface="Helvetica"/>
                          <a:cs typeface="Helvetica"/>
                          <a:sym typeface="Helvetica"/>
                        </a:rPr>
                        <a:t>Solution</a:t>
                      </a:r>
                    </a:p>
                  </a:txBody>
                  <a:tcPr marL="50800" marR="50800" marT="50800" marB="50800" anchor="ctr" anchorCtr="0" horzOverflow="overflow">
                    <a:lnR w="12700">
                      <a:solidFill>
                        <a:srgbClr val="000000"/>
                      </a:solidFill>
                      <a:miter lim="400000"/>
                    </a:lnR>
                  </a:tcPr>
                </a:tc>
              </a:tr>
              <a:tr h="720719">
                <a:tc>
                  <a:txBody>
                    <a:bodyPr/>
                    <a:lstStyle/>
                    <a:p>
                      <a:pPr defTabSz="914400"/>
                      <a:r>
                        <a:rPr b="1" sz="2000">
                          <a:latin typeface="Helvetica"/>
                          <a:ea typeface="Helvetica"/>
                          <a:cs typeface="Helvetica"/>
                          <a:sym typeface="Helvetica"/>
                        </a:rPr>
                        <a:t>Weak ciphers, modes, hashes</a:t>
                      </a:r>
                    </a:p>
                  </a:txBody>
                  <a:tcPr marL="50800" marR="50800" marT="50800" marB="50800" anchor="ctr" anchorCtr="0" horzOverflow="overflow">
                    <a:lnL w="12700">
                      <a:solidFill>
                        <a:srgbClr val="000000"/>
                      </a:solidFill>
                      <a:miter lim="400000"/>
                    </a:lnL>
                  </a:tcPr>
                </a:tc>
                <a:tc>
                  <a:txBody>
                    <a:bodyPr/>
                    <a:lstStyle/>
                    <a:p>
                      <a:pPr defTabSz="914400"/>
                      <a:r>
                        <a:rPr b="1" sz="2000">
                          <a:latin typeface="Helvetica"/>
                          <a:ea typeface="Helvetica"/>
                          <a:cs typeface="Helvetica"/>
                          <a:sym typeface="Helvetica"/>
                        </a:rPr>
                        <a:t>BEAST, POODLE, LUCKY13, SLOTH, SWEET32, RC4NOMORE</a:t>
                      </a:r>
                    </a:p>
                  </a:txBody>
                  <a:tcPr marL="50800" marR="50800" marT="50800" marB="50800" anchor="ctr" anchorCtr="0" horzOverflow="overflow"/>
                </a:tc>
                <a:tc>
                  <a:txBody>
                    <a:bodyPr/>
                    <a:lstStyle/>
                    <a:p>
                      <a:pPr defTabSz="914400"/>
                      <a:r>
                        <a:rPr b="1" sz="2000">
                          <a:latin typeface="Helvetica"/>
                          <a:ea typeface="Helvetica"/>
                          <a:cs typeface="Helvetica"/>
                          <a:sym typeface="Helvetica"/>
                        </a:rPr>
                        <a:t>AEAD Modes Only, Sane Ciphers, Limited Choice</a:t>
                      </a:r>
                    </a:p>
                  </a:txBody>
                  <a:tcPr marL="50800" marR="50800" marT="50800" marB="50800" anchor="ctr" anchorCtr="0" horzOverflow="overflow">
                    <a:lnR w="12700">
                      <a:solidFill>
                        <a:srgbClr val="000000"/>
                      </a:solidFill>
                      <a:miter lim="400000"/>
                    </a:lnR>
                  </a:tcPr>
                </a:tc>
              </a:tr>
              <a:tr h="720719">
                <a:tc>
                  <a:txBody>
                    <a:bodyPr/>
                    <a:lstStyle/>
                    <a:p>
                      <a:pPr defTabSz="914400"/>
                      <a:r>
                        <a:rPr b="1" sz="2000">
                          <a:latin typeface="Helvetica"/>
                          <a:ea typeface="Helvetica"/>
                          <a:cs typeface="Helvetica"/>
                          <a:sym typeface="Helvetica"/>
                        </a:rPr>
                        <a:t>Occasionally Forward Secure</a:t>
                      </a:r>
                    </a:p>
                  </a:txBody>
                  <a:tcPr marL="50800" marR="50800" marT="50800" marB="50800" anchor="ctr" anchorCtr="0" horzOverflow="overflow">
                    <a:lnL w="12700">
                      <a:solidFill>
                        <a:srgbClr val="000000"/>
                      </a:solidFill>
                      <a:miter lim="400000"/>
                    </a:lnL>
                  </a:tcPr>
                </a:tc>
                <a:tc>
                  <a:txBody>
                    <a:bodyPr/>
                    <a:lstStyle/>
                    <a:p>
                      <a:pPr defTabSz="914400"/>
                      <a:r>
                        <a:rPr b="1" sz="2000">
                          <a:latin typeface="Helvetica"/>
                          <a:ea typeface="Helvetica"/>
                          <a:cs typeface="Helvetica"/>
                          <a:sym typeface="Helvetica"/>
                        </a:rPr>
                        <a:t>Server Key compromise</a:t>
                      </a:r>
                    </a:p>
                  </a:txBody>
                  <a:tcPr marL="50800" marR="50800" marT="50800" marB="50800" anchor="ctr" anchorCtr="0" horzOverflow="overflow"/>
                </a:tc>
                <a:tc>
                  <a:txBody>
                    <a:bodyPr/>
                    <a:lstStyle/>
                    <a:p>
                      <a:pPr defTabSz="914400"/>
                      <a:r>
                        <a:rPr b="1" sz="2000">
                          <a:latin typeface="Helvetica"/>
                          <a:ea typeface="Helvetica"/>
                          <a:cs typeface="Helvetica"/>
                          <a:sym typeface="Helvetica"/>
                        </a:rPr>
                        <a:t>Always Forward Secure*</a:t>
                      </a:r>
                    </a:p>
                  </a:txBody>
                  <a:tcPr marL="50800" marR="50800" marT="50800" marB="50800" anchor="ctr" anchorCtr="0" horzOverflow="overflow">
                    <a:lnR w="12700">
                      <a:solidFill>
                        <a:srgbClr val="000000"/>
                      </a:solidFill>
                      <a:miter lim="400000"/>
                    </a:lnR>
                  </a:tcPr>
                </a:tc>
              </a:tr>
              <a:tr h="720719">
                <a:tc>
                  <a:txBody>
                    <a:bodyPr/>
                    <a:lstStyle/>
                    <a:p>
                      <a:pPr defTabSz="914400"/>
                      <a:r>
                        <a:rPr b="1" sz="2000">
                          <a:latin typeface="Helvetica"/>
                          <a:ea typeface="Helvetica"/>
                          <a:cs typeface="Helvetica"/>
                          <a:sym typeface="Helvetica"/>
                        </a:rPr>
                        <a:t>2 Round Trips</a:t>
                      </a:r>
                    </a:p>
                  </a:txBody>
                  <a:tcPr marL="50800" marR="50800" marT="50800" marB="50800" anchor="ctr" anchorCtr="0" horzOverflow="overflow">
                    <a:lnL w="12700">
                      <a:solidFill>
                        <a:srgbClr val="000000"/>
                      </a:solidFill>
                      <a:miter lim="400000"/>
                    </a:lnL>
                  </a:tcPr>
                </a:tc>
                <a:tc>
                  <a:txBody>
                    <a:bodyPr/>
                    <a:lstStyle/>
                    <a:p>
                      <a:pPr defTabSz="914400">
                        <a:defRPr b="1" sz="2000">
                          <a:latin typeface="Helvetica"/>
                          <a:ea typeface="Helvetica"/>
                          <a:cs typeface="Helvetica"/>
                          <a:sym typeface="Helvetica"/>
                        </a:defRPr>
                      </a:pPr>
                    </a:p>
                  </a:txBody>
                  <a:tcPr marL="50800" marR="50800" marT="50800" marB="50800" anchor="ctr" anchorCtr="0" horzOverflow="overflow"/>
                </a:tc>
                <a:tc>
                  <a:txBody>
                    <a:bodyPr/>
                    <a:lstStyle/>
                    <a:p>
                      <a:pPr defTabSz="914400"/>
                      <a:r>
                        <a:rPr b="1" sz="2000">
                          <a:latin typeface="Helvetica"/>
                          <a:ea typeface="Helvetica"/>
                          <a:cs typeface="Helvetica"/>
                          <a:sym typeface="Helvetica"/>
                        </a:rPr>
                        <a:t>1 Round Trip</a:t>
                      </a:r>
                    </a:p>
                  </a:txBody>
                  <a:tcPr marL="50800" marR="50800" marT="50800" marB="50800" anchor="ctr" anchorCtr="0" horzOverflow="overflow">
                    <a:lnR w="12700">
                      <a:solidFill>
                        <a:srgbClr val="000000"/>
                      </a:solidFill>
                      <a:miter lim="400000"/>
                    </a:lnR>
                  </a:tcPr>
                </a:tc>
              </a:tr>
              <a:tr h="720719">
                <a:tc>
                  <a:txBody>
                    <a:bodyPr/>
                    <a:lstStyle/>
                    <a:p>
                      <a:pPr defTabSz="914400"/>
                      <a:r>
                        <a:rPr b="1" sz="2000">
                          <a:latin typeface="Helvetica"/>
                          <a:ea typeface="Helvetica"/>
                          <a:cs typeface="Helvetica"/>
                          <a:sym typeface="Helvetica"/>
                        </a:rPr>
                        <a:t>Resumption not FS</a:t>
                      </a:r>
                    </a:p>
                  </a:txBody>
                  <a:tcPr marL="50800" marR="50800" marT="50800" marB="50800" anchor="ctr" anchorCtr="0" horzOverflow="overflow">
                    <a:lnL w="12700">
                      <a:solidFill>
                        <a:srgbClr val="000000"/>
                      </a:solidFill>
                      <a:miter lim="400000"/>
                    </a:lnL>
                  </a:tcPr>
                </a:tc>
                <a:tc>
                  <a:txBody>
                    <a:bodyPr/>
                    <a:lstStyle/>
                    <a:p>
                      <a:pPr defTabSz="914400">
                        <a:defRPr b="1" sz="2000">
                          <a:latin typeface="Helvetica"/>
                          <a:ea typeface="Helvetica"/>
                          <a:cs typeface="Helvetica"/>
                          <a:sym typeface="Helvetica"/>
                        </a:defRPr>
                      </a:pPr>
                    </a:p>
                  </a:txBody>
                  <a:tcPr marL="50800" marR="50800" marT="50800" marB="50800" anchor="ctr" anchorCtr="0" horzOverflow="overflow"/>
                </a:tc>
                <a:tc>
                  <a:txBody>
                    <a:bodyPr/>
                    <a:lstStyle/>
                    <a:p>
                      <a:pPr defTabSz="914400"/>
                      <a:r>
                        <a:rPr b="1" sz="2000">
                          <a:latin typeface="Helvetica"/>
                          <a:ea typeface="Helvetica"/>
                          <a:cs typeface="Helvetica"/>
                          <a:sym typeface="Helvetica"/>
                        </a:rPr>
                        <a:t>Resumption FS (with DH)</a:t>
                      </a:r>
                    </a:p>
                  </a:txBody>
                  <a:tcPr marL="50800" marR="50800" marT="50800" marB="50800" anchor="ctr" anchorCtr="0" horzOverflow="overflow">
                    <a:lnR w="12700">
                      <a:solidFill>
                        <a:srgbClr val="000000"/>
                      </a:solidFill>
                      <a:miter lim="400000"/>
                    </a:lnR>
                  </a:tcPr>
                </a:tc>
              </a:tr>
              <a:tr h="720719">
                <a:tc>
                  <a:txBody>
                    <a:bodyPr/>
                    <a:lstStyle/>
                    <a:p>
                      <a:pPr defTabSz="914400">
                        <a:defRPr b="1" sz="2000">
                          <a:latin typeface="Helvetica"/>
                          <a:ea typeface="Helvetica"/>
                          <a:cs typeface="Helvetica"/>
                          <a:sym typeface="Helvetica"/>
                        </a:defRPr>
                      </a:pPr>
                    </a:p>
                  </a:txBody>
                  <a:tcPr marL="50800" marR="50800" marT="50800" marB="50800" anchor="ctr" anchorCtr="0" horzOverflow="overflow">
                    <a:lnL w="12700">
                      <a:solidFill>
                        <a:srgbClr val="000000"/>
                      </a:solidFill>
                      <a:miter lim="400000"/>
                    </a:lnL>
                  </a:tcPr>
                </a:tc>
                <a:tc>
                  <a:txBody>
                    <a:bodyPr/>
                    <a:lstStyle/>
                    <a:p>
                      <a:pPr defTabSz="914400">
                        <a:defRPr b="1" sz="2000">
                          <a:latin typeface="Helvetica"/>
                          <a:ea typeface="Helvetica"/>
                          <a:cs typeface="Helvetica"/>
                          <a:sym typeface="Helvetica"/>
                        </a:defRPr>
                      </a:pPr>
                    </a:p>
                  </a:txBody>
                  <a:tcPr marL="50800" marR="50800" marT="50800" marB="50800" anchor="ctr" anchorCtr="0" horzOverflow="overflow"/>
                </a:tc>
                <a:tc>
                  <a:txBody>
                    <a:bodyPr/>
                    <a:lstStyle/>
                    <a:p>
                      <a:pPr defTabSz="914400">
                        <a:defRPr b="1" sz="2000">
                          <a:latin typeface="Helvetica"/>
                          <a:ea typeface="Helvetica"/>
                          <a:cs typeface="Helvetica"/>
                          <a:sym typeface="Helvetica"/>
                        </a:defRPr>
                      </a:pPr>
                      <a:r>
                        <a:t>0 Round Trip. </a:t>
                      </a:r>
                      <a:r>
                        <a:rPr>
                          <a:solidFill>
                            <a:srgbClr val="941100"/>
                          </a:solidFill>
                        </a:rPr>
                        <a:t>No FS on early data.</a:t>
                      </a:r>
                    </a:p>
                  </a:txBody>
                  <a:tcPr marL="50800" marR="50800" marT="50800" marB="50800" anchor="ctr" anchorCtr="0" horzOverflow="overflow">
                    <a:lnR w="12700">
                      <a:solidFill>
                        <a:srgbClr val="000000"/>
                      </a:solidFill>
                      <a:miter lim="400000"/>
                    </a:lnR>
                  </a:tcPr>
                </a:tc>
              </a:tr>
              <a:tr h="720719">
                <a:tc>
                  <a:txBody>
                    <a:bodyPr/>
                    <a:lstStyle/>
                    <a:p>
                      <a:pPr defTabSz="914400"/>
                      <a:r>
                        <a:rPr b="1" sz="2000">
                          <a:latin typeface="Helvetica"/>
                          <a:ea typeface="Helvetica"/>
                          <a:cs typeface="Helvetica"/>
                          <a:sym typeface="Helvetica"/>
                        </a:rPr>
                        <a:t>Export Ciphers, Weak Groups</a:t>
                      </a:r>
                    </a:p>
                  </a:txBody>
                  <a:tcPr marL="50800" marR="50800" marT="50800" marB="50800" anchor="ctr" anchorCtr="0" horzOverflow="overflow">
                    <a:lnL w="12700">
                      <a:solidFill>
                        <a:srgbClr val="000000"/>
                      </a:solidFill>
                      <a:miter lim="400000"/>
                    </a:lnL>
                  </a:tcPr>
                </a:tc>
                <a:tc>
                  <a:txBody>
                    <a:bodyPr/>
                    <a:lstStyle/>
                    <a:p>
                      <a:pPr defTabSz="914400"/>
                      <a:r>
                        <a:rPr b="1" sz="2000">
                          <a:latin typeface="Helvetica"/>
                          <a:ea typeface="Helvetica"/>
                          <a:cs typeface="Helvetica"/>
                          <a:sym typeface="Helvetica"/>
                        </a:rPr>
                        <a:t>LogJam</a:t>
                      </a:r>
                    </a:p>
                  </a:txBody>
                  <a:tcPr marL="50800" marR="50800" marT="50800" marB="50800" anchor="ctr" anchorCtr="0" horzOverflow="overflow"/>
                </a:tc>
                <a:tc>
                  <a:txBody>
                    <a:bodyPr/>
                    <a:lstStyle/>
                    <a:p>
                      <a:pPr defTabSz="914400"/>
                      <a:r>
                        <a:rPr b="1" sz="2000">
                          <a:latin typeface="Helvetica"/>
                          <a:ea typeface="Helvetica"/>
                          <a:cs typeface="Helvetica"/>
                          <a:sym typeface="Helvetica"/>
                        </a:rPr>
                        <a:t>Safe DH &amp; ECDH Groups</a:t>
                      </a:r>
                    </a:p>
                  </a:txBody>
                  <a:tcPr marL="50800" marR="50800" marT="50800" marB="50800" anchor="ctr" anchorCtr="0" horzOverflow="overflow">
                    <a:lnR w="12700">
                      <a:solidFill>
                        <a:srgbClr val="000000"/>
                      </a:solidFill>
                      <a:miter lim="400000"/>
                    </a:lnR>
                  </a:tcPr>
                </a:tc>
              </a:tr>
              <a:tr h="720719">
                <a:tc>
                  <a:txBody>
                    <a:bodyPr/>
                    <a:lstStyle/>
                    <a:p>
                      <a:pPr defTabSz="914400"/>
                      <a:r>
                        <a:rPr b="1" sz="2000">
                          <a:latin typeface="Helvetica"/>
                          <a:ea typeface="Helvetica"/>
                          <a:cs typeface="Helvetica"/>
                          <a:sym typeface="Helvetica"/>
                        </a:rPr>
                        <a:t>Compression</a:t>
                      </a:r>
                    </a:p>
                  </a:txBody>
                  <a:tcPr marL="50800" marR="50800" marT="50800" marB="50800" anchor="ctr" anchorCtr="0" horzOverflow="overflow">
                    <a:lnL w="12700">
                      <a:solidFill>
                        <a:srgbClr val="000000"/>
                      </a:solidFill>
                      <a:miter lim="400000"/>
                    </a:lnL>
                    <a:lnB w="12700">
                      <a:solidFill>
                        <a:srgbClr val="000000"/>
                      </a:solidFill>
                      <a:miter lim="400000"/>
                    </a:lnB>
                  </a:tcPr>
                </a:tc>
                <a:tc>
                  <a:txBody>
                    <a:bodyPr/>
                    <a:lstStyle/>
                    <a:p>
                      <a:pPr defTabSz="914400"/>
                      <a:r>
                        <a:rPr b="1" sz="2000">
                          <a:latin typeface="Helvetica"/>
                          <a:ea typeface="Helvetica"/>
                          <a:cs typeface="Helvetica"/>
                          <a:sym typeface="Helvetica"/>
                        </a:rPr>
                        <a:t>BREACH</a:t>
                      </a:r>
                    </a:p>
                  </a:txBody>
                  <a:tcPr marL="50800" marR="50800" marT="50800" marB="50800" anchor="ctr" anchorCtr="0" horzOverflow="overflow">
                    <a:lnB w="12700">
                      <a:solidFill>
                        <a:srgbClr val="000000"/>
                      </a:solidFill>
                      <a:miter lim="400000"/>
                    </a:lnB>
                  </a:tcPr>
                </a:tc>
                <a:tc>
                  <a:txBody>
                    <a:bodyPr/>
                    <a:lstStyle/>
                    <a:p>
                      <a:pPr defTabSz="914400"/>
                      <a:r>
                        <a:rPr b="1" sz="2000">
                          <a:latin typeface="Helvetica"/>
                          <a:ea typeface="Helvetica"/>
                          <a:cs typeface="Helvetica"/>
                          <a:sym typeface="Helvetica"/>
                        </a:rPr>
                        <a:t>No Compression</a:t>
                      </a:r>
                    </a:p>
                  </a:txBody>
                  <a:tcPr marL="50800" marR="50800" marT="50800" marB="50800" anchor="ctr" anchorCtr="0" horzOverflow="overflow">
                    <a:lnR w="12700">
                      <a:solidFill>
                        <a:srgbClr val="000000"/>
                      </a:solidFill>
                      <a:miter lim="400000"/>
                    </a:lnR>
                    <a:lnB w="12700">
                      <a:solidFill>
                        <a:srgbClr val="000000"/>
                      </a:solidFill>
                      <a:miter lim="400000"/>
                    </a:lnB>
                  </a:tcPr>
                </a:tc>
              </a:tr>
            </a:tbl>
          </a:graphicData>
        </a:graphic>
      </p:graphicFrame>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 name="Shape 720"/>
          <p:cNvSpPr/>
          <p:nvPr>
            <p:ph type="title"/>
          </p:nvPr>
        </p:nvSpPr>
        <p:spPr>
          <a:prstGeom prst="rect">
            <a:avLst/>
          </a:prstGeom>
        </p:spPr>
        <p:txBody>
          <a:bodyPr/>
          <a:lstStyle/>
          <a:p>
            <a:pPr/>
            <a:r>
              <a:t>Then vs Now</a:t>
            </a:r>
          </a:p>
        </p:txBody>
      </p:sp>
      <p:graphicFrame>
        <p:nvGraphicFramePr>
          <p:cNvPr id="721" name="Table 721"/>
          <p:cNvGraphicFramePr/>
          <p:nvPr/>
        </p:nvGraphicFramePr>
        <p:xfrm>
          <a:off x="1303923" y="2509863"/>
          <a:ext cx="10409654" cy="649917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465651"/>
                <a:gridCol w="3465651"/>
                <a:gridCol w="3465651"/>
              </a:tblGrid>
              <a:tr h="648647">
                <a:tc gridSpan="2">
                  <a:txBody>
                    <a:bodyPr/>
                    <a:lstStyle/>
                    <a:p>
                      <a:pPr defTabSz="914400"/>
                      <a:r>
                        <a:rPr b="1">
                          <a:latin typeface="Helvetica"/>
                          <a:ea typeface="Helvetica"/>
                          <a:cs typeface="Helvetica"/>
                          <a:sym typeface="Helvetica"/>
                        </a:rPr>
                        <a:t>&lt;= TLS 1.2</a:t>
                      </a:r>
                    </a:p>
                  </a:txBody>
                  <a:tcPr marL="50800" marR="50800" marT="50800" marB="50800" anchor="ctr" anchorCtr="0" horzOverflow="overflow">
                    <a:lnL w="12700">
                      <a:solidFill>
                        <a:srgbClr val="000000"/>
                      </a:solidFill>
                      <a:miter lim="400000"/>
                    </a:lnL>
                    <a:lnT w="12700">
                      <a:solidFill>
                        <a:srgbClr val="000000"/>
                      </a:solidFill>
                      <a:miter lim="400000"/>
                    </a:lnT>
                  </a:tcPr>
                </a:tc>
                <a:tc hMerge="1">
                  <a:tcPr/>
                </a:tc>
                <a:tc>
                  <a:txBody>
                    <a:bodyPr/>
                    <a:lstStyle/>
                    <a:p>
                      <a:pPr defTabSz="914400"/>
                      <a:r>
                        <a:rPr b="1">
                          <a:latin typeface="Helvetica"/>
                          <a:ea typeface="Helvetica"/>
                          <a:cs typeface="Helvetica"/>
                          <a:sym typeface="Helvetica"/>
                        </a:rPr>
                        <a:t>TLS 1.3</a:t>
                      </a:r>
                    </a:p>
                  </a:txBody>
                  <a:tcPr marL="50800" marR="50800" marT="50800" marB="50800" anchor="ctr" anchorCtr="0" horzOverflow="overflow">
                    <a:lnR w="12700">
                      <a:solidFill>
                        <a:srgbClr val="000000"/>
                      </a:solidFill>
                      <a:miter lim="400000"/>
                    </a:lnR>
                    <a:lnT w="12700">
                      <a:solidFill>
                        <a:srgbClr val="000000"/>
                      </a:solidFill>
                      <a:miter lim="400000"/>
                    </a:lnT>
                  </a:tcPr>
                </a:tc>
              </a:tr>
              <a:tr h="648647">
                <a:tc>
                  <a:txBody>
                    <a:bodyPr/>
                    <a:lstStyle/>
                    <a:p>
                      <a:pPr defTabSz="914400"/>
                      <a:r>
                        <a:rPr b="1">
                          <a:latin typeface="Helvetica"/>
                          <a:ea typeface="Helvetica"/>
                          <a:cs typeface="Helvetica"/>
                          <a:sym typeface="Helvetica"/>
                        </a:rPr>
                        <a:t>Cause</a:t>
                      </a:r>
                    </a:p>
                  </a:txBody>
                  <a:tcPr marL="50800" marR="50800" marT="50800" marB="50800" anchor="ctr" anchorCtr="0" horzOverflow="overflow">
                    <a:lnL w="12700">
                      <a:solidFill>
                        <a:srgbClr val="000000"/>
                      </a:solidFill>
                      <a:miter lim="400000"/>
                    </a:lnL>
                  </a:tcPr>
                </a:tc>
                <a:tc>
                  <a:txBody>
                    <a:bodyPr/>
                    <a:lstStyle/>
                    <a:p>
                      <a:pPr defTabSz="914400"/>
                      <a:r>
                        <a:rPr b="1">
                          <a:latin typeface="Helvetica"/>
                          <a:ea typeface="Helvetica"/>
                          <a:cs typeface="Helvetica"/>
                          <a:sym typeface="Helvetica"/>
                        </a:rPr>
                        <a:t>Attack</a:t>
                      </a:r>
                    </a:p>
                  </a:txBody>
                  <a:tcPr marL="50800" marR="50800" marT="50800" marB="50800" anchor="ctr" anchorCtr="0" horzOverflow="overflow"/>
                </a:tc>
                <a:tc>
                  <a:txBody>
                    <a:bodyPr/>
                    <a:lstStyle/>
                    <a:p>
                      <a:pPr defTabSz="914400"/>
                      <a:r>
                        <a:rPr b="1">
                          <a:latin typeface="Helvetica"/>
                          <a:ea typeface="Helvetica"/>
                          <a:cs typeface="Helvetica"/>
                          <a:sym typeface="Helvetica"/>
                        </a:rPr>
                        <a:t>Solution</a:t>
                      </a:r>
                    </a:p>
                  </a:txBody>
                  <a:tcPr marL="50800" marR="50800" marT="50800" marB="50800" anchor="ctr" anchorCtr="0" horzOverflow="overflow">
                    <a:lnR w="12700">
                      <a:solidFill>
                        <a:srgbClr val="000000"/>
                      </a:solidFill>
                      <a:miter lim="400000"/>
                    </a:lnR>
                  </a:tcPr>
                </a:tc>
              </a:tr>
              <a:tr h="648647">
                <a:tc>
                  <a:txBody>
                    <a:bodyPr/>
                    <a:lstStyle/>
                    <a:p>
                      <a:pPr defTabSz="914400"/>
                      <a:r>
                        <a:rPr b="1">
                          <a:latin typeface="Helvetica"/>
                          <a:ea typeface="Helvetica"/>
                          <a:cs typeface="Helvetica"/>
                          <a:sym typeface="Helvetica"/>
                        </a:rPr>
                        <a:t>Weak ciphers, modes, hashes</a:t>
                      </a:r>
                    </a:p>
                  </a:txBody>
                  <a:tcPr marL="50800" marR="50800" marT="50800" marB="50800" anchor="ctr" anchorCtr="0" horzOverflow="overflow">
                    <a:lnL w="12700">
                      <a:solidFill>
                        <a:srgbClr val="000000"/>
                      </a:solidFill>
                      <a:miter lim="400000"/>
                    </a:lnL>
                  </a:tcPr>
                </a:tc>
                <a:tc>
                  <a:txBody>
                    <a:bodyPr/>
                    <a:lstStyle/>
                    <a:p>
                      <a:pPr defTabSz="914400"/>
                      <a:r>
                        <a:rPr b="1">
                          <a:latin typeface="Helvetica"/>
                          <a:ea typeface="Helvetica"/>
                          <a:cs typeface="Helvetica"/>
                          <a:sym typeface="Helvetica"/>
                        </a:rPr>
                        <a:t>BEAST, POODLE, LUCKY13, SLOTH, SWEET32, RC4NOMORE</a:t>
                      </a:r>
                    </a:p>
                  </a:txBody>
                  <a:tcPr marL="50800" marR="50800" marT="50800" marB="50800" anchor="ctr" anchorCtr="0" horzOverflow="overflow"/>
                </a:tc>
                <a:tc>
                  <a:txBody>
                    <a:bodyPr/>
                    <a:lstStyle/>
                    <a:p>
                      <a:pPr defTabSz="914400"/>
                      <a:r>
                        <a:rPr b="1">
                          <a:latin typeface="Helvetica"/>
                          <a:ea typeface="Helvetica"/>
                          <a:cs typeface="Helvetica"/>
                          <a:sym typeface="Helvetica"/>
                        </a:rPr>
                        <a:t>AEAD Modes Only, Sane Ciphers, Limited Choice</a:t>
                      </a:r>
                    </a:p>
                  </a:txBody>
                  <a:tcPr marL="50800" marR="50800" marT="50800" marB="50800" anchor="ctr" anchorCtr="0" horzOverflow="overflow">
                    <a:lnR w="12700">
                      <a:solidFill>
                        <a:srgbClr val="000000"/>
                      </a:solidFill>
                      <a:miter lim="400000"/>
                    </a:lnR>
                  </a:tcPr>
                </a:tc>
              </a:tr>
              <a:tr h="648647">
                <a:tc>
                  <a:txBody>
                    <a:bodyPr/>
                    <a:lstStyle/>
                    <a:p>
                      <a:pPr defTabSz="914400"/>
                      <a:r>
                        <a:rPr b="1">
                          <a:latin typeface="Helvetica"/>
                          <a:ea typeface="Helvetica"/>
                          <a:cs typeface="Helvetica"/>
                          <a:sym typeface="Helvetica"/>
                        </a:rPr>
                        <a:t>Occasionally Forward Secure</a:t>
                      </a:r>
                    </a:p>
                  </a:txBody>
                  <a:tcPr marL="50800" marR="50800" marT="50800" marB="50800" anchor="ctr" anchorCtr="0" horzOverflow="overflow">
                    <a:lnL w="12700">
                      <a:solidFill>
                        <a:srgbClr val="000000"/>
                      </a:solidFill>
                      <a:miter lim="400000"/>
                    </a:lnL>
                  </a:tcPr>
                </a:tc>
                <a:tc>
                  <a:txBody>
                    <a:bodyPr/>
                    <a:lstStyle/>
                    <a:p>
                      <a:pPr defTabSz="914400"/>
                      <a:r>
                        <a:rPr b="1">
                          <a:latin typeface="Helvetica"/>
                          <a:ea typeface="Helvetica"/>
                          <a:cs typeface="Helvetica"/>
                          <a:sym typeface="Helvetica"/>
                        </a:rPr>
                        <a:t>Server Key compromise</a:t>
                      </a:r>
                    </a:p>
                  </a:txBody>
                  <a:tcPr marL="50800" marR="50800" marT="50800" marB="50800" anchor="ctr" anchorCtr="0" horzOverflow="overflow"/>
                </a:tc>
                <a:tc>
                  <a:txBody>
                    <a:bodyPr/>
                    <a:lstStyle/>
                    <a:p>
                      <a:pPr defTabSz="914400"/>
                      <a:r>
                        <a:rPr b="1">
                          <a:latin typeface="Helvetica"/>
                          <a:ea typeface="Helvetica"/>
                          <a:cs typeface="Helvetica"/>
                          <a:sym typeface="Helvetica"/>
                        </a:rPr>
                        <a:t>Always Forward Secure*</a:t>
                      </a:r>
                    </a:p>
                  </a:txBody>
                  <a:tcPr marL="50800" marR="50800" marT="50800" marB="50800" anchor="ctr" anchorCtr="0" horzOverflow="overflow">
                    <a:lnR w="12700">
                      <a:solidFill>
                        <a:srgbClr val="000000"/>
                      </a:solidFill>
                      <a:miter lim="400000"/>
                    </a:lnR>
                  </a:tcPr>
                </a:tc>
              </a:tr>
              <a:tr h="648647">
                <a:tc>
                  <a:txBody>
                    <a:bodyPr/>
                    <a:lstStyle/>
                    <a:p>
                      <a:pPr defTabSz="914400"/>
                      <a:r>
                        <a:rPr b="1">
                          <a:latin typeface="Helvetica"/>
                          <a:ea typeface="Helvetica"/>
                          <a:cs typeface="Helvetica"/>
                          <a:sym typeface="Helvetica"/>
                        </a:rPr>
                        <a:t>2 Round Trips</a:t>
                      </a:r>
                    </a:p>
                  </a:txBody>
                  <a:tcPr marL="50800" marR="50800" marT="50800" marB="50800" anchor="ctr" anchorCtr="0" horzOverflow="overflow">
                    <a:lnL w="12700">
                      <a:solidFill>
                        <a:srgbClr val="000000"/>
                      </a:solidFill>
                      <a:miter lim="400000"/>
                    </a:lnL>
                  </a:tcPr>
                </a:tc>
                <a:tc>
                  <a:txBody>
                    <a:bodyPr/>
                    <a:lstStyle/>
                    <a:p>
                      <a:pPr defTabSz="914400">
                        <a:defRPr b="1">
                          <a:latin typeface="Helvetica"/>
                          <a:ea typeface="Helvetica"/>
                          <a:cs typeface="Helvetica"/>
                          <a:sym typeface="Helvetica"/>
                        </a:defRPr>
                      </a:pPr>
                    </a:p>
                  </a:txBody>
                  <a:tcPr marL="50800" marR="50800" marT="50800" marB="50800" anchor="ctr" anchorCtr="0" horzOverflow="overflow"/>
                </a:tc>
                <a:tc>
                  <a:txBody>
                    <a:bodyPr/>
                    <a:lstStyle/>
                    <a:p>
                      <a:pPr defTabSz="914400"/>
                      <a:r>
                        <a:rPr b="1">
                          <a:latin typeface="Helvetica"/>
                          <a:ea typeface="Helvetica"/>
                          <a:cs typeface="Helvetica"/>
                          <a:sym typeface="Helvetica"/>
                        </a:rPr>
                        <a:t>1 Round Trip</a:t>
                      </a:r>
                    </a:p>
                  </a:txBody>
                  <a:tcPr marL="50800" marR="50800" marT="50800" marB="50800" anchor="ctr" anchorCtr="0" horzOverflow="overflow">
                    <a:lnR w="12700">
                      <a:solidFill>
                        <a:srgbClr val="000000"/>
                      </a:solidFill>
                      <a:miter lim="400000"/>
                    </a:lnR>
                  </a:tcPr>
                </a:tc>
              </a:tr>
              <a:tr h="648647">
                <a:tc>
                  <a:txBody>
                    <a:bodyPr/>
                    <a:lstStyle/>
                    <a:p>
                      <a:pPr defTabSz="914400"/>
                      <a:r>
                        <a:rPr b="1">
                          <a:latin typeface="Helvetica"/>
                          <a:ea typeface="Helvetica"/>
                          <a:cs typeface="Helvetica"/>
                          <a:sym typeface="Helvetica"/>
                        </a:rPr>
                        <a:t>Resumption not FS</a:t>
                      </a:r>
                    </a:p>
                  </a:txBody>
                  <a:tcPr marL="50800" marR="50800" marT="50800" marB="50800" anchor="ctr" anchorCtr="0" horzOverflow="overflow">
                    <a:lnL w="12700">
                      <a:solidFill>
                        <a:srgbClr val="000000"/>
                      </a:solidFill>
                      <a:miter lim="400000"/>
                    </a:lnL>
                  </a:tcPr>
                </a:tc>
                <a:tc>
                  <a:txBody>
                    <a:bodyPr/>
                    <a:lstStyle/>
                    <a:p>
                      <a:pPr defTabSz="914400">
                        <a:defRPr b="1">
                          <a:latin typeface="Helvetica"/>
                          <a:ea typeface="Helvetica"/>
                          <a:cs typeface="Helvetica"/>
                          <a:sym typeface="Helvetica"/>
                        </a:defRPr>
                      </a:pPr>
                    </a:p>
                  </a:txBody>
                  <a:tcPr marL="50800" marR="50800" marT="50800" marB="50800" anchor="ctr" anchorCtr="0" horzOverflow="overflow"/>
                </a:tc>
                <a:tc>
                  <a:txBody>
                    <a:bodyPr/>
                    <a:lstStyle/>
                    <a:p>
                      <a:pPr defTabSz="914400"/>
                      <a:r>
                        <a:rPr b="1">
                          <a:latin typeface="Helvetica"/>
                          <a:ea typeface="Helvetica"/>
                          <a:cs typeface="Helvetica"/>
                          <a:sym typeface="Helvetica"/>
                        </a:rPr>
                        <a:t>Resumption FS (with DH)</a:t>
                      </a:r>
                    </a:p>
                  </a:txBody>
                  <a:tcPr marL="50800" marR="50800" marT="50800" marB="50800" anchor="ctr" anchorCtr="0" horzOverflow="overflow">
                    <a:lnR w="12700">
                      <a:solidFill>
                        <a:srgbClr val="000000"/>
                      </a:solidFill>
                      <a:miter lim="400000"/>
                    </a:lnR>
                  </a:tcPr>
                </a:tc>
              </a:tr>
              <a:tr h="648647">
                <a:tc>
                  <a:txBody>
                    <a:bodyPr/>
                    <a:lstStyle/>
                    <a:p>
                      <a:pPr defTabSz="914400">
                        <a:defRPr b="1">
                          <a:latin typeface="Helvetica"/>
                          <a:ea typeface="Helvetica"/>
                          <a:cs typeface="Helvetica"/>
                          <a:sym typeface="Helvetica"/>
                        </a:defRPr>
                      </a:pPr>
                    </a:p>
                  </a:txBody>
                  <a:tcPr marL="50800" marR="50800" marT="50800" marB="50800" anchor="ctr" anchorCtr="0" horzOverflow="overflow">
                    <a:lnL w="12700">
                      <a:solidFill>
                        <a:srgbClr val="000000"/>
                      </a:solidFill>
                      <a:miter lim="400000"/>
                    </a:lnL>
                  </a:tcPr>
                </a:tc>
                <a:tc>
                  <a:txBody>
                    <a:bodyPr/>
                    <a:lstStyle/>
                    <a:p>
                      <a:pPr defTabSz="914400">
                        <a:defRPr b="1">
                          <a:latin typeface="Helvetica"/>
                          <a:ea typeface="Helvetica"/>
                          <a:cs typeface="Helvetica"/>
                          <a:sym typeface="Helvetica"/>
                        </a:defRPr>
                      </a:pPr>
                    </a:p>
                  </a:txBody>
                  <a:tcPr marL="50800" marR="50800" marT="50800" marB="50800" anchor="ctr" anchorCtr="0" horzOverflow="overflow"/>
                </a:tc>
                <a:tc>
                  <a:txBody>
                    <a:bodyPr/>
                    <a:lstStyle/>
                    <a:p>
                      <a:pPr defTabSz="914400">
                        <a:defRPr b="1">
                          <a:latin typeface="Helvetica"/>
                          <a:ea typeface="Helvetica"/>
                          <a:cs typeface="Helvetica"/>
                          <a:sym typeface="Helvetica"/>
                        </a:defRPr>
                      </a:pPr>
                      <a:r>
                        <a:t>0 Round Trip. </a:t>
                      </a:r>
                      <a:r>
                        <a:rPr>
                          <a:solidFill>
                            <a:srgbClr val="941100"/>
                          </a:solidFill>
                        </a:rPr>
                        <a:t>No FS on early data.</a:t>
                      </a:r>
                    </a:p>
                  </a:txBody>
                  <a:tcPr marL="50800" marR="50800" marT="50800" marB="50800" anchor="ctr" anchorCtr="0" horzOverflow="overflow">
                    <a:lnR w="12700">
                      <a:solidFill>
                        <a:srgbClr val="000000"/>
                      </a:solidFill>
                      <a:miter lim="400000"/>
                    </a:lnR>
                  </a:tcPr>
                </a:tc>
              </a:tr>
              <a:tr h="648647">
                <a:tc>
                  <a:txBody>
                    <a:bodyPr/>
                    <a:lstStyle/>
                    <a:p>
                      <a:pPr defTabSz="914400"/>
                      <a:r>
                        <a:rPr b="1">
                          <a:latin typeface="Helvetica"/>
                          <a:ea typeface="Helvetica"/>
                          <a:cs typeface="Helvetica"/>
                          <a:sym typeface="Helvetica"/>
                        </a:rPr>
                        <a:t>Export Ciphers, Weak Groups</a:t>
                      </a:r>
                    </a:p>
                  </a:txBody>
                  <a:tcPr marL="50800" marR="50800" marT="50800" marB="50800" anchor="ctr" anchorCtr="0" horzOverflow="overflow">
                    <a:lnL w="12700">
                      <a:solidFill>
                        <a:srgbClr val="000000"/>
                      </a:solidFill>
                      <a:miter lim="400000"/>
                    </a:lnL>
                  </a:tcPr>
                </a:tc>
                <a:tc>
                  <a:txBody>
                    <a:bodyPr/>
                    <a:lstStyle/>
                    <a:p>
                      <a:pPr defTabSz="914400"/>
                      <a:r>
                        <a:rPr b="1">
                          <a:latin typeface="Helvetica"/>
                          <a:ea typeface="Helvetica"/>
                          <a:cs typeface="Helvetica"/>
                          <a:sym typeface="Helvetica"/>
                        </a:rPr>
                        <a:t>LogJam</a:t>
                      </a:r>
                    </a:p>
                  </a:txBody>
                  <a:tcPr marL="50800" marR="50800" marT="50800" marB="50800" anchor="ctr" anchorCtr="0" horzOverflow="overflow"/>
                </a:tc>
                <a:tc>
                  <a:txBody>
                    <a:bodyPr/>
                    <a:lstStyle/>
                    <a:p>
                      <a:pPr defTabSz="914400"/>
                      <a:r>
                        <a:rPr b="1">
                          <a:latin typeface="Helvetica"/>
                          <a:ea typeface="Helvetica"/>
                          <a:cs typeface="Helvetica"/>
                          <a:sym typeface="Helvetica"/>
                        </a:rPr>
                        <a:t>Safe DH &amp; ECDH Groups</a:t>
                      </a:r>
                    </a:p>
                  </a:txBody>
                  <a:tcPr marL="50800" marR="50800" marT="50800" marB="50800" anchor="ctr" anchorCtr="0" horzOverflow="overflow">
                    <a:lnR w="12700">
                      <a:solidFill>
                        <a:srgbClr val="000000"/>
                      </a:solidFill>
                      <a:miter lim="400000"/>
                    </a:lnR>
                  </a:tcPr>
                </a:tc>
              </a:tr>
              <a:tr h="648647">
                <a:tc>
                  <a:txBody>
                    <a:bodyPr/>
                    <a:lstStyle/>
                    <a:p>
                      <a:pPr defTabSz="914400"/>
                      <a:r>
                        <a:rPr b="1">
                          <a:latin typeface="Helvetica"/>
                          <a:ea typeface="Helvetica"/>
                          <a:cs typeface="Helvetica"/>
                          <a:sym typeface="Helvetica"/>
                        </a:rPr>
                        <a:t>Compression</a:t>
                      </a:r>
                    </a:p>
                  </a:txBody>
                  <a:tcPr marL="50800" marR="50800" marT="50800" marB="50800" anchor="ctr" anchorCtr="0" horzOverflow="overflow">
                    <a:lnL w="12700">
                      <a:solidFill>
                        <a:srgbClr val="000000"/>
                      </a:solidFill>
                      <a:miter lim="400000"/>
                    </a:lnL>
                  </a:tcPr>
                </a:tc>
                <a:tc>
                  <a:txBody>
                    <a:bodyPr/>
                    <a:lstStyle/>
                    <a:p>
                      <a:pPr defTabSz="914400"/>
                      <a:r>
                        <a:rPr b="1">
                          <a:latin typeface="Helvetica"/>
                          <a:ea typeface="Helvetica"/>
                          <a:cs typeface="Helvetica"/>
                          <a:sym typeface="Helvetica"/>
                        </a:rPr>
                        <a:t>BREACH</a:t>
                      </a:r>
                    </a:p>
                  </a:txBody>
                  <a:tcPr marL="50800" marR="50800" marT="50800" marB="50800" anchor="ctr" anchorCtr="0" horzOverflow="overflow"/>
                </a:tc>
                <a:tc>
                  <a:txBody>
                    <a:bodyPr/>
                    <a:lstStyle/>
                    <a:p>
                      <a:pPr defTabSz="914400"/>
                      <a:r>
                        <a:rPr b="1">
                          <a:latin typeface="Helvetica"/>
                          <a:ea typeface="Helvetica"/>
                          <a:cs typeface="Helvetica"/>
                          <a:sym typeface="Helvetica"/>
                        </a:rPr>
                        <a:t>No Compression</a:t>
                      </a:r>
                    </a:p>
                  </a:txBody>
                  <a:tcPr marL="50800" marR="50800" marT="50800" marB="50800" anchor="ctr" anchorCtr="0" horzOverflow="overflow">
                    <a:lnR w="12700">
                      <a:solidFill>
                        <a:srgbClr val="000000"/>
                      </a:solidFill>
                      <a:miter lim="400000"/>
                    </a:lnR>
                  </a:tcPr>
                </a:tc>
              </a:tr>
              <a:tr h="648647">
                <a:tc>
                  <a:txBody>
                    <a:bodyPr/>
                    <a:lstStyle/>
                    <a:p>
                      <a:pPr defTabSz="914400"/>
                      <a:r>
                        <a:rPr b="1">
                          <a:latin typeface="Helvetica"/>
                          <a:ea typeface="Helvetica"/>
                          <a:cs typeface="Helvetica"/>
                          <a:sym typeface="Helvetica"/>
                        </a:rPr>
                        <a:t>Renegotiation</a:t>
                      </a:r>
                    </a:p>
                  </a:txBody>
                  <a:tcPr marL="50800" marR="50800" marT="50800" marB="50800" anchor="ctr" anchorCtr="0" horzOverflow="overflow">
                    <a:lnL w="12700">
                      <a:solidFill>
                        <a:srgbClr val="000000"/>
                      </a:solidFill>
                      <a:miter lim="400000"/>
                    </a:lnL>
                    <a:lnB w="12700">
                      <a:solidFill>
                        <a:srgbClr val="000000"/>
                      </a:solidFill>
                      <a:miter lim="400000"/>
                    </a:lnB>
                  </a:tcPr>
                </a:tc>
                <a:tc>
                  <a:txBody>
                    <a:bodyPr/>
                    <a:lstStyle/>
                    <a:p>
                      <a:pPr defTabSz="914400"/>
                      <a:r>
                        <a:rPr b="1">
                          <a:latin typeface="Helvetica"/>
                          <a:ea typeface="Helvetica"/>
                          <a:cs typeface="Helvetica"/>
                          <a:sym typeface="Helvetica"/>
                        </a:rPr>
                        <a:t>3SHAKE, DoS</a:t>
                      </a:r>
                    </a:p>
                  </a:txBody>
                  <a:tcPr marL="50800" marR="50800" marT="50800" marB="50800" anchor="ctr" anchorCtr="0" horzOverflow="overflow">
                    <a:lnB w="12700">
                      <a:solidFill>
                        <a:srgbClr val="000000"/>
                      </a:solidFill>
                      <a:miter lim="400000"/>
                    </a:lnB>
                  </a:tcPr>
                </a:tc>
                <a:tc>
                  <a:txBody>
                    <a:bodyPr/>
                    <a:lstStyle/>
                    <a:p>
                      <a:pPr defTabSz="914400"/>
                      <a:r>
                        <a:rPr b="1">
                          <a:latin typeface="Helvetica"/>
                          <a:ea typeface="Helvetica"/>
                          <a:cs typeface="Helvetica"/>
                          <a:sym typeface="Helvetica"/>
                        </a:rPr>
                        <a:t>Easy Key Update</a:t>
                      </a:r>
                    </a:p>
                  </a:txBody>
                  <a:tcPr marL="50800" marR="50800" marT="50800" marB="50800" anchor="ctr" anchorCtr="0" horzOverflow="overflow">
                    <a:lnR w="12700">
                      <a:solidFill>
                        <a:srgbClr val="000000"/>
                      </a:solidFill>
                      <a:miter lim="400000"/>
                    </a:lnR>
                    <a:lnB w="12700">
                      <a:solidFill>
                        <a:srgbClr val="000000"/>
                      </a:solidFill>
                      <a:miter lim="400000"/>
                    </a:lnB>
                  </a:tcPr>
                </a:tc>
              </a:tr>
            </a:tbl>
          </a:graphicData>
        </a:graphic>
      </p:graphicFrame>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3" name="Shape 723"/>
          <p:cNvSpPr/>
          <p:nvPr>
            <p:ph type="title"/>
          </p:nvPr>
        </p:nvSpPr>
        <p:spPr>
          <a:prstGeom prst="rect">
            <a:avLst/>
          </a:prstGeom>
        </p:spPr>
        <p:txBody>
          <a:bodyPr/>
          <a:lstStyle/>
          <a:p>
            <a:pPr/>
            <a:r>
              <a:t>Questions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lvl1pPr defTabSz="496570">
              <a:defRPr sz="6800"/>
            </a:lvl1pPr>
          </a:lstStyle>
          <a:p>
            <a:pPr/>
            <a:r>
              <a:t>Security Properties We Want</a:t>
            </a:r>
          </a:p>
        </p:txBody>
      </p:sp>
      <p:sp>
        <p:nvSpPr>
          <p:cNvPr id="139" name="Shape 139"/>
          <p:cNvSpPr/>
          <p:nvPr>
            <p:ph type="body" idx="1"/>
          </p:nvPr>
        </p:nvSpPr>
        <p:spPr>
          <a:prstGeom prst="rect">
            <a:avLst/>
          </a:prstGeom>
        </p:spPr>
        <p:txBody>
          <a:bodyPr/>
          <a:lstStyle/>
          <a:p>
            <a:pPr marL="422275" indent="-422275" defTabSz="554990">
              <a:spcBef>
                <a:spcPts val="3900"/>
              </a:spcBef>
              <a:defRPr sz="3420"/>
            </a:pPr>
            <a:r>
              <a:t>Confidentiality</a:t>
            </a:r>
          </a:p>
          <a:p>
            <a:pPr lvl="1" marL="844550" indent="-422275" defTabSz="554990">
              <a:spcBef>
                <a:spcPts val="3900"/>
              </a:spcBef>
              <a:buChar char="➡"/>
              <a:defRPr sz="3420"/>
            </a:pPr>
            <a:r>
              <a:t>Only the communicating parties can read messages</a:t>
            </a:r>
          </a:p>
          <a:p>
            <a:pPr marL="422275" indent="-422275" defTabSz="554990">
              <a:spcBef>
                <a:spcPts val="3900"/>
              </a:spcBef>
              <a:defRPr sz="3420"/>
            </a:pPr>
            <a:r>
              <a:t>Authenticity</a:t>
            </a:r>
          </a:p>
          <a:p>
            <a:pPr lvl="1" marL="844550" indent="-422275" defTabSz="554990">
              <a:spcBef>
                <a:spcPts val="3900"/>
              </a:spcBef>
              <a:buChar char="➡"/>
              <a:defRPr sz="3420"/>
            </a:pPr>
            <a:r>
              <a:t>I know who I am speaking with</a:t>
            </a:r>
          </a:p>
          <a:p>
            <a:pPr marL="422275" indent="-422275" defTabSz="554990">
              <a:spcBef>
                <a:spcPts val="3900"/>
              </a:spcBef>
              <a:defRPr b="1" sz="3420">
                <a:latin typeface="Helvetica"/>
                <a:ea typeface="Helvetica"/>
                <a:cs typeface="Helvetica"/>
                <a:sym typeface="Helvetica"/>
              </a:defRPr>
            </a:pPr>
            <a:r>
              <a:t>Integrity</a:t>
            </a:r>
          </a:p>
          <a:p>
            <a:pPr lvl="1" marL="844550" indent="-422275" defTabSz="554990">
              <a:spcBef>
                <a:spcPts val="3900"/>
              </a:spcBef>
              <a:buChar char="➡"/>
              <a:defRPr sz="3420"/>
            </a:pPr>
            <a:r>
              <a:t>Messages can’t be altered by an adversary</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defTabSz="496570">
              <a:defRPr sz="6800"/>
            </a:lvl1pPr>
          </a:lstStyle>
          <a:p>
            <a:pPr/>
            <a:r>
              <a:t>Security Properties We Want</a:t>
            </a:r>
          </a:p>
        </p:txBody>
      </p:sp>
      <p:sp>
        <p:nvSpPr>
          <p:cNvPr id="144" name="Shape 144"/>
          <p:cNvSpPr/>
          <p:nvPr>
            <p:ph type="body" idx="1"/>
          </p:nvPr>
        </p:nvSpPr>
        <p:spPr>
          <a:prstGeom prst="rect">
            <a:avLst/>
          </a:prstGeom>
        </p:spPr>
        <p:txBody>
          <a:bodyPr/>
          <a:lstStyle/>
          <a:p>
            <a:pPr marL="342264" indent="-342264" defTabSz="449833">
              <a:spcBef>
                <a:spcPts val="3200"/>
              </a:spcBef>
              <a:defRPr sz="2772"/>
            </a:pPr>
            <a:r>
              <a:t>Confidentiality</a:t>
            </a:r>
          </a:p>
          <a:p>
            <a:pPr lvl="1" marL="684529" indent="-342264" defTabSz="449833">
              <a:spcBef>
                <a:spcPts val="3200"/>
              </a:spcBef>
              <a:buChar char="➡"/>
              <a:defRPr sz="2772"/>
            </a:pPr>
            <a:r>
              <a:t>Only the communicating parties can read messages</a:t>
            </a:r>
          </a:p>
          <a:p>
            <a:pPr marL="342264" indent="-342264" defTabSz="449833">
              <a:spcBef>
                <a:spcPts val="3200"/>
              </a:spcBef>
              <a:defRPr sz="2772"/>
            </a:pPr>
            <a:r>
              <a:t>Authenticity</a:t>
            </a:r>
          </a:p>
          <a:p>
            <a:pPr lvl="1" marL="684529" indent="-342264" defTabSz="449833">
              <a:spcBef>
                <a:spcPts val="3200"/>
              </a:spcBef>
              <a:buChar char="➡"/>
              <a:defRPr sz="2772"/>
            </a:pPr>
            <a:r>
              <a:t>I know who I am speaking with</a:t>
            </a:r>
          </a:p>
          <a:p>
            <a:pPr marL="342264" indent="-342264" defTabSz="449833">
              <a:spcBef>
                <a:spcPts val="3200"/>
              </a:spcBef>
              <a:defRPr sz="2772"/>
            </a:pPr>
            <a:r>
              <a:t>Integrity</a:t>
            </a:r>
          </a:p>
          <a:p>
            <a:pPr lvl="1" marL="684529" indent="-342264" defTabSz="449833">
              <a:spcBef>
                <a:spcPts val="3200"/>
              </a:spcBef>
              <a:buChar char="➡"/>
              <a:defRPr sz="2772"/>
            </a:pPr>
            <a:r>
              <a:t>Messages can’t be altered by an adversary</a:t>
            </a:r>
          </a:p>
          <a:p>
            <a:pPr marL="342264" indent="-342264" defTabSz="449833">
              <a:spcBef>
                <a:spcPts val="3200"/>
              </a:spcBef>
              <a:defRPr b="1" sz="2772">
                <a:latin typeface="Helvetica"/>
                <a:ea typeface="Helvetica"/>
                <a:cs typeface="Helvetica"/>
                <a:sym typeface="Helvetica"/>
              </a:defRPr>
            </a:pPr>
            <a:r>
              <a:t>Forward Secrecy</a:t>
            </a:r>
          </a:p>
          <a:p>
            <a:pPr lvl="1" marL="684529" indent="-342264" defTabSz="449833">
              <a:spcBef>
                <a:spcPts val="3200"/>
              </a:spcBef>
              <a:buChar char="➡"/>
              <a:defRPr sz="2772"/>
            </a:pPr>
            <a:r>
              <a:t>Key compromise </a:t>
            </a:r>
            <a:r>
              <a:rPr i="1"/>
              <a:t>now</a:t>
            </a:r>
            <a:r>
              <a:t> doesn’t reveal </a:t>
            </a:r>
            <a:r>
              <a:rPr i="1"/>
              <a:t>previous</a:t>
            </a:r>
            <a:r>
              <a:t> sessions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Ciphersuite Choices</a:t>
            </a:r>
          </a:p>
        </p:txBody>
      </p:sp>
      <p:sp>
        <p:nvSpPr>
          <p:cNvPr id="149" name="Shape 149"/>
          <p:cNvSpPr/>
          <p:nvPr>
            <p:ph type="body" idx="1"/>
          </p:nvPr>
        </p:nvSpPr>
        <p:spPr>
          <a:xfrm>
            <a:off x="130350" y="2090548"/>
            <a:ext cx="12882904" cy="7664988"/>
          </a:xfrm>
          <a:prstGeom prst="rect">
            <a:avLst/>
          </a:prstGeom>
        </p:spPr>
        <p:txBody>
          <a:bodyPr/>
          <a:lstStyle>
            <a:lvl1pPr marL="0" indent="0" defTabSz="239522">
              <a:spcBef>
                <a:spcPts val="1700"/>
              </a:spcBef>
              <a:buSzTx/>
              <a:buNone/>
              <a:defRPr sz="984"/>
            </a:lvl1pPr>
          </a:lstStyle>
          <a:p>
            <a:pPr/>
            <a:r>
              <a:t>TLS_NULL_WITH_NULL_NULL TLS_RSA_WITH_NULL_MD5 TLS_RSA_WITH_NULL_SHA TLS_RSA_EXPORT_WITH_RC4_40_MD5 TLS_RSA_WITH_RC4_128_MD5 TLS_RSA_WITH_RC4_128_SHA TLS_RSA_EXPORT_WITH_RC2_CBC_40_MD5 TLS_RSA_WITH_IDEA_CBC_SHA TLS_RSA_EXPORT_WITH_DES40_CBC_SHA TLS_RSA_WITH_DES_CBC_SHA TLS_RSA_WITH_3DES_EDE_CBC_SHA TLS_DH_DSS_EXPORT_WITH_DES40_CBC_SHA TLS_DH_DSS_WITH_DES_CBC_SHA TLS_DH_DSS_WITH_3DES_EDE_CBC_SHA TLS_DH_RSA_EXPORT_WITH_DES40_CBC_SHA TLS_DH_RSA_WITH_DES_CBC_SHA TLS_DH_RSA_WITH_3DES_EDE_CBC_SHA TLS_DHE_DSS_EXPORT_WITH_DES40_CBC_SHA TLS_DHE_DSS_WITH_DES_CBC_SHA TLS_DHE_DSS_WITH_3DES_EDE_CBC_SHA TLS_DHE_RSA_EXPORT_WITH_DES40_CBC_SHA TLS_DHE_RSA_WITH_DES_CBC_SHA TLS_DHE_RSA_WITH_3DES_EDE_CBC_SHA TLS_DH_Anon_EXPORT_WITH_RC4_40_MD5 TLS_DH_Anon_WITH_RC4_128_MD5 TLS_DH_Anon_EXPORT_WITH_DES40_CBC_SHA TLS_DH_Anon_WITH_DES_CBC_SHA TLS_DH_Anon_WITH_3DES_EDE_CBC_SHA SSL_FORTEZZA_KEA_WITH_NULL_SHA SSL_FORTEZZA_KEA_WITH_FORTEZZA_CBC_SHA TLS_KRB5_WITH_DES_CBC_SHA TLS_KRB5_WITH_3DES_EDE_CBC_SHA TLS_KRB5_WITH_RC4_128_SHA TLS_KRB5_WITH_IDEA_CBC_SHA TLS_KRB5_WITH_DES_CBC_MD5 TLS_KRB5_WITH_3DES_EDE_CBC_MD5 TLS_KRB5_WITH_RC4_128_MD5 TLS_KRB5_WITH_IDEA_CBC_MD5 TLS_KRB5_EXPORT_WITH_DES_CBC_40_SHA TLS_KRB5_EXPORT_WITH_RC2_CBC_40_SHA TLS_KRB5_EXPORT_WITH_RC4_40_SHA TLS_KRB5_EXPORT_WITH_DES_CBC_40_MD5 TLS_KRB5_EXPORT_WITH_RC2_CBC_40_MD5 TLS_KRB5_EXPORT_WITH_RC4_40_MD5 TLS_PSK_WITH_NULL_SHA TLS_DHE_PSK_WITH_NULL_SHA TLS_RSA_PSK_WITH_NULL_SHA TLS_RSA_WITH_AES_128_CBC_SHA TLS_DH_DSS_WITH_AES_128_CBC_SHA TLS_DH_RSA_WITH_AES_128_CBC_SHA TLS_DHE_DSS_WITH_AES_128_CBC_SHA TLS_DHE_RSA_WITH_AES_128_CBC_SHA TLS_DH_Anon_WITH_AES_128_CBC_SHA TLS_RSA_WITH_AES_256_CBC_SHA TLS_DH_DSS_WITH_AES_256_CBC_SHA TLS_DH_RSA_WITH_AES_256_CBC_SHA TLS_DHE_DSS_WITH_AES_256_CBC_SHA TLS_DHE_RSA_WITH_AES_256_CBC_SHA TLS_DH_Anon_WITH_AES_256_CBC_SHA TLS_RSA_WITH_NULL_SHA256 TLS_RSA_WITH_AES_128_CBC_SHA256 TLS_RSA_WITH_AES_256_CBC_SHA256 TLS_DH_DSS_WITH_AES_128_CBC_SHA256 TLS_DH_RSA_WITH_AES_128_CBC_SHA256 TLS_DHE_DSS_WITH_AES_128_CBC_SHA256 TLS_RSA_WITH_CAMELLIA_128_CBC_SHA TLS_DH_DSS_WITH_CAMELLIA_128_CBC_SHA TLS_DH_RSA_WITH_CAMELLIA_128_CBC_SHA TLS_DHE_DSS_WITH_CAMELLIA_128_CBC_SHA TLS_DHE_RSA_WITH_CAMELLIA_128_CBC_SHA TLS_DH_Anon_WITH_CAMELLIA_128_CBC_SHA TLS_ECDH_ECDSA_WITH_NULL_SHA TLS_ECDH_ECDSA_WITH_RC4_128_SHA TLS_ECDH_ECDSA_WITH_DES_CBC_SHA TLS_ECDH_ECDSA_WITH_3DES_EDE_CBC_SHA TLS_ECDH_ECDSA_WITH_AES_128_CBC_SHA TLS_ECDH_ECDSA_WITH_AES_256_CBC_SHA TLS_RSA_EXPORT1024_WITH_RC4_56_MD5 TLS_RSA_EXPORT1024_WITH_RC2_CBC_56_MD5 TLS_RSA_EXPORT1024_WITH_DES_CBC_SHA TLS_DHE_DSS_EXPORT1024_WITH_DES_CBC_SHA TLS_RSA_EXPORT1024_WITH_RC4_56_SHA TLS_DHE_DSS_EXPORT1024_WITH_RC4_56_SHA TLS_DHE_DSS_WITH_RC4_128_SHA TLS_DHE_RSA_WITH_AES_128_CBC_SHA256 TLS_DH_DSS_WITH_AES_256_CBC_SHA256 TLS_DH_RSA_WITH_AES_256_CBC_SHA256 TLS_DHE_DSS_WITH_AES_256_CBC_SHA256 TLS_DHE_RSA_WITH_AES_256_CBC_SHA256 TLS_DH_Anon_WITH_AES_128_CBC_SHA256 TLS_DH_Anon_WITH_AES_256_CBC_SHA256 TLS_GOSTR341094_WITH_28147_CNT_IMIT TLS_GOSTR341001_WITH_28147_CNT_IMIT TLS_GOSTR341094_WITH_NULL_GOSTR3411 TLS_GOSTR341001_WITH_NULL_GOSTR3411 TLS_RSA_WITH_CAMELLIA_256_CBC_SHA TLS_DH_DSS_WITH_CAMELLIA_256_CBC_SHA TLS_DH_RSA_WITH_CAMELLIA_256_CBC_SHA TLS_DHE_DSS_WITH_CAMELLIA_256_CBC_SHA TLS_DHE_RSA_WITH_CAMELLIA_256_CBC_SHA TLS_DH_Anon_WITH_CAMELLIA_256_CBC_SHA TLS_PSK_WITH_RC4_128_SHA TLS_PSK_WITH_3DES_EDE_CBC_SHA TLS_PSK_WITH_AES_128_CBC_SHA TLS_PSK_WITH_AES_256_CBC_SHA TLS_DHE_PSK_WITH_RC4_128_SHA TLS_DHE_PSK_WITH_3DES_EDE_CBC_SHA TLS_DHE_PSK_WITH_AES_128_CBC_SHA TLS_DHE_PSK_WITH_AES_256_CBC_SHA TLS_RSA_PSK_WITH_RC4_128_SHA TLS_RSA_PSK_WITH_3DES_EDE_CBC_SHA TLS_RSA_PSK_WITH_AES_128_CBC_SHA TLS_RSA_PSK_WITH_AES_256_CBC_SHA TLS_RSA_WITH_SEED_CBC_SHA TLS_DH_DSS_WITH_SEED_CBC_SHA TLS_DH_RSA_WITH_SEED_CBC_SHA TLS_DHE_DSS_WITH_SEED_CBC_SHA TLS_DHE_RSA_WITH_SEED_CBC_SHA TLS_DH_Anon_WITH_SEED_CBC_SHA TLS_RSA_WITH_AES_128_GCM_SHA256 TLS_RSA_WITH_AES_256_GCM_SHA384 TLS_DHE_RSA_WITH_AES_128_GCM_SHA256 TLS_DHE_RSA_WITH_AES_256_GCM_SHA384 TLS_DH_RSA_WITH_AES_128_GCM_SHA256 TLS_DH_RSA_WITH_AES_256_GCM_SHA384 TLS_DHE_DSS_WITH_AES_128_GCM_SHA256 TLS_DHE_DSS_WITH_AES_256_GCM_SHA384 TLS_DH_DSS_WITH_AES_128_GCM_SHA256 TLS_DH_DSS_WITH_AES_256_GCM_SHA384 TLS_DH_Anon_WITH_AES_128_GCM_SHA256 TLS_DH_Anon_WITH_AES_256_GCM_SHA384 TLS_PSK_WITH_AES_128_GCM_SHA256 TLS_PSK_WITH_AES_256_GCM_SHA384 TLS_DHE_PSK_WITH_AES_128_GCM_SHA256 TLS_DHE_PSK_WITH_AES_256_GCM_SHA384 TLS_RSA_PSK_WITH_AES_128_GCM_SHA256 TLS_RSA_PSK_WITH_AES_256_GCM_SHA384 TLS_PSK_WITH_AES_128_CBC_SHA256 TLS_PSK_WITH_AES_256_CBC_SHA384 TLS_PSK_WITH_NULL_SHA256 TLS_PSK_WITH_NULL_SHA384 TLS_DHE_PSK_WITH_AES_128_CBC_SHA256 TLS_DHE_PSK_WITH_AES_256_CBC_SHA384 TLS_DHE_PSK_WITH_NULL_SHA256 TLS_DHE_PSK_WITH_NULL_SHA384 TLS_RSA_PSK_WITH_AES_128_CBC_SHA256 TLS_RSA_PSK_WITH_AES_256_CBC_SHA384 TLS_RSA_PSK_WITH_NULL_SHA256 TLS_RSA_PSK_WITH_NULL_SHA384 TLS_ECDH_ECDSA_WITH_NULL_SHA TLS_ECDH_ECDSA_WITH_RC4_128_SHA TLS_ECDH_ECDSA_WITH_3DES_EDE_CBC_SHA TLS_ECDH_ECDSA_WITH_AES_128_CBC_SHA TLS_ECDH_ECDSA_WITH_AES_256_CBC_SHA TLS_ECDHE_ECDSA_WITH_NULL_SHA TLS_ECDHE_ECDSA_WITH_RC4_128_SHA TLS_ECDHE_ECDSA_WITH_3DES_EDE_CBC_SHA TLS_ECDHE_ECDSA_WITH_AES_128_CBC_SHA TLS_ECDHE_ECDSA_WITH_AES_256_CBC_SHA TLS_ECDH_RSA_WITH_NULL_SHA TLS_ECDH_RSA_WITH_RC4_128_SHA TLS_ECDH_RSA_WITH_3DES_EDE_CBC_SHA TLS_ECDH_RSA_WITH_AES_128_CBC_SHA TLS_ECDH_RSA_WITH_AES_256_CBC_SHA TLS_ECDHE_RSA_WITH_NULL_SHA TLS_ECDHE_RSA_WITH_RC4_128_SHA TLS_ECDHE_RSA_WITH_3DES_EDE_CBC_SHA TLS_ECDHE_RSA_WITH_AES_128_CBC_SHA TLS_ECDHE_RSA_WITH_AES_256_CBC_SHA TLS_ECDH_Anon_WITH_NULL_SHA TLS_ECDH_Anon_WITH_RC4_128_SHA TLS_ECDH_Anon_WITH_3DES_EDE_CBC_SHA TLS_ECDH_Anon_WITH_AES_128_CBC_SHA TLS_ECDH_Anon_WITH_AES_256_CBC_SHA TLS_SRP_SHA_WITH_3DES_EDE_CBC_SHA TLS_SRP_SHA_RSA_WITH_3DES_EDE_CBC_SHA TLS_SRP_SHA_DSS_WITH_3DES_EDE_CBC_SHA TLS_SRP_SHA_WITH_AES_128_CBC_SHA TLS_SRP_SHA_RSA_WITH_AES_128_CBC_SHA TLS_SRP_SHA_DSS_WITH_AES_128_CBC_SHA TLS_SRP_SHA_WITH_AES_256_CBC_SHA TLS_SRP_SHA_RSA_WITH_AES_256_CBC_SHA TLS_SRP_SHA_DSS_WITH_AES_256_CBC_SHA TLS_ECDHE_ECDSA_WITH_AES_128_CBC_SHA256 TLS_ECDHE_ECDSA_WITH_AES_256_CBC_SHA384 TLS_ECDH_ECDSA_WITH_AES_128_CBC_SHA256 TLS_ECDH_ECDSA_WITH_AES_256_CBC_SHA384 TLS_ECDHE_RSA_WITH_AES_128_CBC_SHA256 TLS_ECDHE_RSA_WITH_AES_256_CBC_SHA384 TLS_ECDH_RSA_WITH_AES_128_CBC_SHA256 TLS_ECDH_RSA_WITH_AES_256_CBC_SHA384 TLS_ECDHE_ECDSA_WITH_AES_128_GCM_SHA256 TLS_ECDHE_ECDSA_WITH_AES_256_GCM_SHA384 TLS_ECDH_ECDSA_WITH_AES_128_GCM_SHA256 TLS_ECDH_ECDSA_WITH_AES_256_GCM_SHA384 TLS_ECDHE_RSA_WITH_AES_128_GCM_SHA256 TLS_ECDHE_RSA_WITH_AES_256_GCM_SHA384 TLS_ECDH_RSA_WITH_AES_128_GCM_SHA256 TLS_ECDH_RSA_WITH_AES_256_GCM_SHA384 TLS_ECDHE_PSK_WITH_RC4_128_SHA TLS_ECDHE_PSK_WITH_3DES_EDE_CBC_SHA TLS_ECDHE_PSK_WITH_AES_128_CBC_SHA TLS_ECDHE_PSK_WITH_AES_256_CBC_SHA TLS_ECDHE_PSK_WITH_AES_128_CBC_SHA256 TLS_ECDHE_PSK_WITH_AES_256_CBC_SHA384 TLS_ECDHE_PSK_WITH_NULL_SHA TLS_ECDHE_PSK_WITH_NULL_SHA256 TLS_ECDHE_PSK_WITH_NULL_SHA384 SSL_RSA_FIPS_WITH_DES_CBC_SHA SSL_RSA_FIPS_WITH_3DES_EDE_CBC_SHA SSL_RSA_FIPS_WITH_3DES_EDE_CBC_SHA SSL_RSA_FIPS_WITH_DES_CBC_SHA SSL2_RC4_128_WITH_MD5 SSL2_RC4_128_EXPORT40_WITH_MD5 SSL2_RC2_CBC_128_CBC_WITH_MD5 SSL2_RC2_CBC_128_CBC_WITH_MD5 SSL2_IDEA_128_CBC_WITH_MD5 SSL2_DES_64_CBC_WITH_MD5 SSL2_DES_192_EDE3_CBC_WITH_MD5 SSL2_RC4_64_WITH_MD5 PCT_SSL_CERT_TYPE PCT_SSL_CERT_TYPE PCT_SSL_HASH_TYPE PCT_SSL_HASH_TYPE PCT_SSL_EXCH_TYPE PCT_SSL_CIPHER_TYPE_1ST_HALF PCT_SSL_CIPHER_TYPE_2ND_HALF PCT_SSL_CIPHER_TYPE_2ND_HALF PCT_SSL_COMPAT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952500" y="1308743"/>
            <a:ext cx="11099801" cy="2159001"/>
          </a:xfrm>
          <a:prstGeom prst="rect">
            <a:avLst/>
          </a:prstGeom>
        </p:spPr>
        <p:txBody>
          <a:bodyPr/>
          <a:lstStyle>
            <a:lvl1pPr defTabSz="490727">
              <a:defRPr sz="6719"/>
            </a:lvl1pPr>
          </a:lstStyle>
          <a:p>
            <a:pPr/>
            <a:r>
              <a:t>Are all cipher suites created equal ?</a:t>
            </a:r>
          </a:p>
        </p:txBody>
      </p:sp>
      <p:sp>
        <p:nvSpPr>
          <p:cNvPr id="154" name="Shape 154"/>
          <p:cNvSpPr/>
          <p:nvPr>
            <p:ph type="body" idx="1"/>
          </p:nvPr>
        </p:nvSpPr>
        <p:spPr>
          <a:xfrm>
            <a:off x="952500" y="2609850"/>
            <a:ext cx="11099800" cy="6286500"/>
          </a:xfrm>
          <a:prstGeom prst="rect">
            <a:avLst/>
          </a:prstGeom>
        </p:spPr>
        <p:txBody>
          <a:bodyPr/>
          <a:lstStyle/>
          <a:p>
            <a:pPr/>
            <a:r>
              <a:t>TLS_RSA_WITH_RC4_128_MD5 </a:t>
            </a:r>
          </a:p>
          <a:p>
            <a:pPr/>
            <a:r>
              <a:t>TLS_DH_anon_WITH_AES_128_CBC_SHA256</a:t>
            </a:r>
          </a:p>
          <a:p>
            <a:pPr/>
            <a:r>
              <a:t>TLS_DHE_RSA_WITH_AES_128_GCM_SHA256</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body" idx="1"/>
          </p:nvPr>
        </p:nvSpPr>
        <p:spPr>
          <a:xfrm>
            <a:off x="952500" y="2609850"/>
            <a:ext cx="11099800" cy="6286500"/>
          </a:xfrm>
          <a:prstGeom prst="rect">
            <a:avLst/>
          </a:prstGeom>
        </p:spPr>
        <p:txBody>
          <a:bodyPr/>
          <a:lstStyle/>
          <a:p>
            <a:pPr/>
            <a:r>
              <a:t>TLS_</a:t>
            </a:r>
            <a:r>
              <a:rPr strike="sngStrike">
                <a:solidFill>
                  <a:srgbClr val="941100"/>
                </a:solidFill>
              </a:rPr>
              <a:t>RSA</a:t>
            </a:r>
            <a:r>
              <a:t>_WITH_RC4_128_MD5 </a:t>
            </a:r>
          </a:p>
          <a:p>
            <a:pPr/>
            <a:r>
              <a:t>TLS_DH_anon_WITH_AES_128_CBC_SHA256</a:t>
            </a:r>
          </a:p>
          <a:p>
            <a:pPr/>
            <a:r>
              <a:t>TLS_DHE_RSA_WITH_AES_128_GCM_SHA256</a:t>
            </a:r>
          </a:p>
        </p:txBody>
      </p:sp>
      <p:sp>
        <p:nvSpPr>
          <p:cNvPr id="159" name="Shape 159"/>
          <p:cNvSpPr/>
          <p:nvPr>
            <p:ph type="title"/>
          </p:nvPr>
        </p:nvSpPr>
        <p:spPr>
          <a:xfrm>
            <a:off x="952500" y="1308743"/>
            <a:ext cx="11099800" cy="2159001"/>
          </a:xfrm>
          <a:prstGeom prst="rect">
            <a:avLst/>
          </a:prstGeom>
        </p:spPr>
        <p:txBody>
          <a:bodyPr/>
          <a:lstStyle>
            <a:lvl1pPr defTabSz="490727">
              <a:defRPr sz="6719"/>
            </a:lvl1pPr>
          </a:lstStyle>
          <a:p>
            <a:pPr/>
            <a:r>
              <a:t>Are all cipher suites created equal ?</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